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1.jpg" ContentType="image/png"/>
  <Override PartName="/ppt/media/image22.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2.jpg" ContentType="image/png"/>
  <Override PartName="/ppt/media/image53.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257" r:id="rId2"/>
    <p:sldId id="304" r:id="rId3"/>
    <p:sldId id="306" r:id="rId4"/>
    <p:sldId id="283" r:id="rId5"/>
    <p:sldId id="764" r:id="rId6"/>
    <p:sldId id="776" r:id="rId7"/>
    <p:sldId id="773" r:id="rId8"/>
    <p:sldId id="265" r:id="rId9"/>
    <p:sldId id="756" r:id="rId10"/>
    <p:sldId id="757" r:id="rId11"/>
    <p:sldId id="758" r:id="rId12"/>
    <p:sldId id="759" r:id="rId13"/>
    <p:sldId id="787" r:id="rId14"/>
    <p:sldId id="765" r:id="rId15"/>
    <p:sldId id="778" r:id="rId16"/>
    <p:sldId id="266" r:id="rId17"/>
    <p:sldId id="779" r:id="rId18"/>
    <p:sldId id="281" r:id="rId19"/>
    <p:sldId id="780" r:id="rId20"/>
    <p:sldId id="268" r:id="rId21"/>
    <p:sldId id="267" r:id="rId22"/>
    <p:sldId id="754" r:id="rId23"/>
    <p:sldId id="798" r:id="rId24"/>
    <p:sldId id="782" r:id="rId25"/>
    <p:sldId id="514" r:id="rId26"/>
    <p:sldId id="480" r:id="rId27"/>
    <p:sldId id="781" r:id="rId28"/>
    <p:sldId id="784" r:id="rId29"/>
    <p:sldId id="786" r:id="rId30"/>
    <p:sldId id="788" r:id="rId31"/>
    <p:sldId id="767" r:id="rId32"/>
    <p:sldId id="768" r:id="rId33"/>
    <p:sldId id="769" r:id="rId34"/>
    <p:sldId id="770" r:id="rId35"/>
    <p:sldId id="518" r:id="rId36"/>
    <p:sldId id="789" r:id="rId37"/>
    <p:sldId id="291" r:id="rId38"/>
    <p:sldId id="301" r:id="rId39"/>
    <p:sldId id="302" r:id="rId40"/>
    <p:sldId id="303" r:id="rId41"/>
    <p:sldId id="295" r:id="rId42"/>
    <p:sldId id="296" r:id="rId43"/>
    <p:sldId id="297" r:id="rId44"/>
    <p:sldId id="298" r:id="rId45"/>
    <p:sldId id="299" r:id="rId46"/>
    <p:sldId id="259" r:id="rId47"/>
    <p:sldId id="271" r:id="rId48"/>
    <p:sldId id="272" r:id="rId49"/>
    <p:sldId id="262" r:id="rId50"/>
    <p:sldId id="274" r:id="rId51"/>
    <p:sldId id="300" r:id="rId52"/>
    <p:sldId id="275" r:id="rId53"/>
    <p:sldId id="277" r:id="rId54"/>
    <p:sldId id="279" r:id="rId55"/>
    <p:sldId id="800" r:id="rId56"/>
    <p:sldId id="269"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529" userDrawn="1">
          <p15:clr>
            <a:srgbClr val="A4A3A4"/>
          </p15:clr>
        </p15:guide>
        <p15:guide id="3" pos="7151" userDrawn="1">
          <p15:clr>
            <a:srgbClr val="A4A3A4"/>
          </p15:clr>
        </p15:guide>
        <p15:guide id="4" orient="horz" pos="3861" userDrawn="1">
          <p15:clr>
            <a:srgbClr val="A4A3A4"/>
          </p15:clr>
        </p15:guide>
        <p15:guide id="5" pos="7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FE"/>
    <a:srgbClr val="184199"/>
    <a:srgbClr val="0141AE"/>
    <a:srgbClr val="0077FE"/>
    <a:srgbClr val="46B6FE"/>
    <a:srgbClr val="0F4BAC"/>
    <a:srgbClr val="013FAA"/>
    <a:srgbClr val="164E90"/>
    <a:srgbClr val="032168"/>
    <a:srgbClr val="092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78"/>
    <p:restoredTop sz="84768" autoAdjust="0"/>
  </p:normalViewPr>
  <p:slideViewPr>
    <p:cSldViewPr snapToGrid="0" snapToObjects="1">
      <p:cViewPr varScale="1">
        <p:scale>
          <a:sx n="89" d="100"/>
          <a:sy n="89" d="100"/>
        </p:scale>
        <p:origin x="953" y="58"/>
      </p:cViewPr>
      <p:guideLst>
        <p:guide orient="horz" pos="459"/>
        <p:guide pos="529"/>
        <p:guide pos="7151"/>
        <p:guide orient="horz" pos="3861"/>
        <p:guide pos="756"/>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13BD86-E723-214D-806B-93C6C6020162}" type="datetimeFigureOut">
              <a:rPr kumimoji="1" lang="zh-CN" altLang="en-US" smtClean="0"/>
              <a:t>2020/2/27</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C8D10D-8F12-D544-94C4-974DB200C7AA}" type="slidenum">
              <a:rPr kumimoji="1" lang="zh-CN" altLang="en-US" smtClean="0"/>
              <a:t>‹#›</a:t>
            </a:fld>
            <a:endParaRPr kumimoji="1" lang="zh-CN" altLang="en-US"/>
          </a:p>
        </p:txBody>
      </p:sp>
    </p:spTree>
    <p:extLst>
      <p:ext uri="{BB962C8B-B14F-4D97-AF65-F5344CB8AC3E}">
        <p14:creationId xmlns:p14="http://schemas.microsoft.com/office/powerpoint/2010/main" val="294968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C0F77-C1B4-624B-97FE-B28D40DB8A40}" type="datetimeFigureOut">
              <a:rPr kumimoji="1" lang="zh-CN" altLang="en-US" smtClean="0"/>
              <a:t>2020/2/27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5AB85-5D87-0A4F-91FF-D1A538AACA14}" type="slidenum">
              <a:rPr kumimoji="1" lang="zh-CN" altLang="en-US" smtClean="0"/>
              <a:t>‹#›</a:t>
            </a:fld>
            <a:endParaRPr kumimoji="1" lang="zh-CN" altLang="en-US"/>
          </a:p>
        </p:txBody>
      </p:sp>
    </p:spTree>
    <p:extLst>
      <p:ext uri="{BB962C8B-B14F-4D97-AF65-F5344CB8AC3E}">
        <p14:creationId xmlns:p14="http://schemas.microsoft.com/office/powerpoint/2010/main" val="2075977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随着企业信息化建设的不断发展，机房已经成为企业的核心资产，在数据中心机房内建设有</a:t>
            </a:r>
          </a:p>
        </p:txBody>
      </p:sp>
      <p:sp>
        <p:nvSpPr>
          <p:cNvPr id="4" name="灯片编号占位符 3"/>
          <p:cNvSpPr>
            <a:spLocks noGrp="1"/>
          </p:cNvSpPr>
          <p:nvPr>
            <p:ph type="sldNum" sz="quarter" idx="5"/>
          </p:nvPr>
        </p:nvSpPr>
        <p:spPr/>
        <p:txBody>
          <a:bodyPr/>
          <a:lstStyle/>
          <a:p>
            <a:fld id="{FCA84130-C1A4-48B6-987A-5EC3947EC91B}" type="slidenum">
              <a:rPr lang="zh-CN" altLang="en-US" smtClean="0"/>
              <a:t>3</a:t>
            </a:fld>
            <a:endParaRPr lang="zh-CN" altLang="en-US"/>
          </a:p>
        </p:txBody>
      </p:sp>
    </p:spTree>
    <p:extLst>
      <p:ext uri="{BB962C8B-B14F-4D97-AF65-F5344CB8AC3E}">
        <p14:creationId xmlns:p14="http://schemas.microsoft.com/office/powerpoint/2010/main" val="961463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A84130-C1A4-48B6-987A-5EC3947EC91B}" type="slidenum">
              <a:rPr lang="zh-CN" altLang="en-US" smtClean="0"/>
              <a:t>19</a:t>
            </a:fld>
            <a:endParaRPr lang="zh-CN" altLang="en-US"/>
          </a:p>
        </p:txBody>
      </p:sp>
    </p:spTree>
    <p:extLst>
      <p:ext uri="{BB962C8B-B14F-4D97-AF65-F5344CB8AC3E}">
        <p14:creationId xmlns:p14="http://schemas.microsoft.com/office/powerpoint/2010/main" val="3461511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其</a:t>
            </a:r>
          </a:p>
        </p:txBody>
      </p:sp>
      <p:sp>
        <p:nvSpPr>
          <p:cNvPr id="4" name="灯片编号占位符 3"/>
          <p:cNvSpPr>
            <a:spLocks noGrp="1"/>
          </p:cNvSpPr>
          <p:nvPr>
            <p:ph type="sldNum" sz="quarter" idx="5"/>
          </p:nvPr>
        </p:nvSpPr>
        <p:spPr/>
        <p:txBody>
          <a:bodyPr/>
          <a:lstStyle/>
          <a:p>
            <a:fld id="{FCA84130-C1A4-48B6-987A-5EC3947EC91B}" type="slidenum">
              <a:rPr lang="zh-CN" altLang="en-US" smtClean="0"/>
              <a:t>21</a:t>
            </a:fld>
            <a:endParaRPr lang="zh-CN" altLang="en-US"/>
          </a:p>
        </p:txBody>
      </p:sp>
    </p:spTree>
    <p:extLst>
      <p:ext uri="{BB962C8B-B14F-4D97-AF65-F5344CB8AC3E}">
        <p14:creationId xmlns:p14="http://schemas.microsoft.com/office/powerpoint/2010/main" val="200660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A84130-C1A4-48B6-987A-5EC3947EC91B}" type="slidenum">
              <a:rPr lang="zh-CN" altLang="en-US" smtClean="0"/>
              <a:t>24</a:t>
            </a:fld>
            <a:endParaRPr lang="zh-CN" altLang="en-US"/>
          </a:p>
        </p:txBody>
      </p:sp>
    </p:spTree>
    <p:extLst>
      <p:ext uri="{BB962C8B-B14F-4D97-AF65-F5344CB8AC3E}">
        <p14:creationId xmlns:p14="http://schemas.microsoft.com/office/powerpoint/2010/main" val="318638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ct val="150000"/>
              </a:lnSpc>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kern="100" dirty="0">
                <a:latin typeface="宋体" panose="02010600030101010101" pitchFamily="2" charset="-122"/>
                <a:ea typeface="宋体" panose="02010600030101010101" pitchFamily="2" charset="-122"/>
                <a:cs typeface="Times New Roman" panose="02020603050405020304" pitchFamily="18" charset="0"/>
              </a:rPr>
              <a:t>）部署我司安视</a:t>
            </a:r>
            <a:r>
              <a:rPr lang="en-US" altLang="zh-CN" kern="100" dirty="0">
                <a:latin typeface="宋体" panose="02010600030101010101" pitchFamily="2" charset="-122"/>
                <a:ea typeface="宋体" panose="02010600030101010101" pitchFamily="2" charset="-122"/>
                <a:cs typeface="Times New Roman" panose="02020603050405020304" pitchFamily="18" charset="0"/>
              </a:rPr>
              <a:t>POE</a:t>
            </a:r>
            <a:r>
              <a:rPr lang="zh-CN" altLang="zh-CN" kern="100" dirty="0">
                <a:latin typeface="宋体" panose="02010600030101010101" pitchFamily="2" charset="-122"/>
                <a:ea typeface="宋体" panose="02010600030101010101" pitchFamily="2" charset="-122"/>
                <a:cs typeface="Times New Roman" panose="02020603050405020304" pitchFamily="18" charset="0"/>
              </a:rPr>
              <a:t>交换机，通过网线连接到隔离型串口服务器和远程</a:t>
            </a:r>
            <a:r>
              <a:rPr lang="en-US" altLang="zh-CN" kern="100" dirty="0">
                <a:latin typeface="宋体" panose="02010600030101010101" pitchFamily="2" charset="-122"/>
                <a:ea typeface="宋体" panose="02010600030101010101" pitchFamily="2" charset="-122"/>
                <a:cs typeface="Times New Roman" panose="02020603050405020304" pitchFamily="18" charset="0"/>
              </a:rPr>
              <a:t>IO</a:t>
            </a:r>
            <a:r>
              <a:rPr lang="zh-CN" altLang="zh-CN" kern="100" dirty="0">
                <a:latin typeface="宋体" panose="02010600030101010101" pitchFamily="2" charset="-122"/>
                <a:ea typeface="宋体" panose="02010600030101010101" pitchFamily="2" charset="-122"/>
                <a:cs typeface="Times New Roman" panose="02020603050405020304" pitchFamily="18" charset="0"/>
              </a:rPr>
              <a:t>控制器。</a:t>
            </a:r>
            <a:r>
              <a:rPr lang="zh-CN" altLang="en-US" kern="100" dirty="0">
                <a:latin typeface="宋体" panose="02010600030101010101" pitchFamily="2" charset="-122"/>
                <a:ea typeface="宋体" panose="02010600030101010101" pitchFamily="2" charset="-122"/>
                <a:cs typeface="Times New Roman" panose="02020603050405020304" pitchFamily="18" charset="0"/>
              </a:rPr>
              <a:t>安视</a:t>
            </a:r>
            <a:r>
              <a:rPr lang="en-US" altLang="zh-CN" kern="100" dirty="0">
                <a:latin typeface="宋体" panose="02010600030101010101" pitchFamily="2" charset="-122"/>
                <a:ea typeface="宋体" panose="02010600030101010101" pitchFamily="2" charset="-122"/>
                <a:cs typeface="Times New Roman" panose="02020603050405020304" pitchFamily="18" charset="0"/>
              </a:rPr>
              <a:t>POE</a:t>
            </a:r>
            <a:r>
              <a:rPr lang="zh-CN" altLang="en-US" kern="100" dirty="0">
                <a:latin typeface="宋体" panose="02010600030101010101" pitchFamily="2" charset="-122"/>
                <a:ea typeface="宋体" panose="02010600030101010101" pitchFamily="2" charset="-122"/>
                <a:cs typeface="Times New Roman" panose="02020603050405020304" pitchFamily="18" charset="0"/>
              </a:rPr>
              <a:t>交换机与物联网控制器保持网络可达即可。</a:t>
            </a:r>
            <a:endParaRPr lang="zh-CN" altLang="zh-CN" kern="100" dirty="0">
              <a:latin typeface="宋体" panose="02010600030101010101" pitchFamily="2" charset="-122"/>
              <a:ea typeface="宋体" panose="02010600030101010101" pitchFamily="2" charset="-122"/>
              <a:cs typeface="Times New Roman" panose="02020603050405020304" pitchFamily="18" charset="0"/>
            </a:endParaRPr>
          </a:p>
          <a:p>
            <a:pPr indent="304800" algn="just">
              <a:lnSpc>
                <a:spcPct val="150000"/>
              </a:lnSpc>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latin typeface="宋体" panose="02010600030101010101" pitchFamily="2" charset="-122"/>
                <a:ea typeface="宋体" panose="02010600030101010101" pitchFamily="2" charset="-122"/>
                <a:cs typeface="Times New Roman" panose="02020603050405020304" pitchFamily="18" charset="0"/>
              </a:rPr>
              <a:t>2</a:t>
            </a:r>
            <a:r>
              <a:rPr lang="zh-CN" altLang="zh-CN" kern="100" dirty="0">
                <a:latin typeface="宋体" panose="02010600030101010101" pitchFamily="2" charset="-122"/>
                <a:ea typeface="宋体" panose="02010600030101010101" pitchFamily="2" charset="-122"/>
                <a:cs typeface="Times New Roman" panose="02020603050405020304" pitchFamily="18" charset="0"/>
              </a:rPr>
              <a:t>）隔离型串口服务器，通过连接四芯双绞屏蔽线连接到三相电量仪、市电、</a:t>
            </a:r>
            <a:r>
              <a:rPr lang="en-US" altLang="zh-CN" kern="100" dirty="0">
                <a:latin typeface="宋体" panose="02010600030101010101" pitchFamily="2" charset="-122"/>
                <a:ea typeface="宋体" panose="02010600030101010101" pitchFamily="2" charset="-122"/>
                <a:cs typeface="Times New Roman" panose="02020603050405020304" pitchFamily="18" charset="0"/>
              </a:rPr>
              <a:t>UPS</a:t>
            </a:r>
            <a:r>
              <a:rPr lang="zh-CN" altLang="zh-CN" kern="100" dirty="0">
                <a:latin typeface="宋体" panose="02010600030101010101" pitchFamily="2" charset="-122"/>
                <a:ea typeface="宋体" panose="02010600030101010101" pitchFamily="2" charset="-122"/>
                <a:cs typeface="Times New Roman" panose="02020603050405020304" pitchFamily="18" charset="0"/>
              </a:rPr>
              <a:t>、精密空调等原先走</a:t>
            </a:r>
            <a:r>
              <a:rPr lang="en-US" altLang="zh-CN" kern="100" dirty="0">
                <a:latin typeface="宋体" panose="02010600030101010101" pitchFamily="2" charset="-122"/>
                <a:ea typeface="宋体" panose="02010600030101010101" pitchFamily="2" charset="-122"/>
                <a:cs typeface="Times New Roman" panose="02020603050405020304" pitchFamily="18" charset="0"/>
              </a:rPr>
              <a:t>485</a:t>
            </a: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latin typeface="宋体" panose="02010600030101010101" pitchFamily="2" charset="-122"/>
                <a:ea typeface="宋体" panose="02010600030101010101" pitchFamily="2" charset="-122"/>
                <a:cs typeface="Times New Roman" panose="02020603050405020304" pitchFamily="18" charset="0"/>
              </a:rPr>
              <a:t>232</a:t>
            </a:r>
            <a:r>
              <a:rPr lang="zh-CN" altLang="zh-CN" kern="100" dirty="0">
                <a:latin typeface="宋体" panose="02010600030101010101" pitchFamily="2" charset="-122"/>
                <a:ea typeface="宋体" panose="02010600030101010101" pitchFamily="2" charset="-122"/>
                <a:cs typeface="Times New Roman" panose="02020603050405020304" pitchFamily="18" charset="0"/>
              </a:rPr>
              <a:t>等接口的设备，既提供数据传输又提供供电，</a:t>
            </a:r>
            <a:r>
              <a:rPr lang="en-US" altLang="zh-CN"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kern="100" dirty="0">
                <a:latin typeface="宋体" panose="02010600030101010101" pitchFamily="2" charset="-122"/>
                <a:ea typeface="宋体" panose="02010600030101010101" pitchFamily="2" charset="-122"/>
                <a:cs typeface="Times New Roman" panose="02020603050405020304" pitchFamily="18" charset="0"/>
              </a:rPr>
              <a:t>对</a:t>
            </a:r>
            <a:r>
              <a:rPr lang="en-US" altLang="zh-CN" kern="100" dirty="0">
                <a:latin typeface="宋体" panose="02010600030101010101" pitchFamily="2" charset="-122"/>
                <a:ea typeface="宋体" panose="02010600030101010101" pitchFamily="2" charset="-122"/>
                <a:cs typeface="Times New Roman" panose="02020603050405020304" pitchFamily="18" charset="0"/>
              </a:rPr>
              <a:t>1</a:t>
            </a:r>
            <a:r>
              <a:rPr lang="zh-CN" altLang="zh-CN" kern="100" dirty="0">
                <a:latin typeface="宋体" panose="02010600030101010101" pitchFamily="2" charset="-122"/>
                <a:ea typeface="宋体" panose="02010600030101010101" pitchFamily="2" charset="-122"/>
                <a:cs typeface="Times New Roman" panose="02020603050405020304" pitchFamily="18" charset="0"/>
              </a:rPr>
              <a:t>配置。</a:t>
            </a:r>
          </a:p>
          <a:p>
            <a:pPr indent="304800" algn="just">
              <a:lnSpc>
                <a:spcPct val="150000"/>
              </a:lnSpc>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latin typeface="宋体" panose="02010600030101010101" pitchFamily="2" charset="-122"/>
                <a:ea typeface="宋体" panose="02010600030101010101" pitchFamily="2" charset="-122"/>
                <a:cs typeface="Times New Roman" panose="02020603050405020304" pitchFamily="18" charset="0"/>
              </a:rPr>
              <a:t>3</a:t>
            </a:r>
            <a:r>
              <a:rPr lang="zh-CN" altLang="zh-CN" kern="100" dirty="0">
                <a:latin typeface="宋体" panose="02010600030101010101" pitchFamily="2" charset="-122"/>
                <a:ea typeface="宋体" panose="02010600030101010101" pitchFamily="2" charset="-122"/>
                <a:cs typeface="Times New Roman" panose="02020603050405020304" pitchFamily="18" charset="0"/>
              </a:rPr>
              <a:t>）机架式温度传感器通过网线连接到隔离型串口服务器，温湿度传感器可以串联部署，与串口服务器的最长距离不要超过</a:t>
            </a:r>
            <a:r>
              <a:rPr lang="en-US" altLang="zh-CN" kern="100" dirty="0">
                <a:latin typeface="宋体" panose="02010600030101010101" pitchFamily="2" charset="-122"/>
                <a:ea typeface="宋体" panose="02010600030101010101" pitchFamily="2" charset="-122"/>
                <a:cs typeface="Times New Roman" panose="02020603050405020304" pitchFamily="18" charset="0"/>
              </a:rPr>
              <a:t>10</a:t>
            </a:r>
            <a:r>
              <a:rPr lang="zh-CN" altLang="zh-CN" kern="100" dirty="0">
                <a:latin typeface="宋体" panose="02010600030101010101" pitchFamily="2" charset="-122"/>
                <a:ea typeface="宋体" panose="02010600030101010101" pitchFamily="2" charset="-122"/>
                <a:cs typeface="Times New Roman" panose="02020603050405020304" pitchFamily="18" charset="0"/>
              </a:rPr>
              <a:t>米</a:t>
            </a:r>
          </a:p>
          <a:p>
            <a:pPr indent="304800" algn="just">
              <a:lnSpc>
                <a:spcPct val="150000"/>
              </a:lnSpc>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latin typeface="宋体" panose="02010600030101010101" pitchFamily="2" charset="-122"/>
                <a:ea typeface="宋体" panose="02010600030101010101" pitchFamily="2" charset="-122"/>
                <a:cs typeface="Times New Roman" panose="02020603050405020304" pitchFamily="18" charset="0"/>
              </a:rPr>
              <a:t>4</a:t>
            </a:r>
            <a:r>
              <a:rPr lang="zh-CN" altLang="zh-CN" kern="100" dirty="0">
                <a:latin typeface="宋体" panose="02010600030101010101" pitchFamily="2" charset="-122"/>
                <a:ea typeface="宋体" panose="02010600030101010101" pitchFamily="2" charset="-122"/>
                <a:cs typeface="Times New Roman" panose="02020603050405020304" pitchFamily="18" charset="0"/>
              </a:rPr>
              <a:t>）开关量传感器如门禁按钮、烟雾、漏水等通过四芯双绞屏蔽线连接到远程</a:t>
            </a:r>
            <a:r>
              <a:rPr lang="en-US" altLang="zh-CN" kern="100" dirty="0">
                <a:latin typeface="宋体" panose="02010600030101010101" pitchFamily="2" charset="-122"/>
                <a:ea typeface="宋体" panose="02010600030101010101" pitchFamily="2" charset="-122"/>
                <a:cs typeface="Times New Roman" panose="02020603050405020304" pitchFamily="18" charset="0"/>
              </a:rPr>
              <a:t>IO</a:t>
            </a:r>
            <a:r>
              <a:rPr lang="zh-CN" altLang="zh-CN" kern="100" dirty="0">
                <a:latin typeface="宋体" panose="02010600030101010101" pitchFamily="2" charset="-122"/>
                <a:ea typeface="宋体" panose="02010600030101010101" pitchFamily="2" charset="-122"/>
                <a:cs typeface="Times New Roman" panose="02020603050405020304" pitchFamily="18" charset="0"/>
              </a:rPr>
              <a:t>控制器上，一个远程</a:t>
            </a:r>
            <a:r>
              <a:rPr lang="en-US" altLang="zh-CN" kern="100" dirty="0">
                <a:latin typeface="宋体" panose="02010600030101010101" pitchFamily="2" charset="-122"/>
                <a:ea typeface="宋体" panose="02010600030101010101" pitchFamily="2" charset="-122"/>
                <a:cs typeface="Times New Roman" panose="02020603050405020304" pitchFamily="18" charset="0"/>
              </a:rPr>
              <a:t>IO</a:t>
            </a:r>
            <a:r>
              <a:rPr lang="zh-CN" altLang="zh-CN" kern="100" dirty="0">
                <a:latin typeface="宋体" panose="02010600030101010101" pitchFamily="2" charset="-122"/>
                <a:ea typeface="宋体" panose="02010600030101010101" pitchFamily="2" charset="-122"/>
                <a:cs typeface="Times New Roman" panose="02020603050405020304" pitchFamily="18" charset="0"/>
              </a:rPr>
              <a:t>控制器最多可连接</a:t>
            </a:r>
            <a:r>
              <a:rPr lang="en-US" altLang="zh-CN" kern="100" dirty="0">
                <a:latin typeface="宋体" panose="02010600030101010101" pitchFamily="2" charset="-122"/>
                <a:ea typeface="宋体" panose="02010600030101010101" pitchFamily="2" charset="-122"/>
                <a:cs typeface="Times New Roman" panose="02020603050405020304" pitchFamily="18" charset="0"/>
              </a:rPr>
              <a:t>8</a:t>
            </a:r>
            <a:r>
              <a:rPr lang="zh-CN" altLang="zh-CN" kern="100" dirty="0">
                <a:latin typeface="宋体" panose="02010600030101010101" pitchFamily="2" charset="-122"/>
                <a:ea typeface="宋体" panose="02010600030101010101" pitchFamily="2" charset="-122"/>
                <a:cs typeface="Times New Roman" panose="02020603050405020304" pitchFamily="18" charset="0"/>
              </a:rPr>
              <a:t>个传感器，同时需要满足最远距不超过</a:t>
            </a:r>
            <a:r>
              <a:rPr lang="en-US" altLang="zh-CN" kern="100" dirty="0">
                <a:latin typeface="宋体" panose="02010600030101010101" pitchFamily="2" charset="-122"/>
                <a:ea typeface="宋体" panose="02010600030101010101" pitchFamily="2" charset="-122"/>
                <a:cs typeface="Times New Roman" panose="02020603050405020304" pitchFamily="18" charset="0"/>
              </a:rPr>
              <a:t>10</a:t>
            </a:r>
            <a:r>
              <a:rPr lang="zh-CN" altLang="zh-CN" kern="100" dirty="0">
                <a:latin typeface="宋体" panose="02010600030101010101" pitchFamily="2" charset="-122"/>
                <a:ea typeface="宋体" panose="02010600030101010101" pitchFamily="2" charset="-122"/>
                <a:cs typeface="Times New Roman" panose="02020603050405020304" pitchFamily="18" charset="0"/>
              </a:rPr>
              <a:t>米</a:t>
            </a:r>
          </a:p>
          <a:p>
            <a:pPr indent="304800" algn="just">
              <a:lnSpc>
                <a:spcPct val="150000"/>
              </a:lnSpc>
              <a:spcAft>
                <a:spcPts val="0"/>
              </a:spcAft>
            </a:pPr>
            <a:r>
              <a:rPr lang="zh-CN" altLang="zh-CN" kern="100" dirty="0">
                <a:latin typeface="宋体" panose="02010600030101010101" pitchFamily="2" charset="-122"/>
                <a:ea typeface="宋体" panose="02010600030101010101" pitchFamily="2" charset="-122"/>
                <a:cs typeface="Times New Roman" panose="02020603050405020304" pitchFamily="18" charset="0"/>
              </a:rPr>
              <a:t>（</a:t>
            </a:r>
            <a:r>
              <a:rPr lang="en-US" altLang="zh-CN" kern="100" dirty="0">
                <a:latin typeface="宋体" panose="02010600030101010101" pitchFamily="2" charset="-122"/>
                <a:ea typeface="宋体" panose="02010600030101010101" pitchFamily="2" charset="-122"/>
                <a:cs typeface="Times New Roman" panose="02020603050405020304" pitchFamily="18" charset="0"/>
              </a:rPr>
              <a:t>5</a:t>
            </a:r>
            <a:r>
              <a:rPr lang="zh-CN" altLang="zh-CN" kern="100" dirty="0">
                <a:latin typeface="宋体" panose="02010600030101010101" pitchFamily="2" charset="-122"/>
                <a:ea typeface="宋体" panose="02010600030101010101" pitchFamily="2" charset="-122"/>
                <a:cs typeface="Times New Roman" panose="02020603050405020304" pitchFamily="18" charset="0"/>
              </a:rPr>
              <a:t>）配备四芯双绞屏蔽线、</a:t>
            </a:r>
            <a:r>
              <a:rPr lang="en-US" altLang="zh-CN" kern="100" dirty="0">
                <a:latin typeface="宋体" panose="02010600030101010101" pitchFamily="2" charset="-122"/>
                <a:ea typeface="宋体" panose="02010600030101010101" pitchFamily="2" charset="-122"/>
                <a:cs typeface="Times New Roman" panose="02020603050405020304" pitchFamily="18" charset="0"/>
              </a:rPr>
              <a:t>DB9</a:t>
            </a:r>
            <a:r>
              <a:rPr lang="zh-CN" altLang="zh-CN" kern="100" dirty="0">
                <a:latin typeface="宋体" panose="02010600030101010101" pitchFamily="2" charset="-122"/>
                <a:ea typeface="宋体" panose="02010600030101010101" pitchFamily="2" charset="-122"/>
                <a:cs typeface="Times New Roman" panose="02020603050405020304" pitchFamily="18" charset="0"/>
              </a:rPr>
              <a:t>线材包</a:t>
            </a:r>
            <a:endParaRPr lang="zh-CN" altLang="en-US" dirty="0"/>
          </a:p>
        </p:txBody>
      </p:sp>
      <p:sp>
        <p:nvSpPr>
          <p:cNvPr id="4" name="灯片编号占位符 3"/>
          <p:cNvSpPr>
            <a:spLocks noGrp="1"/>
          </p:cNvSpPr>
          <p:nvPr>
            <p:ph type="sldNum" sz="quarter" idx="5"/>
          </p:nvPr>
        </p:nvSpPr>
        <p:spPr/>
        <p:txBody>
          <a:bodyPr/>
          <a:lstStyle/>
          <a:p>
            <a:fld id="{65101CDE-6025-4B62-A261-1249E7F4598B}" type="slidenum">
              <a:rPr lang="zh-CN" altLang="en-US" smtClean="0"/>
              <a:t>26</a:t>
            </a:fld>
            <a:endParaRPr lang="zh-CN" altLang="en-US"/>
          </a:p>
        </p:txBody>
      </p:sp>
    </p:spTree>
    <p:extLst>
      <p:ext uri="{BB962C8B-B14F-4D97-AF65-F5344CB8AC3E}">
        <p14:creationId xmlns:p14="http://schemas.microsoft.com/office/powerpoint/2010/main" val="26653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目前信锐机房哨兵设施管理系统，能够实现对主流品牌超过</a:t>
            </a:r>
            <a:r>
              <a:rPr lang="en-US" altLang="zh-CN" dirty="0"/>
              <a:t>90%</a:t>
            </a:r>
            <a:r>
              <a:rPr lang="zh-CN" altLang="en-US" dirty="0"/>
              <a:t>的</a:t>
            </a:r>
          </a:p>
        </p:txBody>
      </p:sp>
      <p:sp>
        <p:nvSpPr>
          <p:cNvPr id="4" name="灯片编号占位符 3"/>
          <p:cNvSpPr>
            <a:spLocks noGrp="1"/>
          </p:cNvSpPr>
          <p:nvPr>
            <p:ph type="sldNum" sz="quarter" idx="5"/>
          </p:nvPr>
        </p:nvSpPr>
        <p:spPr/>
        <p:txBody>
          <a:bodyPr/>
          <a:lstStyle/>
          <a:p>
            <a:fld id="{FCA84130-C1A4-48B6-987A-5EC3947EC91B}" type="slidenum">
              <a:rPr lang="zh-CN" altLang="en-US" smtClean="0"/>
              <a:t>28</a:t>
            </a:fld>
            <a:endParaRPr lang="zh-CN" altLang="en-US"/>
          </a:p>
        </p:txBody>
      </p:sp>
    </p:spTree>
    <p:extLst>
      <p:ext uri="{BB962C8B-B14F-4D97-AF65-F5344CB8AC3E}">
        <p14:creationId xmlns:p14="http://schemas.microsoft.com/office/powerpoint/2010/main" val="3434021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kern="1200" dirty="0">
                <a:solidFill>
                  <a:schemeClr val="tx1"/>
                </a:solidFill>
                <a:effectLst/>
                <a:latin typeface="+mn-lt"/>
                <a:ea typeface="+mn-ea"/>
                <a:cs typeface="+mn-cs"/>
              </a:rPr>
              <a:t>介绍完我们的基本业务情况，再来谈谈我们的几个特点。首先，深信服非常重视创新，我们</a:t>
            </a:r>
            <a:r>
              <a:rPr lang="zh-CN" altLang="zh-CN" sz="1200" kern="1200" dirty="0">
                <a:solidFill>
                  <a:schemeClr val="tx1"/>
                </a:solidFill>
                <a:effectLst/>
                <a:latin typeface="+mn-lt"/>
                <a:ea typeface="+mn-ea"/>
                <a:cs typeface="+mn-cs"/>
              </a:rPr>
              <a:t>每年把</a:t>
            </a:r>
            <a:r>
              <a:rPr lang="en-US" altLang="zh-CN" sz="1200" kern="1200" dirty="0">
                <a:solidFill>
                  <a:schemeClr val="tx1"/>
                </a:solidFill>
                <a:effectLst/>
                <a:latin typeface="+mn-lt"/>
                <a:ea typeface="+mn-ea"/>
                <a:cs typeface="+mn-cs"/>
              </a:rPr>
              <a:t>20%</a:t>
            </a:r>
            <a:r>
              <a:rPr lang="zh-CN" altLang="zh-CN" sz="1200" kern="1200" dirty="0">
                <a:solidFill>
                  <a:schemeClr val="tx1"/>
                </a:solidFill>
                <a:effectLst/>
                <a:latin typeface="+mn-lt"/>
                <a:ea typeface="+mn-ea"/>
                <a:cs typeface="+mn-cs"/>
              </a:rPr>
              <a:t>的营业收入投入</a:t>
            </a:r>
            <a:r>
              <a:rPr lang="zh-CN" altLang="en-US" sz="1200" kern="1200" dirty="0">
                <a:solidFill>
                  <a:schemeClr val="tx1"/>
                </a:solidFill>
                <a:effectLst/>
                <a:latin typeface="+mn-lt"/>
                <a:ea typeface="+mn-ea"/>
                <a:cs typeface="+mn-cs"/>
              </a:rPr>
              <a:t>到</a:t>
            </a:r>
            <a:r>
              <a:rPr lang="zh-CN" altLang="zh-CN" sz="1200" kern="1200" dirty="0">
                <a:solidFill>
                  <a:schemeClr val="tx1"/>
                </a:solidFill>
                <a:effectLst/>
                <a:latin typeface="+mn-lt"/>
                <a:ea typeface="+mn-ea"/>
                <a:cs typeface="+mn-cs"/>
              </a:rPr>
              <a:t>研发</a:t>
            </a:r>
            <a:r>
              <a:rPr lang="zh-CN" altLang="en-US" sz="1200" kern="1200" dirty="0">
                <a:solidFill>
                  <a:schemeClr val="tx1"/>
                </a:solidFill>
                <a:effectLst/>
                <a:latin typeface="+mn-lt"/>
                <a:ea typeface="+mn-ea"/>
                <a:cs typeface="+mn-cs"/>
              </a:rPr>
              <a:t>当中（和业界相比投入很高）。</a:t>
            </a:r>
            <a:endParaRPr lang="en-US" altLang="zh-CN"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kern="1200" dirty="0">
                <a:solidFill>
                  <a:schemeClr val="tx1"/>
                </a:solidFill>
                <a:effectLst/>
                <a:latin typeface="+mn-lt"/>
                <a:ea typeface="+mn-ea"/>
                <a:cs typeface="+mn-cs"/>
              </a:rPr>
              <a:t>目前我们成立了北京、深圳、长沙、硅谷四个研发中心；</a:t>
            </a:r>
            <a:endParaRPr lang="en-US" altLang="zh-CN"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kern="1200" dirty="0">
                <a:solidFill>
                  <a:schemeClr val="tx1"/>
                </a:solidFill>
                <a:effectLst/>
                <a:latin typeface="+mn-lt"/>
                <a:ea typeface="+mn-ea"/>
                <a:cs typeface="+mn-cs"/>
              </a:rPr>
              <a:t>此外，研发人员的构成始终保持在公司总人数的</a:t>
            </a:r>
            <a:r>
              <a:rPr lang="en-US" altLang="zh-CN" sz="1200" kern="1200" dirty="0">
                <a:solidFill>
                  <a:schemeClr val="tx1"/>
                </a:solidFill>
                <a:effectLst/>
                <a:latin typeface="+mn-lt"/>
                <a:ea typeface="+mn-ea"/>
                <a:cs typeface="+mn-cs"/>
              </a:rPr>
              <a:t>40%</a:t>
            </a:r>
            <a:r>
              <a:rPr lang="zh-CN" altLang="en-US" sz="1200" kern="1200" dirty="0">
                <a:solidFill>
                  <a:schemeClr val="tx1"/>
                </a:solidFill>
                <a:effectLst/>
                <a:latin typeface="+mn-lt"/>
                <a:ea typeface="+mn-ea"/>
                <a:cs typeface="+mn-cs"/>
              </a:rPr>
              <a:t>左右，近几年还引入了超过</a:t>
            </a:r>
            <a:r>
              <a:rPr kumimoji="1" lang="en-US" altLang="zh-CN" sz="1200" b="0" dirty="0">
                <a:solidFill>
                  <a:schemeClr val="accent4">
                    <a:lumMod val="40000"/>
                    <a:lumOff val="60000"/>
                  </a:schemeClr>
                </a:solidFill>
                <a:latin typeface="微软雅黑" panose="020B0503020204020204" charset="-122"/>
                <a:ea typeface="微软雅黑" panose="020B0503020204020204" charset="-122"/>
                <a:cs typeface="微软雅黑" panose="020B0503020204020204" charset="-122"/>
              </a:rPr>
              <a:t>600</a:t>
            </a:r>
            <a:r>
              <a:rPr kumimoji="1" lang="zh-CN" altLang="en-US" sz="1200" b="0" dirty="0">
                <a:solidFill>
                  <a:schemeClr val="accent4">
                    <a:lumMod val="40000"/>
                    <a:lumOff val="60000"/>
                  </a:schemeClr>
                </a:solidFill>
                <a:latin typeface="微软雅黑" panose="020B0503020204020204" charset="-122"/>
                <a:ea typeface="微软雅黑" panose="020B0503020204020204" charset="-122"/>
                <a:cs typeface="微软雅黑" panose="020B0503020204020204" charset="-122"/>
              </a:rPr>
              <a:t>位硕士和</a:t>
            </a:r>
            <a:r>
              <a:rPr kumimoji="1" lang="en-US" altLang="zh-CN" sz="1200" b="0" dirty="0">
                <a:solidFill>
                  <a:schemeClr val="accent4">
                    <a:lumMod val="40000"/>
                    <a:lumOff val="60000"/>
                  </a:schemeClr>
                </a:solidFill>
                <a:latin typeface="微软雅黑" panose="020B0503020204020204" charset="-122"/>
                <a:ea typeface="微软雅黑" panose="020B0503020204020204" charset="-122"/>
                <a:cs typeface="微软雅黑" panose="020B0503020204020204" charset="-122"/>
              </a:rPr>
              <a:t>30</a:t>
            </a:r>
            <a:r>
              <a:rPr kumimoji="1" lang="zh-CN" altLang="en-US" sz="1200" b="0" dirty="0">
                <a:solidFill>
                  <a:schemeClr val="accent4">
                    <a:lumMod val="40000"/>
                    <a:lumOff val="60000"/>
                  </a:schemeClr>
                </a:solidFill>
                <a:latin typeface="微软雅黑" panose="020B0503020204020204" charset="-122"/>
                <a:ea typeface="微软雅黑" panose="020B0503020204020204" charset="-122"/>
                <a:cs typeface="微软雅黑" panose="020B0503020204020204" charset="-122"/>
              </a:rPr>
              <a:t>多位博士</a:t>
            </a:r>
            <a:r>
              <a:rPr lang="zh-CN" altLang="en-US" sz="1200" b="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（翻页）</a:t>
            </a:r>
            <a:endParaRPr kumimoji="1" lang="zh-TW" altLang="en-US" dirty="0"/>
          </a:p>
          <a:p>
            <a:pPr defTabSz="914400" eaLnBrk="0" hangingPunct="0"/>
            <a:endParaRPr kumimoji="0" lang="en-US" altLang="zh-CN" dirty="0">
              <a:latin typeface="Calibri" panose="020F0502020204030204" charset="0"/>
              <a:ea typeface="宋体" panose="02010600030101010101" pitchFamily="2" charset="-122"/>
            </a:endParaRPr>
          </a:p>
          <a:p>
            <a:pPr defTabSz="914400">
              <a:spcBef>
                <a:spcPct val="0"/>
              </a:spcBef>
            </a:pPr>
            <a:r>
              <a:rPr lang="en-US" altLang="zh-CN" dirty="0">
                <a:latin typeface="Calibri" panose="020F0502020204030204" charset="0"/>
                <a:ea typeface="宋体" panose="02010600030101010101" pitchFamily="2" charset="-122"/>
              </a:rPr>
              <a:t>【</a:t>
            </a:r>
            <a:r>
              <a:rPr lang="zh-CN" altLang="en-US" dirty="0">
                <a:latin typeface="Calibri" panose="020F0502020204030204" charset="0"/>
                <a:ea typeface="宋体" panose="02010600030101010101" pitchFamily="2" charset="-122"/>
              </a:rPr>
              <a:t>讲解要点：重视研发，重视创新</a:t>
            </a:r>
            <a:r>
              <a:rPr lang="en-US" altLang="zh-CN" dirty="0">
                <a:latin typeface="Calibri" panose="020F0502020204030204" charset="0"/>
                <a:ea typeface="宋体" panose="02010600030101010101" pitchFamily="2" charset="-122"/>
              </a:rPr>
              <a:t>】</a:t>
            </a:r>
            <a:endParaRPr lang="zh-TW" altLang="en-US" dirty="0">
              <a:latin typeface="Calibri" panose="020F0502020204030204" charset="0"/>
              <a:ea typeface="PMingLiU" panose="02020500000000000000" charset="-120"/>
              <a:cs typeface="PMingLiU" panose="02020500000000000000" charset="-120"/>
            </a:endParaRPr>
          </a:p>
          <a:p>
            <a:endParaRPr kumimoji="1" lang="zh-CN" altLang="en-US" dirty="0"/>
          </a:p>
        </p:txBody>
      </p:sp>
      <p:sp>
        <p:nvSpPr>
          <p:cNvPr id="4" name="幻灯片编号占位符 3"/>
          <p:cNvSpPr>
            <a:spLocks noGrp="1"/>
          </p:cNvSpPr>
          <p:nvPr>
            <p:ph type="sldNum" sz="quarter" idx="10"/>
          </p:nvPr>
        </p:nvSpPr>
        <p:spPr/>
        <p:txBody>
          <a:bodyPr/>
          <a:lstStyle/>
          <a:p>
            <a:fld id="{6CEF7B40-2C7A-614B-9E54-AFE86F954D79}" type="slidenum">
              <a:rPr kumimoji="1" lang="zh-CN" altLang="en-US" smtClean="0"/>
              <a:t>49</a:t>
            </a:fld>
            <a:endParaRPr kumimoji="1" lang="zh-CN" altLang="en-US"/>
          </a:p>
        </p:txBody>
      </p:sp>
    </p:spTree>
    <p:extLst>
      <p:ext uri="{BB962C8B-B14F-4D97-AF65-F5344CB8AC3E}">
        <p14:creationId xmlns:p14="http://schemas.microsoft.com/office/powerpoint/2010/main" val="1055625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en-US" altLang="zh-CN" sz="120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defRPr/>
            </a:pPr>
            <a:endParaRPr lang="en-US" altLang="zh-CN" sz="1200" kern="1200" dirty="0">
              <a:solidFill>
                <a:schemeClr val="tx1"/>
              </a:solidFill>
              <a:effectLst/>
              <a:latin typeface="+mn-lt"/>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fld id="{6CEF7B40-2C7A-614B-9E54-AFE86F954D79}" type="slidenum">
              <a:rPr kumimoji="1" lang="zh-CN" altLang="en-US" smtClean="0"/>
              <a:t>50</a:t>
            </a:fld>
            <a:endParaRPr kumimoji="1" lang="zh-CN" altLang="en-US"/>
          </a:p>
        </p:txBody>
      </p:sp>
    </p:spTree>
    <p:extLst>
      <p:ext uri="{BB962C8B-B14F-4D97-AF65-F5344CB8AC3E}">
        <p14:creationId xmlns:p14="http://schemas.microsoft.com/office/powerpoint/2010/main" val="561759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301AF82D-1A94-5740-ACE7-59C7B1B97581}" type="slidenum">
              <a:rPr kumimoji="1" lang="zh-CN" altLang="en-US" smtClean="0"/>
              <a:t>51</a:t>
            </a:fld>
            <a:endParaRPr kumimoji="1" lang="zh-CN" altLang="en-US"/>
          </a:p>
        </p:txBody>
      </p:sp>
    </p:spTree>
    <p:extLst>
      <p:ext uri="{BB962C8B-B14F-4D97-AF65-F5344CB8AC3E}">
        <p14:creationId xmlns:p14="http://schemas.microsoft.com/office/powerpoint/2010/main" val="311584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25AB85-5D87-0A4F-91FF-D1A538AACA14}" type="slidenum">
              <a:rPr kumimoji="1" lang="zh-CN" altLang="en-US" smtClean="0"/>
              <a:t>4</a:t>
            </a:fld>
            <a:endParaRPr kumimoji="1" lang="zh-CN" altLang="en-US"/>
          </a:p>
        </p:txBody>
      </p:sp>
    </p:spTree>
    <p:extLst>
      <p:ext uri="{BB962C8B-B14F-4D97-AF65-F5344CB8AC3E}">
        <p14:creationId xmlns:p14="http://schemas.microsoft.com/office/powerpoint/2010/main" val="820992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针对机房运维过程种的风险主要来源于状态管理和风险处置两个方面的内容，状态管理我们就是我们需要及时的了解机房里面动力、环境、安防、网络设备等设备的主要运行状态，</a:t>
            </a:r>
          </a:p>
        </p:txBody>
      </p:sp>
      <p:sp>
        <p:nvSpPr>
          <p:cNvPr id="4" name="灯片编号占位符 3"/>
          <p:cNvSpPr>
            <a:spLocks noGrp="1"/>
          </p:cNvSpPr>
          <p:nvPr>
            <p:ph type="sldNum" sz="quarter" idx="5"/>
          </p:nvPr>
        </p:nvSpPr>
        <p:spPr/>
        <p:txBody>
          <a:bodyPr/>
          <a:lstStyle/>
          <a:p>
            <a:fld id="{FCA84130-C1A4-48B6-987A-5EC3947EC91B}" type="slidenum">
              <a:rPr lang="zh-CN" altLang="en-US" smtClean="0"/>
              <a:t>5</a:t>
            </a:fld>
            <a:endParaRPr lang="zh-CN" altLang="en-US"/>
          </a:p>
        </p:txBody>
      </p:sp>
    </p:spTree>
    <p:extLst>
      <p:ext uri="{BB962C8B-B14F-4D97-AF65-F5344CB8AC3E}">
        <p14:creationId xmlns:p14="http://schemas.microsoft.com/office/powerpoint/2010/main" val="141750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信锐机房哨兵设施管理系统，主要针对客户数据中心机房、分支机房、弱电间、配电间、设备间等场景，实现动力、环境、安防、网络设备的统一管理、状态监测、联动告警等功能，并通过智能</a:t>
            </a:r>
            <a:r>
              <a:rPr lang="en-US" altLang="zh-CN" dirty="0"/>
              <a:t>PDU</a:t>
            </a:r>
            <a:r>
              <a:rPr lang="zh-CN" altLang="en-US" dirty="0"/>
              <a:t>的</a:t>
            </a:r>
          </a:p>
        </p:txBody>
      </p:sp>
      <p:sp>
        <p:nvSpPr>
          <p:cNvPr id="4" name="灯片编号占位符 3"/>
          <p:cNvSpPr>
            <a:spLocks noGrp="1"/>
          </p:cNvSpPr>
          <p:nvPr>
            <p:ph type="sldNum" sz="quarter" idx="5"/>
          </p:nvPr>
        </p:nvSpPr>
        <p:spPr/>
        <p:txBody>
          <a:bodyPr/>
          <a:lstStyle/>
          <a:p>
            <a:fld id="{FCA84130-C1A4-48B6-987A-5EC3947EC91B}" type="slidenum">
              <a:rPr lang="zh-CN" altLang="en-US" smtClean="0"/>
              <a:t>8</a:t>
            </a:fld>
            <a:endParaRPr lang="zh-CN" altLang="en-US"/>
          </a:p>
        </p:txBody>
      </p:sp>
    </p:spTree>
    <p:extLst>
      <p:ext uri="{BB962C8B-B14F-4D97-AF65-F5344CB8AC3E}">
        <p14:creationId xmlns:p14="http://schemas.microsoft.com/office/powerpoint/2010/main" val="291470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三相电量仪部署到市电总输入的配电箱里，实现对电流、电压、功率等数据的采集；市电监测模块部署在配电箱，监测每一条到机柜的电路通断情况；通过智能</a:t>
            </a:r>
            <a:r>
              <a:rPr lang="en-US" altLang="zh-CN" dirty="0"/>
              <a:t>PDU</a:t>
            </a:r>
            <a:r>
              <a:rPr lang="zh-CN" altLang="en-US" dirty="0"/>
              <a:t>实现对单台设备用电的情况监测，包括电流、电压、电量、功率等，并可以基于智能</a:t>
            </a:r>
            <a:r>
              <a:rPr lang="en-US" altLang="zh-CN" dirty="0"/>
              <a:t>PDU</a:t>
            </a:r>
            <a:r>
              <a:rPr lang="zh-CN" altLang="en-US" dirty="0"/>
              <a:t>的每一个插口，实现远程通断，解决设备重启的问题，通过顺序上电，保证用电设备的安全；通过部署数据转发器</a:t>
            </a:r>
            <a:r>
              <a:rPr lang="en-US" altLang="zh-CN" dirty="0"/>
              <a:t>-</a:t>
            </a:r>
            <a:r>
              <a:rPr lang="zh-CN" altLang="en-US" dirty="0"/>
              <a:t>串口版，直接对接</a:t>
            </a:r>
            <a:r>
              <a:rPr lang="en-US" altLang="zh-CN" dirty="0"/>
              <a:t>UPS</a:t>
            </a:r>
            <a:r>
              <a:rPr lang="zh-CN" altLang="en-US" dirty="0"/>
              <a:t>、柴油发电机，监测其运行状态；通过蓄电池监测模块，实现对每一节、每一组蓄电池的运行状态进行监测 。</a:t>
            </a:r>
          </a:p>
        </p:txBody>
      </p:sp>
      <p:sp>
        <p:nvSpPr>
          <p:cNvPr id="4" name="灯片编号占位符 3"/>
          <p:cNvSpPr>
            <a:spLocks noGrp="1"/>
          </p:cNvSpPr>
          <p:nvPr>
            <p:ph type="sldNum" sz="quarter" idx="5"/>
          </p:nvPr>
        </p:nvSpPr>
        <p:spPr/>
        <p:txBody>
          <a:bodyPr/>
          <a:lstStyle/>
          <a:p>
            <a:fld id="{FCA84130-C1A4-48B6-987A-5EC3947EC91B}" type="slidenum">
              <a:rPr lang="zh-CN" altLang="en-US" smtClean="0"/>
              <a:t>9</a:t>
            </a:fld>
            <a:endParaRPr lang="zh-CN" altLang="en-US"/>
          </a:p>
        </p:txBody>
      </p:sp>
    </p:spTree>
    <p:extLst>
      <p:ext uri="{BB962C8B-B14F-4D97-AF65-F5344CB8AC3E}">
        <p14:creationId xmlns:p14="http://schemas.microsoft.com/office/powerpoint/2010/main" val="254842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在机房环境监测系统方面，</a:t>
            </a:r>
          </a:p>
        </p:txBody>
      </p:sp>
      <p:sp>
        <p:nvSpPr>
          <p:cNvPr id="4" name="灯片编号占位符 3"/>
          <p:cNvSpPr>
            <a:spLocks noGrp="1"/>
          </p:cNvSpPr>
          <p:nvPr>
            <p:ph type="sldNum" sz="quarter" idx="5"/>
          </p:nvPr>
        </p:nvSpPr>
        <p:spPr/>
        <p:txBody>
          <a:bodyPr/>
          <a:lstStyle/>
          <a:p>
            <a:fld id="{FCA84130-C1A4-48B6-987A-5EC3947EC91B}" type="slidenum">
              <a:rPr lang="zh-CN" altLang="en-US" smtClean="0"/>
              <a:t>10</a:t>
            </a:fld>
            <a:endParaRPr lang="zh-CN" altLang="en-US"/>
          </a:p>
        </p:txBody>
      </p:sp>
    </p:spTree>
    <p:extLst>
      <p:ext uri="{BB962C8B-B14F-4D97-AF65-F5344CB8AC3E}">
        <p14:creationId xmlns:p14="http://schemas.microsoft.com/office/powerpoint/2010/main" val="155526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A84130-C1A4-48B6-987A-5EC3947EC91B}" type="slidenum">
              <a:rPr lang="zh-CN" altLang="en-US" smtClean="0"/>
              <a:t>16</a:t>
            </a:fld>
            <a:endParaRPr lang="zh-CN" altLang="en-US"/>
          </a:p>
        </p:txBody>
      </p:sp>
    </p:spTree>
    <p:extLst>
      <p:ext uri="{BB962C8B-B14F-4D97-AF65-F5344CB8AC3E}">
        <p14:creationId xmlns:p14="http://schemas.microsoft.com/office/powerpoint/2010/main" val="1182271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A84130-C1A4-48B6-987A-5EC3947EC91B}" type="slidenum">
              <a:rPr lang="zh-CN" altLang="en-US" smtClean="0"/>
              <a:t>17</a:t>
            </a:fld>
            <a:endParaRPr lang="zh-CN" altLang="en-US"/>
          </a:p>
        </p:txBody>
      </p:sp>
    </p:spTree>
    <p:extLst>
      <p:ext uri="{BB962C8B-B14F-4D97-AF65-F5344CB8AC3E}">
        <p14:creationId xmlns:p14="http://schemas.microsoft.com/office/powerpoint/2010/main" val="84018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CA84130-C1A4-48B6-987A-5EC3947EC91B}" type="slidenum">
              <a:rPr lang="zh-CN" altLang="en-US" smtClean="0"/>
              <a:t>18</a:t>
            </a:fld>
            <a:endParaRPr lang="zh-CN" altLang="en-US"/>
          </a:p>
        </p:txBody>
      </p:sp>
    </p:spTree>
    <p:extLst>
      <p:ext uri="{BB962C8B-B14F-4D97-AF65-F5344CB8AC3E}">
        <p14:creationId xmlns:p14="http://schemas.microsoft.com/office/powerpoint/2010/main" val="179029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931882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本占位符 2"/>
          <p:cNvSpPr>
            <a:spLocks noGrp="1"/>
          </p:cNvSpPr>
          <p:nvPr>
            <p:ph type="body" orient="vert" idx="1"/>
          </p:nvPr>
        </p:nvSpPr>
        <p:spPr>
          <a:xfrm>
            <a:off x="837015" y="1584993"/>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69735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1652131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图片 3"/>
          <p:cNvPicPr>
            <a:picLocks noChangeAspect="1"/>
          </p:cNvPicPr>
          <p:nvPr userDrawn="1"/>
        </p:nvPicPr>
        <p:blipFill>
          <a:blip r:embed="rId3" cstate="screen">
            <a:alphaModFix amt="47000"/>
            <a:extLst>
              <a:ext uri="{28A0092B-C50C-407E-A947-70E740481C1C}">
                <a14:useLocalDpi xmlns:a14="http://schemas.microsoft.com/office/drawing/2010/main"/>
              </a:ext>
            </a:extLst>
          </a:blip>
          <a:stretch>
            <a:fillRect/>
          </a:stretch>
        </p:blipFill>
        <p:spPr>
          <a:xfrm>
            <a:off x="0" y="-2032"/>
            <a:ext cx="12192000" cy="6860032"/>
          </a:xfrm>
          <a:prstGeom prst="rect">
            <a:avLst/>
          </a:prstGeom>
          <a:effectLst>
            <a:outerShdw blurRad="50800" dist="50800" dir="5400000" algn="ctr" rotWithShape="0">
              <a:srgbClr val="000000"/>
            </a:outerShdw>
          </a:effectLst>
        </p:spPr>
      </p:pic>
      <p:sp>
        <p:nvSpPr>
          <p:cNvPr id="6" name="文本占位符 5">
            <a:extLst>
              <a:ext uri="{FF2B5EF4-FFF2-40B4-BE49-F238E27FC236}">
                <a16:creationId xmlns:a16="http://schemas.microsoft.com/office/drawing/2014/main" id="{662B280D-2174-9B46-948D-E20048841151}"/>
              </a:ext>
            </a:extLst>
          </p:cNvPr>
          <p:cNvSpPr>
            <a:spLocks noGrp="1"/>
          </p:cNvSpPr>
          <p:nvPr>
            <p:ph type="body" sz="quarter" idx="10"/>
          </p:nvPr>
        </p:nvSpPr>
        <p:spPr>
          <a:xfrm>
            <a:off x="3033069" y="245491"/>
            <a:ext cx="5672137" cy="87947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3600" b="1" spc="350" baseline="0">
                <a:solidFill>
                  <a:schemeClr val="bg1"/>
                </a:solidFill>
              </a:defRPr>
            </a:lvl1pPr>
          </a:lstStyle>
          <a:p>
            <a:endParaRPr kumimoji="1" lang="zh-CN" altLang="en-US" dirty="0"/>
          </a:p>
        </p:txBody>
      </p:sp>
    </p:spTree>
    <p:extLst>
      <p:ext uri="{BB962C8B-B14F-4D97-AF65-F5344CB8AC3E}">
        <p14:creationId xmlns:p14="http://schemas.microsoft.com/office/powerpoint/2010/main" val="3537697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2D8D0C-037C-834D-9002-4C1041FD58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25" y="0"/>
            <a:ext cx="12193525" cy="6858000"/>
          </a:xfrm>
          <a:prstGeom prst="rect">
            <a:avLst/>
          </a:prstGeom>
        </p:spPr>
      </p:pic>
      <p:sp>
        <p:nvSpPr>
          <p:cNvPr id="4" name="文本占位符 3">
            <a:extLst>
              <a:ext uri="{FF2B5EF4-FFF2-40B4-BE49-F238E27FC236}">
                <a16:creationId xmlns:a16="http://schemas.microsoft.com/office/drawing/2014/main" id="{2E5523FF-4F82-3244-91E4-E6709AB4E56C}"/>
              </a:ext>
            </a:extLst>
          </p:cNvPr>
          <p:cNvSpPr>
            <a:spLocks noGrp="1"/>
          </p:cNvSpPr>
          <p:nvPr>
            <p:ph type="body" sz="quarter" idx="10"/>
          </p:nvPr>
        </p:nvSpPr>
        <p:spPr>
          <a:xfrm>
            <a:off x="1748663" y="424347"/>
            <a:ext cx="8693149" cy="688836"/>
          </a:xfrm>
        </p:spPr>
        <p:txBody>
          <a:bodyPr>
            <a:normAutofit/>
          </a:bodyPr>
          <a:lstStyle>
            <a:lvl1pPr marL="0" indent="0" algn="ctr">
              <a:buNone/>
              <a:defRPr sz="3200" b="1">
                <a:solidFill>
                  <a:srgbClr val="EFEFEF"/>
                </a:solidFill>
              </a:defRPr>
            </a:lvl1pPr>
          </a:lstStyle>
          <a:p>
            <a:endParaRPr kumimoji="1" lang="zh-CN" altLang="en-US" dirty="0"/>
          </a:p>
        </p:txBody>
      </p:sp>
    </p:spTree>
    <p:extLst>
      <p:ext uri="{BB962C8B-B14F-4D97-AF65-F5344CB8AC3E}">
        <p14:creationId xmlns:p14="http://schemas.microsoft.com/office/powerpoint/2010/main" val="3093059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5" name="矩形 4"/>
          <p:cNvSpPr/>
          <p:nvPr userDrawn="1"/>
        </p:nvSpPr>
        <p:spPr>
          <a:xfrm>
            <a:off x="1" y="303848"/>
            <a:ext cx="193967" cy="461665"/>
          </a:xfrm>
          <a:prstGeom prst="rect">
            <a:avLst/>
          </a:prstGeom>
          <a:solidFill>
            <a:srgbClr val="2F5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rgbClr val="2F5EB1"/>
              </a:solidFill>
            </a:endParaRPr>
          </a:p>
        </p:txBody>
      </p:sp>
      <p:sp>
        <p:nvSpPr>
          <p:cNvPr id="6" name="标题 5"/>
          <p:cNvSpPr>
            <a:spLocks noGrp="1"/>
          </p:cNvSpPr>
          <p:nvPr>
            <p:ph type="title"/>
          </p:nvPr>
        </p:nvSpPr>
        <p:spPr>
          <a:xfrm>
            <a:off x="304801" y="290193"/>
            <a:ext cx="10515600" cy="500721"/>
          </a:xfrm>
        </p:spPr>
        <p:txBody>
          <a:bodyPr>
            <a:normAutofit/>
          </a:bodyPr>
          <a:lstStyle>
            <a:lvl1pPr>
              <a:defRPr sz="2400" b="1">
                <a:solidFill>
                  <a:srgbClr val="2F5EB1"/>
                </a:solidFill>
                <a:latin typeface="Microsoft YaHei" charset="-122"/>
                <a:ea typeface="Microsoft YaHei" charset="-122"/>
                <a:cs typeface="Microsoft YaHei" charset="-122"/>
              </a:defRPr>
            </a:lvl1pPr>
          </a:lstStyle>
          <a:p>
            <a:r>
              <a:rPr kumimoji="1" lang="zh-CN" altLang="en-US"/>
              <a:t>单击此处编辑母版标题样式</a:t>
            </a:r>
          </a:p>
        </p:txBody>
      </p:sp>
      <p:pic>
        <p:nvPicPr>
          <p:cNvPr id="7" name="图片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02014" y="293249"/>
            <a:ext cx="1624607" cy="541535"/>
          </a:xfrm>
          <a:prstGeom prst="rect">
            <a:avLst/>
          </a:prstGeom>
        </p:spPr>
      </p:pic>
      <p:sp>
        <p:nvSpPr>
          <p:cNvPr id="14" name="矩形 13"/>
          <p:cNvSpPr/>
          <p:nvPr userDrawn="1"/>
        </p:nvSpPr>
        <p:spPr>
          <a:xfrm flipH="1">
            <a:off x="-301" y="6447911"/>
            <a:ext cx="12192004" cy="2888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5" name="矩形 14"/>
          <p:cNvSpPr/>
          <p:nvPr userDrawn="1"/>
        </p:nvSpPr>
        <p:spPr>
          <a:xfrm flipH="1">
            <a:off x="-3" y="6500297"/>
            <a:ext cx="12192004" cy="360417"/>
          </a:xfrm>
          <a:prstGeom prst="rect">
            <a:avLst/>
          </a:prstGeom>
          <a:gradFill>
            <a:gsLst>
              <a:gs pos="0">
                <a:srgbClr val="0E1A40"/>
              </a:gs>
              <a:gs pos="100000">
                <a:srgbClr val="2F5EB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16" name="文本框 15"/>
          <p:cNvSpPr txBox="1"/>
          <p:nvPr userDrawn="1"/>
        </p:nvSpPr>
        <p:spPr>
          <a:xfrm>
            <a:off x="10775261" y="6477525"/>
            <a:ext cx="1223412" cy="300210"/>
          </a:xfrm>
          <a:prstGeom prst="rect">
            <a:avLst/>
          </a:prstGeom>
          <a:noFill/>
        </p:spPr>
        <p:txBody>
          <a:bodyPr wrap="none" rtlCol="0">
            <a:spAutoFit/>
          </a:bodyPr>
          <a:lstStyle/>
          <a:p>
            <a:pPr algn="r"/>
            <a:r>
              <a:rPr kumimoji="1" lang="zh-CN" altLang="en-US" sz="1351">
                <a:solidFill>
                  <a:schemeClr val="bg1"/>
                </a:solidFill>
                <a:latin typeface="Microsoft YaHei" charset="-122"/>
                <a:ea typeface="Microsoft YaHei" charset="-122"/>
                <a:cs typeface="Microsoft YaHei" charset="-122"/>
              </a:rPr>
              <a:t>无线连接一切</a:t>
            </a:r>
          </a:p>
        </p:txBody>
      </p:sp>
    </p:spTree>
    <p:extLst>
      <p:ext uri="{BB962C8B-B14F-4D97-AF65-F5344CB8AC3E}">
        <p14:creationId xmlns:p14="http://schemas.microsoft.com/office/powerpoint/2010/main" val="180547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88DF000B-B97A-B64B-AB91-0D303CB2C141}" type="datetimeFigureOut">
              <a:rPr kumimoji="1" lang="zh-CN" altLang="en-US" smtClean="0"/>
              <a:t>2020/2/27</a:t>
            </a:fld>
            <a:endParaRPr kumimoji="1" lang="zh-CN"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DC3275-1E6B-734A-A3D7-7482FF3852F5}" type="slidenum">
              <a:rPr kumimoji="1" lang="zh-CN" altLang="en-US" smtClean="0"/>
              <a:t>‹#›</a:t>
            </a:fld>
            <a:endParaRPr kumimoji="1" lang="zh-CN" altLang="en-US"/>
          </a:p>
        </p:txBody>
      </p:sp>
    </p:spTree>
    <p:extLst>
      <p:ext uri="{BB962C8B-B14F-4D97-AF65-F5344CB8AC3E}">
        <p14:creationId xmlns:p14="http://schemas.microsoft.com/office/powerpoint/2010/main" val="130752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490505" y="2370137"/>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54394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幻灯片编号占位符 5"/>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29979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70566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幻灯片编号占位符 8"/>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164003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1044911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186050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214519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73C601-15C9-8D40-8F97-96481673DC02}" type="datetimeFigureOut">
              <a:rPr kumimoji="1" lang="zh-CN" altLang="en-US" smtClean="0"/>
              <a:t>2020/2/27</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幻灯片编号占位符 6"/>
          <p:cNvSpPr>
            <a:spLocks noGrp="1"/>
          </p:cNvSpPr>
          <p:nvPr>
            <p:ph type="sldNum" sz="quarter" idx="12"/>
          </p:nvPr>
        </p:nvSpPr>
        <p:spPr>
          <a:xfrm>
            <a:off x="8610600" y="6356350"/>
            <a:ext cx="2743200" cy="365125"/>
          </a:xfrm>
          <a:prstGeom prst="rect">
            <a:avLst/>
          </a:prstGeom>
        </p:spPr>
        <p:txBody>
          <a:bodyPr/>
          <a:lstStyle/>
          <a:p>
            <a:fld id="{257C6F62-8BD8-0D4F-9CA4-1BD49605DB35}" type="slidenum">
              <a:rPr kumimoji="1" lang="zh-CN" altLang="en-US" smtClean="0"/>
              <a:t>‹#›</a:t>
            </a:fld>
            <a:endParaRPr kumimoji="1" lang="zh-CN" altLang="en-US"/>
          </a:p>
        </p:txBody>
      </p:sp>
    </p:spTree>
    <p:extLst>
      <p:ext uri="{BB962C8B-B14F-4D97-AF65-F5344CB8AC3E}">
        <p14:creationId xmlns:p14="http://schemas.microsoft.com/office/powerpoint/2010/main" val="234760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737" y="0"/>
            <a:ext cx="12187263" cy="6858000"/>
          </a:xfrm>
          <a:prstGeom prst="rect">
            <a:avLst/>
          </a:prstGeom>
        </p:spPr>
      </p:pic>
      <p:pic>
        <p:nvPicPr>
          <p:cNvPr id="4" name="图片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433344" y="311051"/>
            <a:ext cx="1345432" cy="548486"/>
          </a:xfrm>
          <a:prstGeom prst="rect">
            <a:avLst/>
          </a:prstGeom>
        </p:spPr>
      </p:pic>
    </p:spTree>
    <p:extLst>
      <p:ext uri="{BB962C8B-B14F-4D97-AF65-F5344CB8AC3E}">
        <p14:creationId xmlns:p14="http://schemas.microsoft.com/office/powerpoint/2010/main" val="1485674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18" Type="http://schemas.openxmlformats.org/officeDocument/2006/relationships/image" Target="../media/image29.png"/><Relationship Id="rId26" Type="http://schemas.openxmlformats.org/officeDocument/2006/relationships/image" Target="../media/image58.png"/><Relationship Id="rId39" Type="http://schemas.openxmlformats.org/officeDocument/2006/relationships/image" Target="../media/image60.png"/><Relationship Id="rId3" Type="http://schemas.openxmlformats.org/officeDocument/2006/relationships/image" Target="../media/image17.png"/><Relationship Id="rId21" Type="http://schemas.microsoft.com/office/2007/relationships/hdphoto" Target="../media/hdphoto7.wdp"/><Relationship Id="rId34" Type="http://schemas.openxmlformats.org/officeDocument/2006/relationships/image" Target="../media/image38.jpg"/><Relationship Id="rId42" Type="http://schemas.openxmlformats.org/officeDocument/2006/relationships/image" Target="../media/image63.png"/><Relationship Id="rId7" Type="http://schemas.openxmlformats.org/officeDocument/2006/relationships/image" Target="../media/image23.png"/><Relationship Id="rId12" Type="http://schemas.microsoft.com/office/2007/relationships/hdphoto" Target="../media/hdphoto3.wdp"/><Relationship Id="rId17" Type="http://schemas.microsoft.com/office/2007/relationships/hdphoto" Target="../media/hdphoto5.wdp"/><Relationship Id="rId25" Type="http://schemas.openxmlformats.org/officeDocument/2006/relationships/image" Target="../media/image33.png"/><Relationship Id="rId33" Type="http://schemas.openxmlformats.org/officeDocument/2006/relationships/image" Target="../media/image37.png"/><Relationship Id="rId38" Type="http://schemas.openxmlformats.org/officeDocument/2006/relationships/image" Target="../media/image59.png"/><Relationship Id="rId2" Type="http://schemas.openxmlformats.org/officeDocument/2006/relationships/slideLayout" Target="../slideLayouts/slideLayout2.xml"/><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16.wmf"/><Relationship Id="rId41" Type="http://schemas.openxmlformats.org/officeDocument/2006/relationships/image" Target="../media/image62.png"/><Relationship Id="rId1" Type="http://schemas.openxmlformats.org/officeDocument/2006/relationships/vmlDrawing" Target="../drawings/vmlDrawing2.vml"/><Relationship Id="rId6" Type="http://schemas.openxmlformats.org/officeDocument/2006/relationships/image" Target="../media/image22.jpg"/><Relationship Id="rId11" Type="http://schemas.openxmlformats.org/officeDocument/2006/relationships/image" Target="../media/image25.png"/><Relationship Id="rId24" Type="http://schemas.openxmlformats.org/officeDocument/2006/relationships/image" Target="../media/image32.png"/><Relationship Id="rId32" Type="http://schemas.openxmlformats.org/officeDocument/2006/relationships/image" Target="../media/image36.png"/><Relationship Id="rId37" Type="http://schemas.openxmlformats.org/officeDocument/2006/relationships/image" Target="../media/image20.png"/><Relationship Id="rId40" Type="http://schemas.openxmlformats.org/officeDocument/2006/relationships/image" Target="../media/image61.png"/><Relationship Id="rId5" Type="http://schemas.openxmlformats.org/officeDocument/2006/relationships/image" Target="../media/image21.jpg"/><Relationship Id="rId15" Type="http://schemas.openxmlformats.org/officeDocument/2006/relationships/image" Target="../media/image27.png"/><Relationship Id="rId23" Type="http://schemas.microsoft.com/office/2007/relationships/hdphoto" Target="../media/hdphoto8.wdp"/><Relationship Id="rId28" Type="http://schemas.openxmlformats.org/officeDocument/2006/relationships/oleObject" Target="../embeddings/oleObject2.bin"/><Relationship Id="rId36" Type="http://schemas.openxmlformats.org/officeDocument/2006/relationships/image" Target="../media/image19.png"/><Relationship Id="rId10" Type="http://schemas.microsoft.com/office/2007/relationships/hdphoto" Target="../media/hdphoto2.wdp"/><Relationship Id="rId19" Type="http://schemas.microsoft.com/office/2007/relationships/hdphoto" Target="../media/hdphoto6.wdp"/><Relationship Id="rId31"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24.png"/><Relationship Id="rId14" Type="http://schemas.microsoft.com/office/2007/relationships/hdphoto" Target="../media/hdphoto4.wdp"/><Relationship Id="rId22" Type="http://schemas.openxmlformats.org/officeDocument/2006/relationships/image" Target="../media/image31.png"/><Relationship Id="rId27" Type="http://schemas.microsoft.com/office/2007/relationships/hdphoto" Target="../media/hdphoto9.wdp"/><Relationship Id="rId30" Type="http://schemas.openxmlformats.org/officeDocument/2006/relationships/image" Target="../media/image34.png"/><Relationship Id="rId35" Type="http://schemas.openxmlformats.org/officeDocument/2006/relationships/image" Target="../media/image18.png"/><Relationship Id="rId43" Type="http://schemas.openxmlformats.org/officeDocument/2006/relationships/image" Target="../media/image6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18" Type="http://schemas.openxmlformats.org/officeDocument/2006/relationships/image" Target="../media/image27.png"/><Relationship Id="rId3" Type="http://schemas.openxmlformats.org/officeDocument/2006/relationships/image" Target="../media/image78.png"/><Relationship Id="rId7" Type="http://schemas.openxmlformats.org/officeDocument/2006/relationships/image" Target="../media/image34.png"/><Relationship Id="rId12" Type="http://schemas.openxmlformats.org/officeDocument/2006/relationships/image" Target="../media/image24.png"/><Relationship Id="rId17" Type="http://schemas.microsoft.com/office/2007/relationships/hdphoto" Target="../media/hdphoto4.wdp"/><Relationship Id="rId2" Type="http://schemas.openxmlformats.org/officeDocument/2006/relationships/image" Target="../media/image77.png"/><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image" Target="../media/image80.png"/><Relationship Id="rId15" Type="http://schemas.microsoft.com/office/2007/relationships/hdphoto" Target="../media/hdphoto3.wdp"/><Relationship Id="rId10" Type="http://schemas.openxmlformats.org/officeDocument/2006/relationships/image" Target="../media/image23.png"/><Relationship Id="rId19" Type="http://schemas.openxmlformats.org/officeDocument/2006/relationships/image" Target="../media/image81.png"/><Relationship Id="rId4" Type="http://schemas.openxmlformats.org/officeDocument/2006/relationships/image" Target="../media/image79.png"/><Relationship Id="rId9" Type="http://schemas.openxmlformats.org/officeDocument/2006/relationships/image" Target="../media/image59.png"/><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7.png"/><Relationship Id="rId18" Type="http://schemas.openxmlformats.org/officeDocument/2006/relationships/image" Target="../media/image18.png"/><Relationship Id="rId26" Type="http://schemas.microsoft.com/office/2007/relationships/hdphoto" Target="../media/hdphoto1.wdp"/><Relationship Id="rId3" Type="http://schemas.openxmlformats.org/officeDocument/2006/relationships/image" Target="../media/image38.jpg"/><Relationship Id="rId21" Type="http://schemas.openxmlformats.org/officeDocument/2006/relationships/image" Target="../media/image94.png"/><Relationship Id="rId34" Type="http://schemas.openxmlformats.org/officeDocument/2006/relationships/image" Target="../media/image36.png"/><Relationship Id="rId7" Type="http://schemas.openxmlformats.org/officeDocument/2006/relationships/image" Target="../media/image29.png"/><Relationship Id="rId12" Type="http://schemas.microsoft.com/office/2007/relationships/hdphoto" Target="../media/hdphoto7.wdp"/><Relationship Id="rId17" Type="http://schemas.openxmlformats.org/officeDocument/2006/relationships/image" Target="../media/image37.png"/><Relationship Id="rId25" Type="http://schemas.openxmlformats.org/officeDocument/2006/relationships/image" Target="../media/image23.png"/><Relationship Id="rId33" Type="http://schemas.openxmlformats.org/officeDocument/2006/relationships/image" Target="../media/image35.png"/><Relationship Id="rId2" Type="http://schemas.openxmlformats.org/officeDocument/2006/relationships/notesSlide" Target="../notesSlides/notesSlide13.xml"/><Relationship Id="rId16" Type="http://schemas.openxmlformats.org/officeDocument/2006/relationships/image" Target="../media/image93.png"/><Relationship Id="rId20" Type="http://schemas.openxmlformats.org/officeDocument/2006/relationships/image" Target="../media/image20.png"/><Relationship Id="rId29"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30.png"/><Relationship Id="rId24" Type="http://schemas.openxmlformats.org/officeDocument/2006/relationships/image" Target="../media/image95.jpeg"/><Relationship Id="rId32" Type="http://schemas.openxmlformats.org/officeDocument/2006/relationships/image" Target="../media/image34.png"/><Relationship Id="rId5" Type="http://schemas.openxmlformats.org/officeDocument/2006/relationships/image" Target="../media/image28.png"/><Relationship Id="rId15" Type="http://schemas.microsoft.com/office/2007/relationships/hdphoto" Target="../media/hdphoto8.wdp"/><Relationship Id="rId23" Type="http://schemas.openxmlformats.org/officeDocument/2006/relationships/image" Target="../media/image21.jpg"/><Relationship Id="rId28" Type="http://schemas.microsoft.com/office/2007/relationships/hdphoto" Target="../media/hdphoto3.wdp"/><Relationship Id="rId10" Type="http://schemas.microsoft.com/office/2007/relationships/hdphoto" Target="../media/hdphoto2.wdp"/><Relationship Id="rId19" Type="http://schemas.openxmlformats.org/officeDocument/2006/relationships/image" Target="../media/image19.png"/><Relationship Id="rId31" Type="http://schemas.openxmlformats.org/officeDocument/2006/relationships/image" Target="../media/image97.jpeg"/><Relationship Id="rId4" Type="http://schemas.openxmlformats.org/officeDocument/2006/relationships/image" Target="../media/image17.png"/><Relationship Id="rId9" Type="http://schemas.openxmlformats.org/officeDocument/2006/relationships/image" Target="../media/image24.png"/><Relationship Id="rId14" Type="http://schemas.openxmlformats.org/officeDocument/2006/relationships/image" Target="../media/image31.png"/><Relationship Id="rId22" Type="http://schemas.openxmlformats.org/officeDocument/2006/relationships/image" Target="../media/image22.jpg"/><Relationship Id="rId27" Type="http://schemas.openxmlformats.org/officeDocument/2006/relationships/image" Target="../media/image25.png"/><Relationship Id="rId30" Type="http://schemas.openxmlformats.org/officeDocument/2006/relationships/image" Target="../media/image9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110.emf"/><Relationship Id="rId4" Type="http://schemas.openxmlformats.org/officeDocument/2006/relationships/image" Target="../media/image10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115.png"/><Relationship Id="rId7" Type="http://schemas.openxmlformats.org/officeDocument/2006/relationships/image" Target="../media/image114.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22.png"/><Relationship Id="rId5" Type="http://schemas.openxmlformats.org/officeDocument/2006/relationships/image" Target="../media/image112.png"/><Relationship Id="rId10" Type="http://schemas.openxmlformats.org/officeDocument/2006/relationships/image" Target="../media/image121.png"/><Relationship Id="rId4" Type="http://schemas.openxmlformats.org/officeDocument/2006/relationships/image" Target="../media/image111.png"/><Relationship Id="rId9" Type="http://schemas.openxmlformats.org/officeDocument/2006/relationships/image" Target="../media/image120.png"/></Relationships>
</file>

<file path=ppt/slides/_rels/slide3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5.png"/><Relationship Id="rId7" Type="http://schemas.openxmlformats.org/officeDocument/2006/relationships/image" Target="../media/image114.pn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37.png"/><Relationship Id="rId26" Type="http://schemas.openxmlformats.org/officeDocument/2006/relationships/image" Target="../media/image145.png"/><Relationship Id="rId39" Type="http://schemas.openxmlformats.org/officeDocument/2006/relationships/image" Target="../media/image158.png"/><Relationship Id="rId3" Type="http://schemas.openxmlformats.org/officeDocument/2006/relationships/image" Target="../media/image113.png"/><Relationship Id="rId21" Type="http://schemas.openxmlformats.org/officeDocument/2006/relationships/image" Target="../media/image140.png"/><Relationship Id="rId34" Type="http://schemas.openxmlformats.org/officeDocument/2006/relationships/image" Target="../media/image153.png"/><Relationship Id="rId42" Type="http://schemas.openxmlformats.org/officeDocument/2006/relationships/image" Target="../media/image161.png"/><Relationship Id="rId47" Type="http://schemas.openxmlformats.org/officeDocument/2006/relationships/image" Target="../media/image166.png"/><Relationship Id="rId7" Type="http://schemas.openxmlformats.org/officeDocument/2006/relationships/image" Target="../media/image129.png"/><Relationship Id="rId12" Type="http://schemas.microsoft.com/office/2007/relationships/hdphoto" Target="../media/hdphoto11.wdp"/><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38" Type="http://schemas.openxmlformats.org/officeDocument/2006/relationships/image" Target="../media/image157.png"/><Relationship Id="rId46" Type="http://schemas.openxmlformats.org/officeDocument/2006/relationships/image" Target="../media/image165.png"/><Relationship Id="rId2" Type="http://schemas.openxmlformats.org/officeDocument/2006/relationships/image" Target="../media/image111.png"/><Relationship Id="rId16" Type="http://schemas.openxmlformats.org/officeDocument/2006/relationships/image" Target="../media/image135.png"/><Relationship Id="rId20" Type="http://schemas.openxmlformats.org/officeDocument/2006/relationships/image" Target="../media/image139.png"/><Relationship Id="rId29" Type="http://schemas.openxmlformats.org/officeDocument/2006/relationships/image" Target="../media/image148.png"/><Relationship Id="rId41" Type="http://schemas.openxmlformats.org/officeDocument/2006/relationships/image" Target="../media/image160.png"/><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32.png"/><Relationship Id="rId24" Type="http://schemas.openxmlformats.org/officeDocument/2006/relationships/image" Target="../media/image143.png"/><Relationship Id="rId32" Type="http://schemas.openxmlformats.org/officeDocument/2006/relationships/image" Target="../media/image151.png"/><Relationship Id="rId37" Type="http://schemas.openxmlformats.org/officeDocument/2006/relationships/image" Target="../media/image156.png"/><Relationship Id="rId40" Type="http://schemas.openxmlformats.org/officeDocument/2006/relationships/image" Target="../media/image159.png"/><Relationship Id="rId45" Type="http://schemas.openxmlformats.org/officeDocument/2006/relationships/image" Target="../media/image164.png"/><Relationship Id="rId5" Type="http://schemas.openxmlformats.org/officeDocument/2006/relationships/image" Target="../media/image127.pn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png"/><Relationship Id="rId36" Type="http://schemas.openxmlformats.org/officeDocument/2006/relationships/image" Target="../media/image155.png"/><Relationship Id="rId49" Type="http://schemas.openxmlformats.org/officeDocument/2006/relationships/image" Target="../media/image114.png"/><Relationship Id="rId10" Type="http://schemas.microsoft.com/office/2007/relationships/hdphoto" Target="../media/hdphoto10.wdp"/><Relationship Id="rId19" Type="http://schemas.openxmlformats.org/officeDocument/2006/relationships/image" Target="../media/image138.png"/><Relationship Id="rId31" Type="http://schemas.openxmlformats.org/officeDocument/2006/relationships/image" Target="../media/image150.png"/><Relationship Id="rId44" Type="http://schemas.openxmlformats.org/officeDocument/2006/relationships/image" Target="../media/image163.png"/><Relationship Id="rId4" Type="http://schemas.openxmlformats.org/officeDocument/2006/relationships/image" Target="../media/image126.png"/><Relationship Id="rId9" Type="http://schemas.openxmlformats.org/officeDocument/2006/relationships/image" Target="../media/image131.png"/><Relationship Id="rId14" Type="http://schemas.microsoft.com/office/2007/relationships/hdphoto" Target="../media/hdphoto12.wdp"/><Relationship Id="rId22" Type="http://schemas.openxmlformats.org/officeDocument/2006/relationships/image" Target="../media/image141.png"/><Relationship Id="rId27" Type="http://schemas.openxmlformats.org/officeDocument/2006/relationships/image" Target="../media/image146.png"/><Relationship Id="rId30" Type="http://schemas.openxmlformats.org/officeDocument/2006/relationships/image" Target="../media/image149.png"/><Relationship Id="rId35" Type="http://schemas.openxmlformats.org/officeDocument/2006/relationships/image" Target="../media/image154.png"/><Relationship Id="rId43" Type="http://schemas.openxmlformats.org/officeDocument/2006/relationships/image" Target="../media/image162.png"/><Relationship Id="rId48" Type="http://schemas.openxmlformats.org/officeDocument/2006/relationships/image" Target="../media/image167.png"/><Relationship Id="rId8" Type="http://schemas.openxmlformats.org/officeDocument/2006/relationships/image" Target="../media/image130.png"/></Relationships>
</file>

<file path=ppt/slides/_rels/slide41.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image" Target="../media/image111.png"/><Relationship Id="rId7" Type="http://schemas.openxmlformats.org/officeDocument/2006/relationships/image" Target="../media/image168.emf"/><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70.emf"/></Relationships>
</file>

<file path=ppt/slides/_rels/slide4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72.png"/><Relationship Id="rId7" Type="http://schemas.openxmlformats.org/officeDocument/2006/relationships/image" Target="../media/image112.png"/><Relationship Id="rId2" Type="http://schemas.openxmlformats.org/officeDocument/2006/relationships/image" Target="../media/image171.png"/><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75.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image" Target="../media/image176.emf"/><Relationship Id="rId7" Type="http://schemas.openxmlformats.org/officeDocument/2006/relationships/image" Target="../media/image114.png"/><Relationship Id="rId2" Type="http://schemas.openxmlformats.org/officeDocument/2006/relationships/image" Target="../media/image171.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11.png"/><Relationship Id="rId7" Type="http://schemas.openxmlformats.org/officeDocument/2006/relationships/image" Target="../media/image178.emf"/><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80.png"/></Relationships>
</file>

<file path=ppt/slides/_rels/slide4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12.png"/><Relationship Id="rId7" Type="http://schemas.openxmlformats.org/officeDocument/2006/relationships/image" Target="../media/image184.png"/><Relationship Id="rId2"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5.png"/><Relationship Id="rId4" Type="http://schemas.openxmlformats.org/officeDocument/2006/relationships/image" Target="../media/image113.png"/><Relationship Id="rId9" Type="http://schemas.openxmlformats.org/officeDocument/2006/relationships/image" Target="../media/image114.png"/></Relationships>
</file>

<file path=ppt/slides/_rels/slide47.xml.rels><?xml version="1.0" encoding="UTF-8" standalone="yes"?>
<Relationships xmlns="http://schemas.openxmlformats.org/package/2006/relationships"><Relationship Id="rId8" Type="http://schemas.openxmlformats.org/officeDocument/2006/relationships/image" Target="../media/image189.tiff"/><Relationship Id="rId13" Type="http://schemas.openxmlformats.org/officeDocument/2006/relationships/image" Target="../media/image194.tiff"/><Relationship Id="rId3" Type="http://schemas.openxmlformats.org/officeDocument/2006/relationships/image" Target="../media/image113.png"/><Relationship Id="rId7" Type="http://schemas.openxmlformats.org/officeDocument/2006/relationships/image" Target="../media/image188.tiff"/><Relationship Id="rId12" Type="http://schemas.openxmlformats.org/officeDocument/2006/relationships/image" Target="../media/image193.tiff"/><Relationship Id="rId2" Type="http://schemas.openxmlformats.org/officeDocument/2006/relationships/image" Target="../media/image112.png"/><Relationship Id="rId16"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87.tiff"/><Relationship Id="rId11" Type="http://schemas.openxmlformats.org/officeDocument/2006/relationships/image" Target="../media/image192.tiff"/><Relationship Id="rId5" Type="http://schemas.openxmlformats.org/officeDocument/2006/relationships/image" Target="../media/image186.png"/><Relationship Id="rId15" Type="http://schemas.openxmlformats.org/officeDocument/2006/relationships/image" Target="../media/image196.tiff"/><Relationship Id="rId10" Type="http://schemas.openxmlformats.org/officeDocument/2006/relationships/image" Target="../media/image191.tiff"/><Relationship Id="rId4" Type="http://schemas.openxmlformats.org/officeDocument/2006/relationships/image" Target="../media/image114.png"/><Relationship Id="rId9" Type="http://schemas.openxmlformats.org/officeDocument/2006/relationships/image" Target="../media/image190.tiff"/><Relationship Id="rId14" Type="http://schemas.openxmlformats.org/officeDocument/2006/relationships/image" Target="../media/image195.png"/></Relationships>
</file>

<file path=ppt/slides/_rels/slide4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98.tiff"/><Relationship Id="rId7" Type="http://schemas.openxmlformats.org/officeDocument/2006/relationships/image" Target="../media/image112.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200.tiff"/><Relationship Id="rId4" Type="http://schemas.openxmlformats.org/officeDocument/2006/relationships/image" Target="../media/image199.tiff"/><Relationship Id="rId9"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8.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01.tiff"/><Relationship Id="rId7"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4.tiff"/><Relationship Id="rId5" Type="http://schemas.openxmlformats.org/officeDocument/2006/relationships/image" Target="../media/image203.tiff"/><Relationship Id="rId10" Type="http://schemas.openxmlformats.org/officeDocument/2006/relationships/image" Target="../media/image114.png"/><Relationship Id="rId4" Type="http://schemas.openxmlformats.org/officeDocument/2006/relationships/image" Target="../media/image202.tiff"/><Relationship Id="rId9" Type="http://schemas.openxmlformats.org/officeDocument/2006/relationships/image" Target="../media/image113.png"/></Relationships>
</file>

<file path=ppt/slides/_rels/slide52.xml.rels><?xml version="1.0" encoding="UTF-8" standalone="yes"?>
<Relationships xmlns="http://schemas.openxmlformats.org/package/2006/relationships"><Relationship Id="rId8" Type="http://schemas.openxmlformats.org/officeDocument/2006/relationships/image" Target="../media/image208.tiff"/><Relationship Id="rId3" Type="http://schemas.openxmlformats.org/officeDocument/2006/relationships/image" Target="../media/image111.png"/><Relationship Id="rId7" Type="http://schemas.openxmlformats.org/officeDocument/2006/relationships/image" Target="../media/image207.tiff"/><Relationship Id="rId12" Type="http://schemas.openxmlformats.org/officeDocument/2006/relationships/image" Target="../media/image212.png"/><Relationship Id="rId2" Type="http://schemas.openxmlformats.org/officeDocument/2006/relationships/image" Target="../media/image114.png"/><Relationship Id="rId1" Type="http://schemas.openxmlformats.org/officeDocument/2006/relationships/slideLayout" Target="../slideLayouts/slideLayout15.xml"/><Relationship Id="rId6" Type="http://schemas.openxmlformats.org/officeDocument/2006/relationships/image" Target="../media/image206.tiff"/><Relationship Id="rId11" Type="http://schemas.openxmlformats.org/officeDocument/2006/relationships/image" Target="../media/image211.png"/><Relationship Id="rId5" Type="http://schemas.openxmlformats.org/officeDocument/2006/relationships/image" Target="../media/image205.png"/><Relationship Id="rId10" Type="http://schemas.openxmlformats.org/officeDocument/2006/relationships/image" Target="../media/image210.png"/><Relationship Id="rId4" Type="http://schemas.openxmlformats.org/officeDocument/2006/relationships/image" Target="../media/image112.png"/><Relationship Id="rId9" Type="http://schemas.openxmlformats.org/officeDocument/2006/relationships/image" Target="../media/image209.tiff"/></Relationships>
</file>

<file path=ppt/slides/_rels/slide53.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112.png"/><Relationship Id="rId7" Type="http://schemas.openxmlformats.org/officeDocument/2006/relationships/image" Target="../media/image214.tiff"/><Relationship Id="rId2" Type="http://schemas.openxmlformats.org/officeDocument/2006/relationships/image" Target="../media/image213.png"/><Relationship Id="rId1" Type="http://schemas.openxmlformats.org/officeDocument/2006/relationships/slideLayout" Target="../slideLayouts/slideLayout15.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217.png"/><Relationship Id="rId4" Type="http://schemas.openxmlformats.org/officeDocument/2006/relationships/image" Target="../media/image111.png"/><Relationship Id="rId9" Type="http://schemas.openxmlformats.org/officeDocument/2006/relationships/image" Target="../media/image216.png"/></Relationships>
</file>

<file path=ppt/slides/_rels/slide54.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18" Type="http://schemas.openxmlformats.org/officeDocument/2006/relationships/image" Target="../media/image231.png"/><Relationship Id="rId26" Type="http://schemas.openxmlformats.org/officeDocument/2006/relationships/image" Target="../media/image239.png"/><Relationship Id="rId3" Type="http://schemas.openxmlformats.org/officeDocument/2006/relationships/image" Target="../media/image113.png"/><Relationship Id="rId21" Type="http://schemas.openxmlformats.org/officeDocument/2006/relationships/image" Target="../media/image234.jpeg"/><Relationship Id="rId7" Type="http://schemas.openxmlformats.org/officeDocument/2006/relationships/image" Target="../media/image220.png"/><Relationship Id="rId12" Type="http://schemas.openxmlformats.org/officeDocument/2006/relationships/image" Target="../media/image225.png"/><Relationship Id="rId17" Type="http://schemas.openxmlformats.org/officeDocument/2006/relationships/image" Target="../media/image230.png"/><Relationship Id="rId25" Type="http://schemas.openxmlformats.org/officeDocument/2006/relationships/image" Target="../media/image238.png"/><Relationship Id="rId2" Type="http://schemas.openxmlformats.org/officeDocument/2006/relationships/image" Target="../media/image112.png"/><Relationship Id="rId16" Type="http://schemas.openxmlformats.org/officeDocument/2006/relationships/image" Target="../media/image229.png"/><Relationship Id="rId20" Type="http://schemas.openxmlformats.org/officeDocument/2006/relationships/image" Target="../media/image233.png"/><Relationship Id="rId29"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19.png"/><Relationship Id="rId11" Type="http://schemas.openxmlformats.org/officeDocument/2006/relationships/image" Target="../media/image224.png"/><Relationship Id="rId24" Type="http://schemas.openxmlformats.org/officeDocument/2006/relationships/image" Target="../media/image237.png"/><Relationship Id="rId5" Type="http://schemas.openxmlformats.org/officeDocument/2006/relationships/image" Target="../media/image218.png"/><Relationship Id="rId15" Type="http://schemas.openxmlformats.org/officeDocument/2006/relationships/image" Target="../media/image228.png"/><Relationship Id="rId23" Type="http://schemas.openxmlformats.org/officeDocument/2006/relationships/image" Target="../media/image236.png"/><Relationship Id="rId28" Type="http://schemas.openxmlformats.org/officeDocument/2006/relationships/image" Target="../media/image241.png"/><Relationship Id="rId10" Type="http://schemas.openxmlformats.org/officeDocument/2006/relationships/image" Target="../media/image223.png"/><Relationship Id="rId19" Type="http://schemas.openxmlformats.org/officeDocument/2006/relationships/image" Target="../media/image232.png"/><Relationship Id="rId4" Type="http://schemas.openxmlformats.org/officeDocument/2006/relationships/image" Target="../media/image114.png"/><Relationship Id="rId9" Type="http://schemas.openxmlformats.org/officeDocument/2006/relationships/image" Target="../media/image222.png"/><Relationship Id="rId14" Type="http://schemas.openxmlformats.org/officeDocument/2006/relationships/image" Target="../media/image227.png"/><Relationship Id="rId22" Type="http://schemas.openxmlformats.org/officeDocument/2006/relationships/image" Target="../media/image235.png"/><Relationship Id="rId27" Type="http://schemas.openxmlformats.org/officeDocument/2006/relationships/image" Target="../media/image240.png"/><Relationship Id="rId30"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18" Type="http://schemas.openxmlformats.org/officeDocument/2006/relationships/image" Target="../media/image231.png"/><Relationship Id="rId26" Type="http://schemas.openxmlformats.org/officeDocument/2006/relationships/image" Target="../media/image239.png"/><Relationship Id="rId3" Type="http://schemas.openxmlformats.org/officeDocument/2006/relationships/image" Target="../media/image113.png"/><Relationship Id="rId21" Type="http://schemas.openxmlformats.org/officeDocument/2006/relationships/image" Target="../media/image234.jpeg"/><Relationship Id="rId7" Type="http://schemas.openxmlformats.org/officeDocument/2006/relationships/image" Target="../media/image220.png"/><Relationship Id="rId12" Type="http://schemas.openxmlformats.org/officeDocument/2006/relationships/image" Target="../media/image225.png"/><Relationship Id="rId17" Type="http://schemas.openxmlformats.org/officeDocument/2006/relationships/image" Target="../media/image230.png"/><Relationship Id="rId25" Type="http://schemas.openxmlformats.org/officeDocument/2006/relationships/image" Target="../media/image238.png"/><Relationship Id="rId2" Type="http://schemas.openxmlformats.org/officeDocument/2006/relationships/image" Target="../media/image112.png"/><Relationship Id="rId16" Type="http://schemas.openxmlformats.org/officeDocument/2006/relationships/image" Target="../media/image229.png"/><Relationship Id="rId20" Type="http://schemas.openxmlformats.org/officeDocument/2006/relationships/image" Target="../media/image233.png"/><Relationship Id="rId29"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19.png"/><Relationship Id="rId11" Type="http://schemas.openxmlformats.org/officeDocument/2006/relationships/image" Target="../media/image224.png"/><Relationship Id="rId24" Type="http://schemas.openxmlformats.org/officeDocument/2006/relationships/image" Target="../media/image237.png"/><Relationship Id="rId5" Type="http://schemas.openxmlformats.org/officeDocument/2006/relationships/image" Target="../media/image218.png"/><Relationship Id="rId15" Type="http://schemas.openxmlformats.org/officeDocument/2006/relationships/image" Target="../media/image228.png"/><Relationship Id="rId23" Type="http://schemas.openxmlformats.org/officeDocument/2006/relationships/image" Target="../media/image236.png"/><Relationship Id="rId28" Type="http://schemas.openxmlformats.org/officeDocument/2006/relationships/image" Target="../media/image241.png"/><Relationship Id="rId10" Type="http://schemas.openxmlformats.org/officeDocument/2006/relationships/image" Target="../media/image223.png"/><Relationship Id="rId19" Type="http://schemas.openxmlformats.org/officeDocument/2006/relationships/image" Target="../media/image232.png"/><Relationship Id="rId4" Type="http://schemas.openxmlformats.org/officeDocument/2006/relationships/image" Target="../media/image114.png"/><Relationship Id="rId9" Type="http://schemas.openxmlformats.org/officeDocument/2006/relationships/image" Target="../media/image222.png"/><Relationship Id="rId14" Type="http://schemas.openxmlformats.org/officeDocument/2006/relationships/image" Target="../media/image227.png"/><Relationship Id="rId22" Type="http://schemas.openxmlformats.org/officeDocument/2006/relationships/image" Target="../media/image235.png"/><Relationship Id="rId27" Type="http://schemas.openxmlformats.org/officeDocument/2006/relationships/image" Target="../media/image240.png"/><Relationship Id="rId30"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24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13" Type="http://schemas.microsoft.com/office/2007/relationships/hdphoto" Target="../media/hdphoto2.wdp"/><Relationship Id="rId18" Type="http://schemas.openxmlformats.org/officeDocument/2006/relationships/image" Target="../media/image27.png"/><Relationship Id="rId26" Type="http://schemas.microsoft.com/office/2007/relationships/hdphoto" Target="../media/hdphoto8.wdp"/><Relationship Id="rId3" Type="http://schemas.openxmlformats.org/officeDocument/2006/relationships/notesSlide" Target="../notesSlides/notesSlide4.xml"/><Relationship Id="rId21" Type="http://schemas.openxmlformats.org/officeDocument/2006/relationships/image" Target="../media/image29.png"/><Relationship Id="rId34" Type="http://schemas.openxmlformats.org/officeDocument/2006/relationships/image" Target="../media/image37.png"/><Relationship Id="rId7" Type="http://schemas.openxmlformats.org/officeDocument/2006/relationships/image" Target="../media/image20.png"/><Relationship Id="rId12" Type="http://schemas.openxmlformats.org/officeDocument/2006/relationships/image" Target="../media/image24.png"/><Relationship Id="rId17" Type="http://schemas.microsoft.com/office/2007/relationships/hdphoto" Target="../media/hdphoto4.wdp"/><Relationship Id="rId25" Type="http://schemas.openxmlformats.org/officeDocument/2006/relationships/image" Target="../media/image31.png"/><Relationship Id="rId33"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26.png"/><Relationship Id="rId20" Type="http://schemas.microsoft.com/office/2007/relationships/hdphoto" Target="../media/hdphoto5.wdp"/><Relationship Id="rId29"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19.png"/><Relationship Id="rId11" Type="http://schemas.microsoft.com/office/2007/relationships/hdphoto" Target="../media/hdphoto1.wdp"/><Relationship Id="rId24" Type="http://schemas.microsoft.com/office/2007/relationships/hdphoto" Target="../media/hdphoto7.wdp"/><Relationship Id="rId32" Type="http://schemas.openxmlformats.org/officeDocument/2006/relationships/image" Target="../media/image35.png"/><Relationship Id="rId37" Type="http://schemas.openxmlformats.org/officeDocument/2006/relationships/image" Target="../media/image40.png"/><Relationship Id="rId5" Type="http://schemas.openxmlformats.org/officeDocument/2006/relationships/image" Target="../media/image18.png"/><Relationship Id="rId15" Type="http://schemas.microsoft.com/office/2007/relationships/hdphoto" Target="../media/hdphoto3.wdp"/><Relationship Id="rId23" Type="http://schemas.openxmlformats.org/officeDocument/2006/relationships/image" Target="../media/image30.png"/><Relationship Id="rId28" Type="http://schemas.openxmlformats.org/officeDocument/2006/relationships/image" Target="../media/image33.png"/><Relationship Id="rId36" Type="http://schemas.openxmlformats.org/officeDocument/2006/relationships/image" Target="../media/image39.png"/><Relationship Id="rId10" Type="http://schemas.openxmlformats.org/officeDocument/2006/relationships/image" Target="../media/image23.pn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22.jpg"/><Relationship Id="rId14" Type="http://schemas.openxmlformats.org/officeDocument/2006/relationships/image" Target="../media/image25.png"/><Relationship Id="rId22" Type="http://schemas.microsoft.com/office/2007/relationships/hdphoto" Target="../media/hdphoto6.wdp"/><Relationship Id="rId27" Type="http://schemas.openxmlformats.org/officeDocument/2006/relationships/image" Target="../media/image32.png"/><Relationship Id="rId30" Type="http://schemas.openxmlformats.org/officeDocument/2006/relationships/image" Target="../media/image16.wmf"/><Relationship Id="rId35"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44856"/>
            <a:ext cx="12209585" cy="6875586"/>
            <a:chOff x="-80" y="-499"/>
            <a:chExt cx="20092" cy="11306"/>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 y="-499"/>
              <a:ext cx="20092" cy="11306"/>
            </a:xfrm>
            <a:prstGeom prst="rect">
              <a:avLst/>
            </a:prstGeom>
          </p:spPr>
        </p:pic>
        <p:sp>
          <p:nvSpPr>
            <p:cNvPr id="2" name="矩形 1"/>
            <p:cNvSpPr/>
            <p:nvPr/>
          </p:nvSpPr>
          <p:spPr>
            <a:xfrm>
              <a:off x="1452" y="1965"/>
              <a:ext cx="12155" cy="1901"/>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85" y="527020"/>
            <a:ext cx="1813112" cy="739143"/>
          </a:xfrm>
          <a:prstGeom prst="rect">
            <a:avLst/>
          </a:prstGeom>
        </p:spPr>
      </p:pic>
      <p:grpSp>
        <p:nvGrpSpPr>
          <p:cNvPr id="9" name="组合 8"/>
          <p:cNvGrpSpPr/>
          <p:nvPr/>
        </p:nvGrpSpPr>
        <p:grpSpPr>
          <a:xfrm>
            <a:off x="631011" y="2940050"/>
            <a:ext cx="10141585" cy="642599"/>
            <a:chOff x="419" y="3115"/>
            <a:chExt cx="15971" cy="1272"/>
          </a:xfrm>
        </p:grpSpPr>
        <p:sp>
          <p:nvSpPr>
            <p:cNvPr id="5" name="单圆角矩形 4"/>
            <p:cNvSpPr/>
            <p:nvPr/>
          </p:nvSpPr>
          <p:spPr>
            <a:xfrm>
              <a:off x="419" y="3115"/>
              <a:ext cx="15971" cy="1272"/>
            </a:xfrm>
            <a:prstGeom prst="round1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dirty="0"/>
            </a:p>
          </p:txBody>
        </p:sp>
        <p:sp>
          <p:nvSpPr>
            <p:cNvPr id="7" name="文本框 6"/>
            <p:cNvSpPr txBox="1"/>
            <p:nvPr/>
          </p:nvSpPr>
          <p:spPr>
            <a:xfrm>
              <a:off x="703" y="3222"/>
              <a:ext cx="14716" cy="989"/>
            </a:xfrm>
            <a:prstGeom prst="rect">
              <a:avLst/>
            </a:prstGeom>
            <a:noFill/>
          </p:spPr>
          <p:txBody>
            <a:bodyPr wrap="square" rtlCol="0">
              <a:spAutoFit/>
            </a:bodyPr>
            <a:lstStyle/>
            <a:p>
              <a:pPr>
                <a:lnSpc>
                  <a:spcPct val="150000"/>
                </a:lnSpc>
              </a:pPr>
              <a:r>
                <a:rPr kumimoji="1" lang="zh-CN" altLang="en-US" sz="2000" dirty="0">
                  <a:solidFill>
                    <a:srgbClr val="002060"/>
                  </a:solidFill>
                  <a:latin typeface="微软雅黑" panose="020B0503020204020204" charset="-122"/>
                  <a:ea typeface="微软雅黑" panose="020B0503020204020204" charset="-122"/>
                  <a:cs typeface="微软雅黑" panose="020B0503020204020204" charset="-122"/>
                </a:rPr>
                <a:t>物联网让机房设施管理更简单、更方便、更有价值</a:t>
              </a:r>
            </a:p>
          </p:txBody>
        </p:sp>
      </p:grpSp>
      <p:sp>
        <p:nvSpPr>
          <p:cNvPr id="6" name="文本框 5"/>
          <p:cNvSpPr txBox="1"/>
          <p:nvPr/>
        </p:nvSpPr>
        <p:spPr>
          <a:xfrm>
            <a:off x="670442" y="1943526"/>
            <a:ext cx="6186309" cy="646331"/>
          </a:xfrm>
          <a:custGeom>
            <a:avLst/>
            <a:gdLst>
              <a:gd name="connsiteX0" fmla="*/ 0 w 7109639"/>
              <a:gd name="connsiteY0" fmla="*/ 0 h 615553"/>
              <a:gd name="connsiteX1" fmla="*/ 7109639 w 7109639"/>
              <a:gd name="connsiteY1" fmla="*/ 0 h 615553"/>
              <a:gd name="connsiteX2" fmla="*/ 7109639 w 7109639"/>
              <a:gd name="connsiteY2" fmla="*/ 615553 h 615553"/>
              <a:gd name="connsiteX3" fmla="*/ 0 w 7109639"/>
              <a:gd name="connsiteY3" fmla="*/ 615553 h 615553"/>
              <a:gd name="connsiteX4" fmla="*/ 0 w 7109639"/>
              <a:gd name="connsiteY4" fmla="*/ 0 h 615553"/>
              <a:gd name="connsiteX0" fmla="*/ 0 w 7424433"/>
              <a:gd name="connsiteY0" fmla="*/ 0 h 840405"/>
              <a:gd name="connsiteX1" fmla="*/ 7109639 w 7424433"/>
              <a:gd name="connsiteY1" fmla="*/ 0 h 840405"/>
              <a:gd name="connsiteX2" fmla="*/ 7424433 w 7424433"/>
              <a:gd name="connsiteY2" fmla="*/ 840405 h 840405"/>
              <a:gd name="connsiteX3" fmla="*/ 0 w 7424433"/>
              <a:gd name="connsiteY3" fmla="*/ 615553 h 840405"/>
              <a:gd name="connsiteX4" fmla="*/ 0 w 7424433"/>
              <a:gd name="connsiteY4" fmla="*/ 0 h 840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4433" h="840405">
                <a:moveTo>
                  <a:pt x="0" y="0"/>
                </a:moveTo>
                <a:lnTo>
                  <a:pt x="7109639" y="0"/>
                </a:lnTo>
                <a:lnTo>
                  <a:pt x="7424433" y="840405"/>
                </a:lnTo>
                <a:lnTo>
                  <a:pt x="0" y="615553"/>
                </a:lnTo>
                <a:lnTo>
                  <a:pt x="0" y="0"/>
                </a:lnTo>
                <a:close/>
              </a:path>
            </a:pathLst>
          </a:custGeom>
          <a:noFill/>
        </p:spPr>
        <p:txBody>
          <a:bodyPr wrap="none" rtlCol="0">
            <a:spAutoFit/>
          </a:bodyPr>
          <a:lstStyle/>
          <a:p>
            <a:r>
              <a:rPr lang="zh-CN" altLang="en-US" sz="3600" b="1" i="1" spc="300" dirty="0">
                <a:ln w="0"/>
                <a:gradFill>
                  <a:gsLst>
                    <a:gs pos="0">
                      <a:schemeClr val="accent5">
                        <a:lumMod val="50000"/>
                      </a:schemeClr>
                    </a:gs>
                    <a:gs pos="68000">
                      <a:schemeClr val="accent5"/>
                    </a:gs>
                    <a:gs pos="100000">
                      <a:schemeClr val="accent5">
                        <a:lumMod val="60000"/>
                        <a:lumOff val="40000"/>
                      </a:schemeClr>
                    </a:gs>
                  </a:gsLst>
                  <a:lin ang="5400000"/>
                </a:gradFill>
                <a:effectLst>
                  <a:reflection blurRad="6350" stA="53000" endA="300" endPos="35500" dir="5400000" sy="-90000" algn="bl" rotWithShape="0"/>
                </a:effectLst>
                <a:latin typeface="Microsoft YaHei" charset="-122"/>
                <a:ea typeface="Microsoft YaHei" charset="-122"/>
                <a:cs typeface="Microsoft YaHei" charset="-122"/>
              </a:rPr>
              <a:t>信锐技术机房哨兵解决方案</a:t>
            </a:r>
          </a:p>
        </p:txBody>
      </p:sp>
      <p:sp>
        <p:nvSpPr>
          <p:cNvPr id="11" name="文本框 10"/>
          <p:cNvSpPr txBox="1"/>
          <p:nvPr/>
        </p:nvSpPr>
        <p:spPr>
          <a:xfrm>
            <a:off x="811351" y="4214398"/>
            <a:ext cx="3156492" cy="307777"/>
          </a:xfrm>
          <a:prstGeom prst="rect">
            <a:avLst/>
          </a:prstGeom>
          <a:noFill/>
        </p:spPr>
        <p:txBody>
          <a:bodyPr wrap="square" rtlCol="0">
            <a:spAutoFit/>
          </a:bodyPr>
          <a:lstStyle/>
          <a:p>
            <a:pPr algn="dist"/>
            <a:r>
              <a:rPr kumimoji="1" lang="zh-CN" altLang="en-US" sz="1400" dirty="0">
                <a:solidFill>
                  <a:srgbClr val="184199"/>
                </a:solidFill>
                <a:latin typeface="Microsoft YaHei" charset="-122"/>
                <a:ea typeface="Microsoft YaHei" charset="-122"/>
                <a:cs typeface="Microsoft YaHei" charset="-122"/>
              </a:rPr>
              <a:t>深圳市信锐网科技术有限公司</a:t>
            </a:r>
          </a:p>
        </p:txBody>
      </p:sp>
      <p:pic>
        <p:nvPicPr>
          <p:cNvPr id="12" name="图片 11"/>
          <p:cNvPicPr>
            <a:picLocks/>
          </p:cNvPicPr>
          <p:nvPr/>
        </p:nvPicPr>
        <p:blipFill>
          <a:blip r:embed="rId4"/>
          <a:stretch>
            <a:fillRect/>
          </a:stretch>
        </p:blipFill>
        <p:spPr>
          <a:xfrm rot="5400000" flipH="1">
            <a:off x="2148043" y="2923381"/>
            <a:ext cx="43200" cy="3596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016736E-8A00-414F-A1B5-5B02C31FE270}"/>
              </a:ext>
            </a:extLst>
          </p:cNvPr>
          <p:cNvSpPr txBox="1"/>
          <p:nvPr/>
        </p:nvSpPr>
        <p:spPr>
          <a:xfrm>
            <a:off x="2898143" y="240687"/>
            <a:ext cx="5441795" cy="461665"/>
          </a:xfrm>
          <a:prstGeom prst="rect">
            <a:avLst/>
          </a:prstGeom>
          <a:noFill/>
        </p:spPr>
        <p:txBody>
          <a:bodyPr wrap="square" rtlCol="0">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环境系统监控，优化物理环境状态</a:t>
            </a:r>
          </a:p>
        </p:txBody>
      </p:sp>
      <p:pic>
        <p:nvPicPr>
          <p:cNvPr id="4" name="图片 3">
            <a:extLst>
              <a:ext uri="{FF2B5EF4-FFF2-40B4-BE49-F238E27FC236}">
                <a16:creationId xmlns:a16="http://schemas.microsoft.com/office/drawing/2014/main" id="{6C08CBA8-7B7A-4FBB-ABF6-BECC7AC15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178" y="2393568"/>
            <a:ext cx="5436292" cy="4068564"/>
          </a:xfrm>
          <a:prstGeom prst="rect">
            <a:avLst/>
          </a:prstGeom>
        </p:spPr>
      </p:pic>
      <p:sp>
        <p:nvSpPr>
          <p:cNvPr id="3" name="文本框 2">
            <a:extLst>
              <a:ext uri="{FF2B5EF4-FFF2-40B4-BE49-F238E27FC236}">
                <a16:creationId xmlns:a16="http://schemas.microsoft.com/office/drawing/2014/main" id="{3A5714BA-A368-4D98-8F73-EFB9F9C6A8CF}"/>
              </a:ext>
            </a:extLst>
          </p:cNvPr>
          <p:cNvSpPr txBox="1"/>
          <p:nvPr/>
        </p:nvSpPr>
        <p:spPr>
          <a:xfrm>
            <a:off x="1684421" y="1165251"/>
            <a:ext cx="9411042" cy="688202"/>
          </a:xfrm>
          <a:prstGeom prst="rect">
            <a:avLst/>
          </a:prstGeom>
          <a:noFill/>
        </p:spPr>
        <p:txBody>
          <a:bodyPr wrap="square" rtlCol="0">
            <a:spAutoFit/>
          </a:bodyPr>
          <a:lstStyle/>
          <a:p>
            <a:pPr>
              <a:lnSpc>
                <a:spcPct val="150000"/>
              </a:lnSpc>
            </a:pPr>
            <a:r>
              <a:rPr lang="zh-CN" altLang="en-US" sz="1400" dirty="0">
                <a:latin typeface="宋体" panose="02010600030101010101" pitchFamily="2" charset="-122"/>
                <a:ea typeface="宋体" panose="02010600030101010101" pitchFamily="2" charset="-122"/>
              </a:rPr>
              <a:t>通过对接精密空调系统，部署温湿度传感器、漏水传感器实现对机房环境全面监控、整体掌握，随时随地了解机房环境运行状态</a:t>
            </a:r>
          </a:p>
        </p:txBody>
      </p:sp>
      <p:pic>
        <p:nvPicPr>
          <p:cNvPr id="7" name="图片 6">
            <a:extLst>
              <a:ext uri="{FF2B5EF4-FFF2-40B4-BE49-F238E27FC236}">
                <a16:creationId xmlns:a16="http://schemas.microsoft.com/office/drawing/2014/main" id="{F81CF453-AE21-47CC-9873-26553FE44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75" y="2393568"/>
            <a:ext cx="5419961" cy="3965121"/>
          </a:xfrm>
          <a:prstGeom prst="rect">
            <a:avLst/>
          </a:prstGeom>
        </p:spPr>
      </p:pic>
      <p:pic>
        <p:nvPicPr>
          <p:cNvPr id="10" name="图片 9">
            <a:extLst>
              <a:ext uri="{FF2B5EF4-FFF2-40B4-BE49-F238E27FC236}">
                <a16:creationId xmlns:a16="http://schemas.microsoft.com/office/drawing/2014/main" id="{2E5347D8-C969-4385-A76E-BF10293B6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629" y="2288933"/>
            <a:ext cx="5761225" cy="4173199"/>
          </a:xfrm>
          <a:prstGeom prst="rect">
            <a:avLst/>
          </a:prstGeom>
        </p:spPr>
      </p:pic>
    </p:spTree>
    <p:extLst>
      <p:ext uri="{BB962C8B-B14F-4D97-AF65-F5344CB8AC3E}">
        <p14:creationId xmlns:p14="http://schemas.microsoft.com/office/powerpoint/2010/main" val="39796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8F47745-D68E-4D75-870F-7EC63F9C6DEA}"/>
              </a:ext>
            </a:extLst>
          </p:cNvPr>
          <p:cNvSpPr txBox="1"/>
          <p:nvPr/>
        </p:nvSpPr>
        <p:spPr>
          <a:xfrm>
            <a:off x="3619744" y="312869"/>
            <a:ext cx="5441795" cy="461665"/>
          </a:xfrm>
          <a:prstGeom prst="rect">
            <a:avLst/>
          </a:prstGeom>
          <a:noFill/>
        </p:spPr>
        <p:txBody>
          <a:bodyPr wrap="square" rtlCol="0">
            <a:spAutoFit/>
          </a:bodyPr>
          <a:lstStyle/>
          <a:p>
            <a:r>
              <a:rPr lang="zh-CN" altLang="en-US" sz="2400" b="1" dirty="0">
                <a:solidFill>
                  <a:schemeClr val="accent1"/>
                </a:solidFill>
                <a:latin typeface="宋体" panose="02010600030101010101" pitchFamily="2" charset="-122"/>
                <a:ea typeface="宋体" panose="02010600030101010101" pitchFamily="2" charset="-122"/>
              </a:rPr>
              <a:t>安防系统监测，保障机房物理安全</a:t>
            </a:r>
          </a:p>
        </p:txBody>
      </p:sp>
      <p:pic>
        <p:nvPicPr>
          <p:cNvPr id="4" name="图片 3">
            <a:extLst>
              <a:ext uri="{FF2B5EF4-FFF2-40B4-BE49-F238E27FC236}">
                <a16:creationId xmlns:a16="http://schemas.microsoft.com/office/drawing/2014/main" id="{53823DDC-FC45-4494-B5BC-840F2A6BB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48" y="1867829"/>
            <a:ext cx="8796626" cy="4499358"/>
          </a:xfrm>
          <a:prstGeom prst="rect">
            <a:avLst/>
          </a:prstGeom>
        </p:spPr>
      </p:pic>
      <p:sp>
        <p:nvSpPr>
          <p:cNvPr id="6" name="文本框 5">
            <a:extLst>
              <a:ext uri="{FF2B5EF4-FFF2-40B4-BE49-F238E27FC236}">
                <a16:creationId xmlns:a16="http://schemas.microsoft.com/office/drawing/2014/main" id="{3D446FBB-F1E2-4AA7-A470-D288310C4135}"/>
              </a:ext>
            </a:extLst>
          </p:cNvPr>
          <p:cNvSpPr txBox="1"/>
          <p:nvPr/>
        </p:nvSpPr>
        <p:spPr>
          <a:xfrm>
            <a:off x="2400299" y="941265"/>
            <a:ext cx="7826543" cy="705834"/>
          </a:xfrm>
          <a:prstGeom prst="rect">
            <a:avLst/>
          </a:prstGeom>
          <a:noFill/>
        </p:spPr>
        <p:txBody>
          <a:bodyPr wrap="square" rtlCol="0">
            <a:spAutoFit/>
          </a:bodyPr>
          <a:lstStyle/>
          <a:p>
            <a:pPr>
              <a:lnSpc>
                <a:spcPct val="150000"/>
              </a:lnSpc>
            </a:pPr>
            <a:r>
              <a:rPr lang="zh-CN" altLang="en-US" sz="1400" dirty="0">
                <a:latin typeface="宋体" panose="02010600030101010101" pitchFamily="2" charset="-122"/>
                <a:ea typeface="宋体" panose="02010600030101010101" pitchFamily="2" charset="-122"/>
              </a:rPr>
              <a:t>对接人脸识别门禁主机、门磁监控门禁开关状态，并记录人员出入情况，通过对接视频监控，实现告警录屏和回溯，部署烟雾传感器，实现对着火情况的掌握</a:t>
            </a:r>
          </a:p>
        </p:txBody>
      </p:sp>
      <p:pic>
        <p:nvPicPr>
          <p:cNvPr id="8" name="图片 7">
            <a:extLst>
              <a:ext uri="{FF2B5EF4-FFF2-40B4-BE49-F238E27FC236}">
                <a16:creationId xmlns:a16="http://schemas.microsoft.com/office/drawing/2014/main" id="{5CF627F3-045C-4953-94B5-165EC6085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697" y="1979744"/>
            <a:ext cx="6124605" cy="4393580"/>
          </a:xfrm>
          <a:prstGeom prst="rect">
            <a:avLst/>
          </a:prstGeom>
        </p:spPr>
      </p:pic>
    </p:spTree>
    <p:extLst>
      <p:ext uri="{BB962C8B-B14F-4D97-AF65-F5344CB8AC3E}">
        <p14:creationId xmlns:p14="http://schemas.microsoft.com/office/powerpoint/2010/main" val="126997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20E3388-AA0B-4FE6-9C03-C743A50ACBBE}"/>
              </a:ext>
            </a:extLst>
          </p:cNvPr>
          <p:cNvSpPr txBox="1"/>
          <p:nvPr/>
        </p:nvSpPr>
        <p:spPr>
          <a:xfrm>
            <a:off x="3426680" y="276129"/>
            <a:ext cx="5441795" cy="461665"/>
          </a:xfrm>
          <a:prstGeom prst="rect">
            <a:avLst/>
          </a:prstGeom>
          <a:noFill/>
        </p:spPr>
        <p:txBody>
          <a:bodyPr wrap="square" rtlCol="0">
            <a:sp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网络设备状态监控，实现整网管理</a:t>
            </a:r>
          </a:p>
        </p:txBody>
      </p:sp>
      <p:pic>
        <p:nvPicPr>
          <p:cNvPr id="4" name="图片 3">
            <a:extLst>
              <a:ext uri="{FF2B5EF4-FFF2-40B4-BE49-F238E27FC236}">
                <a16:creationId xmlns:a16="http://schemas.microsoft.com/office/drawing/2014/main" id="{3ED7229B-2A51-4C82-924E-7DD2E6A64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58" y="2007451"/>
            <a:ext cx="4732407" cy="4574420"/>
          </a:xfrm>
          <a:prstGeom prst="rect">
            <a:avLst/>
          </a:prstGeom>
        </p:spPr>
      </p:pic>
      <p:pic>
        <p:nvPicPr>
          <p:cNvPr id="6" name="图片 5">
            <a:extLst>
              <a:ext uri="{FF2B5EF4-FFF2-40B4-BE49-F238E27FC236}">
                <a16:creationId xmlns:a16="http://schemas.microsoft.com/office/drawing/2014/main" id="{7DEF6DFE-8E63-4432-AC19-E167202C0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367" y="2007451"/>
            <a:ext cx="4750419" cy="4574420"/>
          </a:xfrm>
          <a:prstGeom prst="rect">
            <a:avLst/>
          </a:prstGeom>
        </p:spPr>
      </p:pic>
      <p:pic>
        <p:nvPicPr>
          <p:cNvPr id="8" name="图片 7">
            <a:extLst>
              <a:ext uri="{FF2B5EF4-FFF2-40B4-BE49-F238E27FC236}">
                <a16:creationId xmlns:a16="http://schemas.microsoft.com/office/drawing/2014/main" id="{EC0ADEEB-CE0B-421B-8745-3EC08A94D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8334" y="2007451"/>
            <a:ext cx="5833708" cy="4574420"/>
          </a:xfrm>
          <a:prstGeom prst="rect">
            <a:avLst/>
          </a:prstGeom>
        </p:spPr>
      </p:pic>
      <p:sp>
        <p:nvSpPr>
          <p:cNvPr id="3" name="文本框 2">
            <a:extLst>
              <a:ext uri="{FF2B5EF4-FFF2-40B4-BE49-F238E27FC236}">
                <a16:creationId xmlns:a16="http://schemas.microsoft.com/office/drawing/2014/main" id="{817C1641-86EB-4C0F-A808-0414B69EF400}"/>
              </a:ext>
            </a:extLst>
          </p:cNvPr>
          <p:cNvSpPr txBox="1"/>
          <p:nvPr/>
        </p:nvSpPr>
        <p:spPr>
          <a:xfrm>
            <a:off x="1944063" y="839288"/>
            <a:ext cx="8695786" cy="773289"/>
          </a:xfrm>
          <a:prstGeom prst="rect">
            <a:avLst/>
          </a:prstGeom>
          <a:noFill/>
        </p:spPr>
        <p:txBody>
          <a:bodyPr wrap="square" rtlCol="0">
            <a:spAutoFit/>
          </a:bodyPr>
          <a:lstStyle/>
          <a:p>
            <a:pPr>
              <a:lnSpc>
                <a:spcPct val="150000"/>
              </a:lnSpc>
            </a:pPr>
            <a:r>
              <a:rPr lang="zh-CN" altLang="en-US" sz="1600" dirty="0">
                <a:latin typeface="宋体" panose="02010600030101010101" pitchFamily="2" charset="-122"/>
                <a:ea typeface="宋体" panose="02010600030101010101" pitchFamily="2" charset="-122"/>
              </a:rPr>
              <a:t>   通过启用</a:t>
            </a:r>
            <a:r>
              <a:rPr lang="en-US" altLang="zh-CN" sz="1600" dirty="0">
                <a:latin typeface="宋体" panose="02010600030101010101" pitchFamily="2" charset="-122"/>
                <a:ea typeface="宋体" panose="02010600030101010101" pitchFamily="2" charset="-122"/>
              </a:rPr>
              <a:t>SNMP</a:t>
            </a:r>
            <a:r>
              <a:rPr lang="zh-CN" altLang="en-US" sz="1600" dirty="0">
                <a:latin typeface="宋体" panose="02010600030101010101" pitchFamily="2" charset="-122"/>
                <a:ea typeface="宋体" panose="02010600030101010101" pitchFamily="2" charset="-122"/>
              </a:rPr>
              <a:t>协议，实现对所有网络设备，包括服务器、交换机、防火墙、路由器等运行状态进行监测，内容包括线路质量、</a:t>
            </a:r>
            <a:r>
              <a:rPr lang="en-US" altLang="zh-CN" sz="1600" dirty="0">
                <a:latin typeface="宋体" panose="02010600030101010101" pitchFamily="2" charset="-122"/>
                <a:ea typeface="宋体" panose="02010600030101010101" pitchFamily="2" charset="-122"/>
              </a:rPr>
              <a:t>CPU</a:t>
            </a:r>
            <a:r>
              <a:rPr lang="zh-CN" altLang="en-US" sz="1600" dirty="0">
                <a:latin typeface="宋体" panose="02010600030101010101" pitchFamily="2" charset="-122"/>
                <a:ea typeface="宋体" panose="02010600030101010101" pitchFamily="2" charset="-122"/>
              </a:rPr>
              <a:t>利用率等</a:t>
            </a:r>
          </a:p>
        </p:txBody>
      </p:sp>
    </p:spTree>
    <p:extLst>
      <p:ext uri="{BB962C8B-B14F-4D97-AF65-F5344CB8AC3E}">
        <p14:creationId xmlns:p14="http://schemas.microsoft.com/office/powerpoint/2010/main" val="192533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a:extLst>
              <a:ext uri="{FF2B5EF4-FFF2-40B4-BE49-F238E27FC236}">
                <a16:creationId xmlns:a16="http://schemas.microsoft.com/office/drawing/2014/main" id="{32E3F24E-39C1-4B5E-B3DF-4F348EED22E1}"/>
              </a:ext>
            </a:extLst>
          </p:cNvPr>
          <p:cNvSpPr>
            <a:spLocks noGrp="1"/>
          </p:cNvSpPr>
          <p:nvPr>
            <p:ph type="title"/>
          </p:nvPr>
        </p:nvSpPr>
        <p:spPr>
          <a:xfrm>
            <a:off x="477253" y="551614"/>
            <a:ext cx="10515600" cy="603417"/>
          </a:xfrm>
        </p:spPr>
        <p:txBody>
          <a:bodyPr/>
          <a:lstStyle/>
          <a:p>
            <a:pPr algn="ctr"/>
            <a:r>
              <a:rPr lang="zh-CN" altLang="en-US" dirty="0">
                <a:solidFill>
                  <a:schemeClr val="accent5">
                    <a:lumMod val="75000"/>
                  </a:schemeClr>
                </a:solidFill>
                <a:latin typeface="微软雅黑" panose="020B0503020204020204" pitchFamily="34" charset="-122"/>
                <a:ea typeface="微软雅黑" panose="020B0503020204020204" pitchFamily="34" charset="-122"/>
              </a:rPr>
              <a:t>目  录</a:t>
            </a:r>
          </a:p>
        </p:txBody>
      </p:sp>
      <p:sp>
        <p:nvSpPr>
          <p:cNvPr id="23" name="六边形 22">
            <a:extLst>
              <a:ext uri="{FF2B5EF4-FFF2-40B4-BE49-F238E27FC236}">
                <a16:creationId xmlns:a16="http://schemas.microsoft.com/office/drawing/2014/main" id="{B8E84421-E754-4563-A7B1-BD0295E44230}"/>
              </a:ext>
            </a:extLst>
          </p:cNvPr>
          <p:cNvSpPr/>
          <p:nvPr/>
        </p:nvSpPr>
        <p:spPr>
          <a:xfrm rot="5400000">
            <a:off x="9414535" y="2600056"/>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8" name="六边形 27">
            <a:extLst>
              <a:ext uri="{FF2B5EF4-FFF2-40B4-BE49-F238E27FC236}">
                <a16:creationId xmlns:a16="http://schemas.microsoft.com/office/drawing/2014/main" id="{DA0D44CB-532A-4519-A5DC-7E6D1F477846}"/>
              </a:ext>
            </a:extLst>
          </p:cNvPr>
          <p:cNvSpPr/>
          <p:nvPr/>
        </p:nvSpPr>
        <p:spPr>
          <a:xfrm rot="5400000">
            <a:off x="745899" y="2512485"/>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0" name="六边形 29">
            <a:extLst>
              <a:ext uri="{FF2B5EF4-FFF2-40B4-BE49-F238E27FC236}">
                <a16:creationId xmlns:a16="http://schemas.microsoft.com/office/drawing/2014/main" id="{4422B370-EFDD-4E57-BC77-8DD05C1278E1}"/>
              </a:ext>
            </a:extLst>
          </p:cNvPr>
          <p:cNvSpPr/>
          <p:nvPr/>
        </p:nvSpPr>
        <p:spPr>
          <a:xfrm rot="5400000">
            <a:off x="2931316" y="2512485"/>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1" name="六边形 30">
            <a:extLst>
              <a:ext uri="{FF2B5EF4-FFF2-40B4-BE49-F238E27FC236}">
                <a16:creationId xmlns:a16="http://schemas.microsoft.com/office/drawing/2014/main" id="{E78B1381-7BA5-4754-B2DC-00999E81BE92}"/>
              </a:ext>
            </a:extLst>
          </p:cNvPr>
          <p:cNvSpPr/>
          <p:nvPr/>
        </p:nvSpPr>
        <p:spPr>
          <a:xfrm rot="5400000">
            <a:off x="7140679" y="2522855"/>
            <a:ext cx="2070656" cy="1785049"/>
          </a:xfrm>
          <a:prstGeom prst="hexagon">
            <a:avLst/>
          </a:prstGeom>
          <a:noFill/>
          <a:ln w="19050">
            <a:solidFill>
              <a:srgbClr val="2E5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32" name="组合 31">
            <a:extLst>
              <a:ext uri="{FF2B5EF4-FFF2-40B4-BE49-F238E27FC236}">
                <a16:creationId xmlns:a16="http://schemas.microsoft.com/office/drawing/2014/main" id="{26AFF567-8DFF-4695-8823-CA0C15931D19}"/>
              </a:ext>
            </a:extLst>
          </p:cNvPr>
          <p:cNvGrpSpPr/>
          <p:nvPr/>
        </p:nvGrpSpPr>
        <p:grpSpPr>
          <a:xfrm>
            <a:off x="9557338" y="3037968"/>
            <a:ext cx="1785050" cy="782063"/>
            <a:chOff x="3743086" y="2389791"/>
            <a:chExt cx="2380066" cy="1042751"/>
          </a:xfrm>
        </p:grpSpPr>
        <p:sp>
          <p:nvSpPr>
            <p:cNvPr id="35" name="文本框 34">
              <a:extLst>
                <a:ext uri="{FF2B5EF4-FFF2-40B4-BE49-F238E27FC236}">
                  <a16:creationId xmlns:a16="http://schemas.microsoft.com/office/drawing/2014/main" id="{4ACD84A1-8501-4F58-A192-20906F01B3F7}"/>
                </a:ext>
              </a:extLst>
            </p:cNvPr>
            <p:cNvSpPr txBox="1"/>
            <p:nvPr/>
          </p:nvSpPr>
          <p:spPr>
            <a:xfrm>
              <a:off x="3743086" y="2878544"/>
              <a:ext cx="2380066"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公司介绍</a:t>
              </a:r>
            </a:p>
          </p:txBody>
        </p:sp>
        <p:sp>
          <p:nvSpPr>
            <p:cNvPr id="36" name="文本框 35">
              <a:extLst>
                <a:ext uri="{FF2B5EF4-FFF2-40B4-BE49-F238E27FC236}">
                  <a16:creationId xmlns:a16="http://schemas.microsoft.com/office/drawing/2014/main" id="{434819E9-1054-4B40-8702-BD33BDA4B54E}"/>
                </a:ext>
              </a:extLst>
            </p:cNvPr>
            <p:cNvSpPr txBox="1"/>
            <p:nvPr/>
          </p:nvSpPr>
          <p:spPr>
            <a:xfrm>
              <a:off x="4315565" y="2389791"/>
              <a:ext cx="1235109" cy="430887"/>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05</a:t>
              </a:r>
              <a:endParaRPr lang="zh-CN" altLang="en-US" sz="1500" dirty="0">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BA19990B-4CD7-4B3F-85E3-4EBBFCACBDA8}"/>
              </a:ext>
            </a:extLst>
          </p:cNvPr>
          <p:cNvGrpSpPr/>
          <p:nvPr/>
        </p:nvGrpSpPr>
        <p:grpSpPr>
          <a:xfrm>
            <a:off x="888702" y="3012860"/>
            <a:ext cx="1785051" cy="780934"/>
            <a:chOff x="5874312" y="2373462"/>
            <a:chExt cx="2380068" cy="1041246"/>
          </a:xfrm>
        </p:grpSpPr>
        <p:sp>
          <p:nvSpPr>
            <p:cNvPr id="38" name="文本框 37">
              <a:extLst>
                <a:ext uri="{FF2B5EF4-FFF2-40B4-BE49-F238E27FC236}">
                  <a16:creationId xmlns:a16="http://schemas.microsoft.com/office/drawing/2014/main" id="{C3E1BA2F-4161-478E-BCF7-8E52F8DA5A7D}"/>
                </a:ext>
              </a:extLst>
            </p:cNvPr>
            <p:cNvSpPr txBox="1"/>
            <p:nvPr/>
          </p:nvSpPr>
          <p:spPr>
            <a:xfrm>
              <a:off x="5874312" y="2860710"/>
              <a:ext cx="2380068"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需求分析</a:t>
              </a:r>
            </a:p>
          </p:txBody>
        </p:sp>
        <p:sp>
          <p:nvSpPr>
            <p:cNvPr id="39" name="文本框 38">
              <a:extLst>
                <a:ext uri="{FF2B5EF4-FFF2-40B4-BE49-F238E27FC236}">
                  <a16:creationId xmlns:a16="http://schemas.microsoft.com/office/drawing/2014/main" id="{EDE06F1B-8803-4F91-9DA2-48E6565F0617}"/>
                </a:ext>
              </a:extLst>
            </p:cNvPr>
            <p:cNvSpPr txBox="1"/>
            <p:nvPr/>
          </p:nvSpPr>
          <p:spPr>
            <a:xfrm>
              <a:off x="6446791" y="2373462"/>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01</a:t>
              </a:r>
              <a:endParaRPr lang="zh-CN" altLang="en-US" sz="1500" dirty="0">
                <a:latin typeface="微软雅黑" panose="020B0503020204020204" pitchFamily="34" charset="-122"/>
                <a:ea typeface="微软雅黑" panose="020B0503020204020204" pitchFamily="34" charset="-122"/>
              </a:endParaRPr>
            </a:p>
          </p:txBody>
        </p:sp>
      </p:grpSp>
      <p:grpSp>
        <p:nvGrpSpPr>
          <p:cNvPr id="40" name="组合 39">
            <a:extLst>
              <a:ext uri="{FF2B5EF4-FFF2-40B4-BE49-F238E27FC236}">
                <a16:creationId xmlns:a16="http://schemas.microsoft.com/office/drawing/2014/main" id="{C6BF48B2-E4C7-4F8A-AF59-879952B8BA88}"/>
              </a:ext>
            </a:extLst>
          </p:cNvPr>
          <p:cNvGrpSpPr/>
          <p:nvPr/>
        </p:nvGrpSpPr>
        <p:grpSpPr>
          <a:xfrm>
            <a:off x="3109018" y="2827326"/>
            <a:ext cx="1785051" cy="1054038"/>
            <a:chOff x="8011581" y="2371337"/>
            <a:chExt cx="2380067" cy="1405384"/>
          </a:xfrm>
        </p:grpSpPr>
        <p:sp>
          <p:nvSpPr>
            <p:cNvPr id="41" name="文本框 40">
              <a:extLst>
                <a:ext uri="{FF2B5EF4-FFF2-40B4-BE49-F238E27FC236}">
                  <a16:creationId xmlns:a16="http://schemas.microsoft.com/office/drawing/2014/main" id="{2A9B639C-6A23-4D15-80DC-18259165ABEC}"/>
                </a:ext>
              </a:extLst>
            </p:cNvPr>
            <p:cNvSpPr txBox="1"/>
            <p:nvPr/>
          </p:nvSpPr>
          <p:spPr>
            <a:xfrm>
              <a:off x="8011581" y="2791835"/>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信锐机房哨兵解决方案</a:t>
              </a:r>
            </a:p>
          </p:txBody>
        </p:sp>
        <p:sp>
          <p:nvSpPr>
            <p:cNvPr id="42" name="文本框 41">
              <a:extLst>
                <a:ext uri="{FF2B5EF4-FFF2-40B4-BE49-F238E27FC236}">
                  <a16:creationId xmlns:a16="http://schemas.microsoft.com/office/drawing/2014/main" id="{F6DB8AD0-E93D-4893-856B-EB37DFF361C1}"/>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02</a:t>
              </a:r>
              <a:endParaRPr lang="zh-CN" altLang="en-US" sz="1500" dirty="0">
                <a:latin typeface="微软雅黑" panose="020B0503020204020204" pitchFamily="34" charset="-122"/>
                <a:ea typeface="微软雅黑" panose="020B0503020204020204" pitchFamily="34" charset="-122"/>
              </a:endParaRPr>
            </a:p>
          </p:txBody>
        </p:sp>
      </p:grpSp>
      <p:grpSp>
        <p:nvGrpSpPr>
          <p:cNvPr id="43" name="组合 42">
            <a:extLst>
              <a:ext uri="{FF2B5EF4-FFF2-40B4-BE49-F238E27FC236}">
                <a16:creationId xmlns:a16="http://schemas.microsoft.com/office/drawing/2014/main" id="{AF07A88D-035C-4EBA-94EC-BD14D7040ACF}"/>
              </a:ext>
            </a:extLst>
          </p:cNvPr>
          <p:cNvGrpSpPr/>
          <p:nvPr/>
        </p:nvGrpSpPr>
        <p:grpSpPr>
          <a:xfrm>
            <a:off x="7283482" y="2819458"/>
            <a:ext cx="1785050" cy="1117676"/>
            <a:chOff x="4790707" y="4331855"/>
            <a:chExt cx="2380066" cy="1490237"/>
          </a:xfrm>
        </p:grpSpPr>
        <p:sp>
          <p:nvSpPr>
            <p:cNvPr id="44" name="文本框 43">
              <a:extLst>
                <a:ext uri="{FF2B5EF4-FFF2-40B4-BE49-F238E27FC236}">
                  <a16:creationId xmlns:a16="http://schemas.microsoft.com/office/drawing/2014/main" id="{C7E588E1-0161-4664-9905-CDDA939A5A51}"/>
                </a:ext>
              </a:extLst>
            </p:cNvPr>
            <p:cNvSpPr txBox="1"/>
            <p:nvPr/>
          </p:nvSpPr>
          <p:spPr>
            <a:xfrm>
              <a:off x="4790707" y="4837205"/>
              <a:ext cx="2380066" cy="984887"/>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信锐机房哨兵案例介绍</a:t>
              </a:r>
            </a:p>
          </p:txBody>
        </p:sp>
        <p:sp>
          <p:nvSpPr>
            <p:cNvPr id="45" name="文本框 44">
              <a:extLst>
                <a:ext uri="{FF2B5EF4-FFF2-40B4-BE49-F238E27FC236}">
                  <a16:creationId xmlns:a16="http://schemas.microsoft.com/office/drawing/2014/main" id="{BECCA35D-47FE-4E0F-9E7E-3339EDA721A1}"/>
                </a:ext>
              </a:extLst>
            </p:cNvPr>
            <p:cNvSpPr txBox="1"/>
            <p:nvPr/>
          </p:nvSpPr>
          <p:spPr>
            <a:xfrm>
              <a:off x="5363186" y="4331855"/>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04</a:t>
              </a:r>
              <a:endParaRPr lang="zh-CN" altLang="en-US" sz="1500" dirty="0">
                <a:latin typeface="微软雅黑" panose="020B0503020204020204" pitchFamily="34" charset="-122"/>
                <a:ea typeface="微软雅黑" panose="020B0503020204020204" pitchFamily="34" charset="-122"/>
              </a:endParaRPr>
            </a:p>
          </p:txBody>
        </p:sp>
      </p:grpSp>
      <p:sp>
        <p:nvSpPr>
          <p:cNvPr id="46" name="六边形 45">
            <a:extLst>
              <a:ext uri="{FF2B5EF4-FFF2-40B4-BE49-F238E27FC236}">
                <a16:creationId xmlns:a16="http://schemas.microsoft.com/office/drawing/2014/main" id="{BA520D60-2F44-4E31-93F7-4D54EF0ECC8B}"/>
              </a:ext>
            </a:extLst>
          </p:cNvPr>
          <p:cNvSpPr/>
          <p:nvPr/>
        </p:nvSpPr>
        <p:spPr>
          <a:xfrm rot="5400000">
            <a:off x="4995669" y="2512486"/>
            <a:ext cx="2070656" cy="1785049"/>
          </a:xfrm>
          <a:prstGeom prst="hexagon">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a16="http://schemas.microsoft.com/office/drawing/2014/main" id="{B599873D-25D2-4562-A5AE-163555385957}"/>
              </a:ext>
            </a:extLst>
          </p:cNvPr>
          <p:cNvGrpSpPr/>
          <p:nvPr/>
        </p:nvGrpSpPr>
        <p:grpSpPr>
          <a:xfrm>
            <a:off x="5109478" y="2851276"/>
            <a:ext cx="1785051" cy="1054039"/>
            <a:chOff x="8011581" y="2371337"/>
            <a:chExt cx="2380067" cy="1405385"/>
          </a:xfrm>
        </p:grpSpPr>
        <p:sp>
          <p:nvSpPr>
            <p:cNvPr id="48" name="文本框 47">
              <a:extLst>
                <a:ext uri="{FF2B5EF4-FFF2-40B4-BE49-F238E27FC236}">
                  <a16:creationId xmlns:a16="http://schemas.microsoft.com/office/drawing/2014/main" id="{4903A5F3-180A-485D-B088-2967024EF60E}"/>
                </a:ext>
              </a:extLst>
            </p:cNvPr>
            <p:cNvSpPr txBox="1"/>
            <p:nvPr/>
          </p:nvSpPr>
          <p:spPr>
            <a:xfrm>
              <a:off x="8011581" y="2791836"/>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信锐机房哨兵方案优势</a:t>
              </a:r>
            </a:p>
          </p:txBody>
        </p:sp>
        <p:sp>
          <p:nvSpPr>
            <p:cNvPr id="49" name="文本框 48">
              <a:extLst>
                <a:ext uri="{FF2B5EF4-FFF2-40B4-BE49-F238E27FC236}">
                  <a16:creationId xmlns:a16="http://schemas.microsoft.com/office/drawing/2014/main" id="{7D5BD0A9-3750-4D8B-A587-486982883485}"/>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PART03</a:t>
              </a:r>
              <a:endParaRPr lang="zh-CN" altLang="en-US" sz="15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469351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832364-F207-4A95-828E-8F5A45842208}"/>
              </a:ext>
            </a:extLst>
          </p:cNvPr>
          <p:cNvSpPr>
            <a:spLocks noGrp="1"/>
          </p:cNvSpPr>
          <p:nvPr>
            <p:ph type="title"/>
          </p:nvPr>
        </p:nvSpPr>
        <p:spPr>
          <a:xfrm>
            <a:off x="3873234" y="643633"/>
            <a:ext cx="4621728" cy="635620"/>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信锐机房哨兵解决方案的优势</a:t>
            </a:r>
            <a:endParaRPr lang="zh-CN" altLang="en-US" sz="2400" b="1" dirty="0">
              <a:solidFill>
                <a:schemeClr val="accent1"/>
              </a:solidFill>
            </a:endParaRPr>
          </a:p>
        </p:txBody>
      </p:sp>
      <p:grpSp>
        <p:nvGrpSpPr>
          <p:cNvPr id="40" name="组合 39">
            <a:extLst>
              <a:ext uri="{FF2B5EF4-FFF2-40B4-BE49-F238E27FC236}">
                <a16:creationId xmlns:a16="http://schemas.microsoft.com/office/drawing/2014/main" id="{8D7F6879-7D14-4072-ABF4-99EA6B1B5530}"/>
              </a:ext>
            </a:extLst>
          </p:cNvPr>
          <p:cNvGrpSpPr/>
          <p:nvPr/>
        </p:nvGrpSpPr>
        <p:grpSpPr>
          <a:xfrm>
            <a:off x="6492627" y="2153865"/>
            <a:ext cx="2326459" cy="2731020"/>
            <a:chOff x="521075" y="1948465"/>
            <a:chExt cx="2326459" cy="2731020"/>
          </a:xfrm>
        </p:grpSpPr>
        <p:sp>
          <p:nvSpPr>
            <p:cNvPr id="5" name="矩形 4">
              <a:extLst>
                <a:ext uri="{FF2B5EF4-FFF2-40B4-BE49-F238E27FC236}">
                  <a16:creationId xmlns:a16="http://schemas.microsoft.com/office/drawing/2014/main" id="{C2BA878B-86EB-4C26-BC22-A96B1A878591}"/>
                </a:ext>
              </a:extLst>
            </p:cNvPr>
            <p:cNvSpPr/>
            <p:nvPr/>
          </p:nvSpPr>
          <p:spPr>
            <a:xfrm>
              <a:off x="528022" y="1948465"/>
              <a:ext cx="2313318" cy="2731020"/>
            </a:xfrm>
            <a:prstGeom prst="rect">
              <a:avLst/>
            </a:prstGeom>
            <a:solidFill>
              <a:schemeClr val="bg1"/>
            </a:solidFill>
            <a:ln w="28575">
              <a:solidFill>
                <a:srgbClr val="1C4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10">
              <a:extLst>
                <a:ext uri="{FF2B5EF4-FFF2-40B4-BE49-F238E27FC236}">
                  <a16:creationId xmlns:a16="http://schemas.microsoft.com/office/drawing/2014/main" id="{997B92F0-8BEA-4517-8A33-E2226129B40A}"/>
                </a:ext>
              </a:extLst>
            </p:cNvPr>
            <p:cNvSpPr/>
            <p:nvPr/>
          </p:nvSpPr>
          <p:spPr>
            <a:xfrm>
              <a:off x="521075" y="3680589"/>
              <a:ext cx="2326459" cy="994224"/>
            </a:xfrm>
            <a:prstGeom prst="rect">
              <a:avLst/>
            </a:prstGeom>
            <a:gradFill>
              <a:gsLst>
                <a:gs pos="22000">
                  <a:srgbClr val="02539F"/>
                </a:gs>
                <a:gs pos="100000">
                  <a:srgbClr val="7BC14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35">
                <a:solidFill>
                  <a:schemeClr val="tx1">
                    <a:lumMod val="85000"/>
                    <a:lumOff val="15000"/>
                  </a:schemeClr>
                </a:solidFill>
                <a:ea typeface="微软雅黑" panose="020B0503020204020204" charset="-122"/>
              </a:endParaRPr>
            </a:p>
          </p:txBody>
        </p:sp>
        <p:grpSp>
          <p:nvGrpSpPr>
            <p:cNvPr id="11" name="组 19">
              <a:extLst>
                <a:ext uri="{FF2B5EF4-FFF2-40B4-BE49-F238E27FC236}">
                  <a16:creationId xmlns:a16="http://schemas.microsoft.com/office/drawing/2014/main" id="{C29DA1B2-17EF-4967-A337-84FB65BD2FA2}"/>
                </a:ext>
              </a:extLst>
            </p:cNvPr>
            <p:cNvGrpSpPr/>
            <p:nvPr/>
          </p:nvGrpSpPr>
          <p:grpSpPr>
            <a:xfrm>
              <a:off x="853097" y="3809881"/>
              <a:ext cx="1963960" cy="558698"/>
              <a:chOff x="1622927" y="4425523"/>
              <a:chExt cx="2492032" cy="609600"/>
            </a:xfrm>
          </p:grpSpPr>
          <p:sp>
            <p:nvSpPr>
              <p:cNvPr id="12" name="矩形 11">
                <a:extLst>
                  <a:ext uri="{FF2B5EF4-FFF2-40B4-BE49-F238E27FC236}">
                    <a16:creationId xmlns:a16="http://schemas.microsoft.com/office/drawing/2014/main" id="{993B8413-0470-4576-9672-A82531263C5B}"/>
                  </a:ext>
                </a:extLst>
              </p:cNvPr>
              <p:cNvSpPr/>
              <p:nvPr/>
            </p:nvSpPr>
            <p:spPr>
              <a:xfrm>
                <a:off x="2096864" y="4507897"/>
                <a:ext cx="2018095" cy="520518"/>
              </a:xfrm>
              <a:prstGeom prst="rect">
                <a:avLst/>
              </a:prstGeom>
            </p:spPr>
            <p:txBody>
              <a:bodyPr wrap="square">
                <a:spAutoFit/>
              </a:bodyPr>
              <a:lstStyle/>
              <a:p>
                <a:r>
                  <a:rPr lang="zh-CN" altLang="en-US" sz="2500" b="1" dirty="0">
                    <a:solidFill>
                      <a:schemeClr val="bg1"/>
                    </a:solidFill>
                    <a:latin typeface="微软雅黑" panose="020B0503020204020204" charset="-122"/>
                    <a:ea typeface="微软雅黑" panose="020B0503020204020204" charset="-122"/>
                    <a:cs typeface="微软雅黑" panose="020B0503020204020204" charset="-122"/>
                  </a:rPr>
                  <a:t>极简运维</a:t>
                </a:r>
              </a:p>
            </p:txBody>
          </p:sp>
          <p:pic>
            <p:nvPicPr>
              <p:cNvPr id="13" name="图片 12">
                <a:extLst>
                  <a:ext uri="{FF2B5EF4-FFF2-40B4-BE49-F238E27FC236}">
                    <a16:creationId xmlns:a16="http://schemas.microsoft.com/office/drawing/2014/main" id="{CF3F7819-D13B-4D7A-80A0-5BEC1C07534E}"/>
                  </a:ext>
                </a:extLst>
              </p:cNvPr>
              <p:cNvPicPr>
                <a:picLocks noChangeAspect="1"/>
              </p:cNvPicPr>
              <p:nvPr/>
            </p:nvPicPr>
            <p:blipFill>
              <a:blip r:embed="rId2"/>
              <a:stretch>
                <a:fillRect/>
              </a:stretch>
            </p:blipFill>
            <p:spPr>
              <a:xfrm>
                <a:off x="1622927" y="4425523"/>
                <a:ext cx="508000" cy="609600"/>
              </a:xfrm>
              <a:prstGeom prst="rect">
                <a:avLst/>
              </a:prstGeom>
            </p:spPr>
          </p:pic>
        </p:grpSp>
        <p:pic>
          <p:nvPicPr>
            <p:cNvPr id="20" name="图片 19">
              <a:extLst>
                <a:ext uri="{FF2B5EF4-FFF2-40B4-BE49-F238E27FC236}">
                  <a16:creationId xmlns:a16="http://schemas.microsoft.com/office/drawing/2014/main" id="{ACCBA0EB-9CF3-44B5-9DFB-DABA8EF3C5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507" y="1990530"/>
              <a:ext cx="1184705" cy="1359901"/>
            </a:xfrm>
            <a:prstGeom prst="rect">
              <a:avLst/>
            </a:prstGeom>
          </p:spPr>
        </p:pic>
      </p:grpSp>
      <p:grpSp>
        <p:nvGrpSpPr>
          <p:cNvPr id="41" name="组合 40">
            <a:extLst>
              <a:ext uri="{FF2B5EF4-FFF2-40B4-BE49-F238E27FC236}">
                <a16:creationId xmlns:a16="http://schemas.microsoft.com/office/drawing/2014/main" id="{3964A6E2-006D-4E95-B923-3CD9207E3223}"/>
              </a:ext>
            </a:extLst>
          </p:cNvPr>
          <p:cNvGrpSpPr/>
          <p:nvPr/>
        </p:nvGrpSpPr>
        <p:grpSpPr>
          <a:xfrm>
            <a:off x="1175649" y="2144108"/>
            <a:ext cx="2353560" cy="2744191"/>
            <a:chOff x="3637841" y="2180625"/>
            <a:chExt cx="2353560" cy="2744191"/>
          </a:xfrm>
        </p:grpSpPr>
        <p:sp>
          <p:nvSpPr>
            <p:cNvPr id="6" name="矩形 5">
              <a:extLst>
                <a:ext uri="{FF2B5EF4-FFF2-40B4-BE49-F238E27FC236}">
                  <a16:creationId xmlns:a16="http://schemas.microsoft.com/office/drawing/2014/main" id="{6B1F75D9-97EC-4A13-8E98-FB9C0B0DC67B}"/>
                </a:ext>
              </a:extLst>
            </p:cNvPr>
            <p:cNvSpPr/>
            <p:nvPr/>
          </p:nvSpPr>
          <p:spPr>
            <a:xfrm>
              <a:off x="3637841" y="2180625"/>
              <a:ext cx="2353560" cy="2731020"/>
            </a:xfrm>
            <a:prstGeom prst="rect">
              <a:avLst/>
            </a:prstGeom>
            <a:solidFill>
              <a:schemeClr val="bg1"/>
            </a:solidFill>
            <a:ln w="28575">
              <a:solidFill>
                <a:srgbClr val="1C4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10">
              <a:extLst>
                <a:ext uri="{FF2B5EF4-FFF2-40B4-BE49-F238E27FC236}">
                  <a16:creationId xmlns:a16="http://schemas.microsoft.com/office/drawing/2014/main" id="{4B0427CA-C1B5-49B6-A5A2-B4B1FF4AD4A9}"/>
                </a:ext>
              </a:extLst>
            </p:cNvPr>
            <p:cNvSpPr/>
            <p:nvPr/>
          </p:nvSpPr>
          <p:spPr>
            <a:xfrm>
              <a:off x="3654137" y="3930592"/>
              <a:ext cx="2326459" cy="994224"/>
            </a:xfrm>
            <a:prstGeom prst="rect">
              <a:avLst/>
            </a:prstGeom>
            <a:gradFill>
              <a:gsLst>
                <a:gs pos="23000">
                  <a:srgbClr val="00539F"/>
                </a:gs>
                <a:gs pos="100000">
                  <a:srgbClr val="7AC14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35" dirty="0">
                <a:solidFill>
                  <a:schemeClr val="tx1">
                    <a:lumMod val="85000"/>
                    <a:lumOff val="15000"/>
                  </a:schemeClr>
                </a:solidFill>
                <a:ea typeface="微软雅黑" panose="020B0503020204020204" charset="-122"/>
              </a:endParaRPr>
            </a:p>
          </p:txBody>
        </p:sp>
        <p:grpSp>
          <p:nvGrpSpPr>
            <p:cNvPr id="14" name="组 34">
              <a:extLst>
                <a:ext uri="{FF2B5EF4-FFF2-40B4-BE49-F238E27FC236}">
                  <a16:creationId xmlns:a16="http://schemas.microsoft.com/office/drawing/2014/main" id="{9769B4B9-2462-4A25-8A3C-DBF1FA68DB8C}"/>
                </a:ext>
              </a:extLst>
            </p:cNvPr>
            <p:cNvGrpSpPr/>
            <p:nvPr/>
          </p:nvGrpSpPr>
          <p:grpSpPr>
            <a:xfrm>
              <a:off x="3951382" y="4061343"/>
              <a:ext cx="1959217" cy="558698"/>
              <a:chOff x="4916347" y="4425523"/>
              <a:chExt cx="2486014" cy="609600"/>
            </a:xfrm>
          </p:grpSpPr>
          <p:sp>
            <p:nvSpPr>
              <p:cNvPr id="15" name="矩形 14">
                <a:extLst>
                  <a:ext uri="{FF2B5EF4-FFF2-40B4-BE49-F238E27FC236}">
                    <a16:creationId xmlns:a16="http://schemas.microsoft.com/office/drawing/2014/main" id="{B4D13FC3-69D0-45A9-A2B6-261118DCD620}"/>
                  </a:ext>
                </a:extLst>
              </p:cNvPr>
              <p:cNvSpPr/>
              <p:nvPr/>
            </p:nvSpPr>
            <p:spPr>
              <a:xfrm>
                <a:off x="5445025" y="4507088"/>
                <a:ext cx="1957336" cy="520518"/>
              </a:xfrm>
              <a:prstGeom prst="rect">
                <a:avLst/>
              </a:prstGeom>
            </p:spPr>
            <p:txBody>
              <a:bodyPr wrap="square">
                <a:spAutoFit/>
              </a:bodyPr>
              <a:lstStyle/>
              <a:p>
                <a:r>
                  <a:rPr lang="zh-CN" altLang="en-US" sz="2500" b="1" dirty="0">
                    <a:solidFill>
                      <a:schemeClr val="bg1"/>
                    </a:solidFill>
                    <a:latin typeface="微软雅黑" panose="020B0503020204020204" charset="-122"/>
                    <a:ea typeface="微软雅黑" panose="020B0503020204020204" charset="-122"/>
                    <a:cs typeface="微软雅黑" panose="020B0503020204020204" charset="-122"/>
                  </a:rPr>
                  <a:t>告警必达</a:t>
                </a:r>
              </a:p>
            </p:txBody>
          </p:sp>
          <p:pic>
            <p:nvPicPr>
              <p:cNvPr id="16" name="图片 15">
                <a:extLst>
                  <a:ext uri="{FF2B5EF4-FFF2-40B4-BE49-F238E27FC236}">
                    <a16:creationId xmlns:a16="http://schemas.microsoft.com/office/drawing/2014/main" id="{DF126BE2-5D29-4718-8C86-8759D9727E57}"/>
                  </a:ext>
                </a:extLst>
              </p:cNvPr>
              <p:cNvPicPr>
                <a:picLocks noChangeAspect="1"/>
              </p:cNvPicPr>
              <p:nvPr/>
            </p:nvPicPr>
            <p:blipFill>
              <a:blip r:embed="rId2"/>
              <a:stretch>
                <a:fillRect/>
              </a:stretch>
            </p:blipFill>
            <p:spPr>
              <a:xfrm>
                <a:off x="4916347" y="4425523"/>
                <a:ext cx="508000" cy="609600"/>
              </a:xfrm>
              <a:prstGeom prst="rect">
                <a:avLst/>
              </a:prstGeom>
            </p:spPr>
          </p:pic>
        </p:grpSp>
        <p:pic>
          <p:nvPicPr>
            <p:cNvPr id="26" name="图片 25">
              <a:extLst>
                <a:ext uri="{FF2B5EF4-FFF2-40B4-BE49-F238E27FC236}">
                  <a16:creationId xmlns:a16="http://schemas.microsoft.com/office/drawing/2014/main" id="{B4D370F8-20EA-4217-875F-5C2A3962E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673" y="2446243"/>
              <a:ext cx="918232" cy="1043585"/>
            </a:xfrm>
            <a:prstGeom prst="rect">
              <a:avLst/>
            </a:prstGeom>
          </p:spPr>
        </p:pic>
      </p:grpSp>
      <p:grpSp>
        <p:nvGrpSpPr>
          <p:cNvPr id="42" name="组合 41">
            <a:extLst>
              <a:ext uri="{FF2B5EF4-FFF2-40B4-BE49-F238E27FC236}">
                <a16:creationId xmlns:a16="http://schemas.microsoft.com/office/drawing/2014/main" id="{F5C43447-9D64-4855-8221-DE09F2D73C5A}"/>
              </a:ext>
            </a:extLst>
          </p:cNvPr>
          <p:cNvGrpSpPr/>
          <p:nvPr/>
        </p:nvGrpSpPr>
        <p:grpSpPr>
          <a:xfrm>
            <a:off x="3830538" y="2137523"/>
            <a:ext cx="2353560" cy="2744191"/>
            <a:chOff x="6589363" y="2150694"/>
            <a:chExt cx="2353560" cy="2744191"/>
          </a:xfrm>
        </p:grpSpPr>
        <p:sp>
          <p:nvSpPr>
            <p:cNvPr id="7" name="矩形 6">
              <a:extLst>
                <a:ext uri="{FF2B5EF4-FFF2-40B4-BE49-F238E27FC236}">
                  <a16:creationId xmlns:a16="http://schemas.microsoft.com/office/drawing/2014/main" id="{3C0B7DC9-1B03-4F90-A374-A93F25E21114}"/>
                </a:ext>
              </a:extLst>
            </p:cNvPr>
            <p:cNvSpPr/>
            <p:nvPr/>
          </p:nvSpPr>
          <p:spPr>
            <a:xfrm>
              <a:off x="6589363" y="2150694"/>
              <a:ext cx="2353560" cy="2731020"/>
            </a:xfrm>
            <a:prstGeom prst="rect">
              <a:avLst/>
            </a:prstGeom>
            <a:solidFill>
              <a:schemeClr val="bg1"/>
            </a:solidFill>
            <a:ln w="28575">
              <a:solidFill>
                <a:srgbClr val="1C4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10">
              <a:extLst>
                <a:ext uri="{FF2B5EF4-FFF2-40B4-BE49-F238E27FC236}">
                  <a16:creationId xmlns:a16="http://schemas.microsoft.com/office/drawing/2014/main" id="{8B468831-98F8-45AF-A947-C49C188D85B4}"/>
                </a:ext>
              </a:extLst>
            </p:cNvPr>
            <p:cNvSpPr/>
            <p:nvPr/>
          </p:nvSpPr>
          <p:spPr>
            <a:xfrm>
              <a:off x="6602914" y="3900661"/>
              <a:ext cx="2326459" cy="994224"/>
            </a:xfrm>
            <a:prstGeom prst="rect">
              <a:avLst/>
            </a:prstGeom>
            <a:gradFill>
              <a:gsLst>
                <a:gs pos="23000">
                  <a:srgbClr val="00539F"/>
                </a:gs>
                <a:gs pos="100000">
                  <a:srgbClr val="7AC14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35">
                <a:solidFill>
                  <a:schemeClr val="tx1">
                    <a:lumMod val="85000"/>
                    <a:lumOff val="15000"/>
                  </a:schemeClr>
                </a:solidFill>
                <a:ea typeface="微软雅黑" panose="020B0503020204020204" charset="-122"/>
              </a:endParaRPr>
            </a:p>
          </p:txBody>
        </p:sp>
        <p:grpSp>
          <p:nvGrpSpPr>
            <p:cNvPr id="17" name="组 37">
              <a:extLst>
                <a:ext uri="{FF2B5EF4-FFF2-40B4-BE49-F238E27FC236}">
                  <a16:creationId xmlns:a16="http://schemas.microsoft.com/office/drawing/2014/main" id="{FF879C01-31FE-40EF-AB9D-6E07E7251E6E}"/>
                </a:ext>
              </a:extLst>
            </p:cNvPr>
            <p:cNvGrpSpPr/>
            <p:nvPr/>
          </p:nvGrpSpPr>
          <p:grpSpPr>
            <a:xfrm>
              <a:off x="6904559" y="4000587"/>
              <a:ext cx="2031971" cy="619454"/>
              <a:chOff x="8209767" y="4359231"/>
              <a:chExt cx="2578330" cy="675892"/>
            </a:xfrm>
          </p:grpSpPr>
          <p:sp>
            <p:nvSpPr>
              <p:cNvPr id="18" name="矩形 17">
                <a:extLst>
                  <a:ext uri="{FF2B5EF4-FFF2-40B4-BE49-F238E27FC236}">
                    <a16:creationId xmlns:a16="http://schemas.microsoft.com/office/drawing/2014/main" id="{44D52D08-1AEE-4DC1-BFA6-783D693DA7BF}"/>
                  </a:ext>
                </a:extLst>
              </p:cNvPr>
              <p:cNvSpPr/>
              <p:nvPr/>
            </p:nvSpPr>
            <p:spPr>
              <a:xfrm>
                <a:off x="8785994" y="4359231"/>
                <a:ext cx="2002103" cy="446276"/>
              </a:xfrm>
              <a:prstGeom prst="rect">
                <a:avLst/>
              </a:prstGeom>
            </p:spPr>
            <p:txBody>
              <a:bodyPr wrap="square">
                <a:spAutoFit/>
              </a:bodyPr>
              <a:lstStyle/>
              <a:p>
                <a:endParaRPr lang="zh-CN" altLang="en-US" sz="23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9" name="图片 18">
                <a:extLst>
                  <a:ext uri="{FF2B5EF4-FFF2-40B4-BE49-F238E27FC236}">
                    <a16:creationId xmlns:a16="http://schemas.microsoft.com/office/drawing/2014/main" id="{20280C60-E063-4DE7-B575-640CDA56FDC1}"/>
                  </a:ext>
                </a:extLst>
              </p:cNvPr>
              <p:cNvPicPr>
                <a:picLocks noChangeAspect="1"/>
              </p:cNvPicPr>
              <p:nvPr/>
            </p:nvPicPr>
            <p:blipFill>
              <a:blip r:embed="rId2"/>
              <a:stretch>
                <a:fillRect/>
              </a:stretch>
            </p:blipFill>
            <p:spPr>
              <a:xfrm>
                <a:off x="8209767" y="4425523"/>
                <a:ext cx="508000" cy="609600"/>
              </a:xfrm>
              <a:prstGeom prst="rect">
                <a:avLst/>
              </a:prstGeom>
            </p:spPr>
          </p:pic>
        </p:grpSp>
        <p:pic>
          <p:nvPicPr>
            <p:cNvPr id="21" name="图片 20">
              <a:extLst>
                <a:ext uri="{FF2B5EF4-FFF2-40B4-BE49-F238E27FC236}">
                  <a16:creationId xmlns:a16="http://schemas.microsoft.com/office/drawing/2014/main" id="{5F185722-9856-4A1F-99BA-64F54AF93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1729" y="2416472"/>
              <a:ext cx="961012" cy="1103128"/>
            </a:xfrm>
            <a:prstGeom prst="rect">
              <a:avLst/>
            </a:prstGeom>
          </p:spPr>
        </p:pic>
        <p:sp>
          <p:nvSpPr>
            <p:cNvPr id="22" name="文本框 21">
              <a:extLst>
                <a:ext uri="{FF2B5EF4-FFF2-40B4-BE49-F238E27FC236}">
                  <a16:creationId xmlns:a16="http://schemas.microsoft.com/office/drawing/2014/main" id="{722D5587-9EB5-49A9-9C26-3128EEBFDD1C}"/>
                </a:ext>
              </a:extLst>
            </p:cNvPr>
            <p:cNvSpPr txBox="1"/>
            <p:nvPr/>
          </p:nvSpPr>
          <p:spPr>
            <a:xfrm>
              <a:off x="7618688" y="2485217"/>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1</a:t>
              </a:r>
            </a:p>
          </p:txBody>
        </p:sp>
        <p:sp>
          <p:nvSpPr>
            <p:cNvPr id="23" name="文本框 22">
              <a:extLst>
                <a:ext uri="{FF2B5EF4-FFF2-40B4-BE49-F238E27FC236}">
                  <a16:creationId xmlns:a16="http://schemas.microsoft.com/office/drawing/2014/main" id="{A6C04650-FA04-4B95-9A4D-5C447D0EA25B}"/>
                </a:ext>
              </a:extLst>
            </p:cNvPr>
            <p:cNvSpPr txBox="1"/>
            <p:nvPr/>
          </p:nvSpPr>
          <p:spPr>
            <a:xfrm>
              <a:off x="7653697" y="3009068"/>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2</a:t>
              </a:r>
            </a:p>
          </p:txBody>
        </p:sp>
        <p:sp>
          <p:nvSpPr>
            <p:cNvPr id="24" name="文本框 23">
              <a:extLst>
                <a:ext uri="{FF2B5EF4-FFF2-40B4-BE49-F238E27FC236}">
                  <a16:creationId xmlns:a16="http://schemas.microsoft.com/office/drawing/2014/main" id="{945796BB-6855-438C-99D0-BD98BE6716C6}"/>
                </a:ext>
              </a:extLst>
            </p:cNvPr>
            <p:cNvSpPr txBox="1"/>
            <p:nvPr/>
          </p:nvSpPr>
          <p:spPr>
            <a:xfrm>
              <a:off x="7999193" y="2485217"/>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3</a:t>
              </a:r>
            </a:p>
          </p:txBody>
        </p:sp>
        <p:sp>
          <p:nvSpPr>
            <p:cNvPr id="25" name="文本框 24">
              <a:extLst>
                <a:ext uri="{FF2B5EF4-FFF2-40B4-BE49-F238E27FC236}">
                  <a16:creationId xmlns:a16="http://schemas.microsoft.com/office/drawing/2014/main" id="{79D3D100-9066-477F-BEE9-A1CDC5D414DA}"/>
                </a:ext>
              </a:extLst>
            </p:cNvPr>
            <p:cNvSpPr txBox="1"/>
            <p:nvPr/>
          </p:nvSpPr>
          <p:spPr>
            <a:xfrm>
              <a:off x="8013377" y="3009068"/>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4</a:t>
              </a:r>
            </a:p>
          </p:txBody>
        </p:sp>
        <p:sp>
          <p:nvSpPr>
            <p:cNvPr id="27" name="矩形 26">
              <a:extLst>
                <a:ext uri="{FF2B5EF4-FFF2-40B4-BE49-F238E27FC236}">
                  <a16:creationId xmlns:a16="http://schemas.microsoft.com/office/drawing/2014/main" id="{A484298E-6731-41B4-8034-47A1D7B2A0FD}"/>
                </a:ext>
              </a:extLst>
            </p:cNvPr>
            <p:cNvSpPr/>
            <p:nvPr/>
          </p:nvSpPr>
          <p:spPr>
            <a:xfrm>
              <a:off x="7372339" y="4106166"/>
              <a:ext cx="1417657" cy="461665"/>
            </a:xfrm>
            <a:prstGeom prst="rect">
              <a:avLst/>
            </a:prstGeom>
          </p:spPr>
          <p:txBody>
            <a:bodyPr wrap="square">
              <a:spAutoFit/>
            </a:bodyPr>
            <a:lstStyle/>
            <a:p>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风险可视</a:t>
              </a:r>
            </a:p>
          </p:txBody>
        </p:sp>
      </p:grpSp>
      <p:sp>
        <p:nvSpPr>
          <p:cNvPr id="28" name="矩形 27">
            <a:extLst>
              <a:ext uri="{FF2B5EF4-FFF2-40B4-BE49-F238E27FC236}">
                <a16:creationId xmlns:a16="http://schemas.microsoft.com/office/drawing/2014/main" id="{2E4370C6-8428-45F0-834D-3BD7166BE376}"/>
              </a:ext>
            </a:extLst>
          </p:cNvPr>
          <p:cNvSpPr/>
          <p:nvPr/>
        </p:nvSpPr>
        <p:spPr>
          <a:xfrm>
            <a:off x="9165268" y="2150694"/>
            <a:ext cx="2353560" cy="2731020"/>
          </a:xfrm>
          <a:prstGeom prst="rect">
            <a:avLst/>
          </a:prstGeom>
          <a:solidFill>
            <a:schemeClr val="bg1"/>
          </a:solidFill>
          <a:ln w="28575">
            <a:solidFill>
              <a:srgbClr val="1C4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10">
            <a:extLst>
              <a:ext uri="{FF2B5EF4-FFF2-40B4-BE49-F238E27FC236}">
                <a16:creationId xmlns:a16="http://schemas.microsoft.com/office/drawing/2014/main" id="{76F0CA04-D588-4533-B065-0C68A3453AF0}"/>
              </a:ext>
            </a:extLst>
          </p:cNvPr>
          <p:cNvSpPr/>
          <p:nvPr/>
        </p:nvSpPr>
        <p:spPr>
          <a:xfrm>
            <a:off x="9178818" y="3880904"/>
            <a:ext cx="2326459" cy="994224"/>
          </a:xfrm>
          <a:prstGeom prst="rect">
            <a:avLst/>
          </a:prstGeom>
          <a:gradFill>
            <a:gsLst>
              <a:gs pos="23000">
                <a:srgbClr val="00539F"/>
              </a:gs>
              <a:gs pos="100000">
                <a:srgbClr val="7AC14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735">
              <a:solidFill>
                <a:schemeClr val="tx1">
                  <a:lumMod val="85000"/>
                  <a:lumOff val="15000"/>
                </a:schemeClr>
              </a:solidFill>
              <a:ea typeface="微软雅黑" panose="020B0503020204020204" charset="-122"/>
            </a:endParaRPr>
          </a:p>
        </p:txBody>
      </p:sp>
      <p:grpSp>
        <p:nvGrpSpPr>
          <p:cNvPr id="30" name="组 37">
            <a:extLst>
              <a:ext uri="{FF2B5EF4-FFF2-40B4-BE49-F238E27FC236}">
                <a16:creationId xmlns:a16="http://schemas.microsoft.com/office/drawing/2014/main" id="{D9409998-1559-46C3-8105-C9ABC7582E5C}"/>
              </a:ext>
            </a:extLst>
          </p:cNvPr>
          <p:cNvGrpSpPr/>
          <p:nvPr/>
        </p:nvGrpSpPr>
        <p:grpSpPr>
          <a:xfrm>
            <a:off x="9610719" y="3972618"/>
            <a:ext cx="2031971" cy="619454"/>
            <a:chOff x="8209767" y="4359231"/>
            <a:chExt cx="2578330" cy="675892"/>
          </a:xfrm>
        </p:grpSpPr>
        <p:sp>
          <p:nvSpPr>
            <p:cNvPr id="31" name="矩形 30">
              <a:extLst>
                <a:ext uri="{FF2B5EF4-FFF2-40B4-BE49-F238E27FC236}">
                  <a16:creationId xmlns:a16="http://schemas.microsoft.com/office/drawing/2014/main" id="{1393DA1A-5A33-4B7E-B2F5-656ACB5172B2}"/>
                </a:ext>
              </a:extLst>
            </p:cNvPr>
            <p:cNvSpPr/>
            <p:nvPr/>
          </p:nvSpPr>
          <p:spPr>
            <a:xfrm>
              <a:off x="8785994" y="4359231"/>
              <a:ext cx="2002103" cy="446276"/>
            </a:xfrm>
            <a:prstGeom prst="rect">
              <a:avLst/>
            </a:prstGeom>
          </p:spPr>
          <p:txBody>
            <a:bodyPr wrap="square">
              <a:spAutoFit/>
            </a:bodyPr>
            <a:lstStyle/>
            <a:p>
              <a:endParaRPr lang="zh-CN" altLang="en-US" sz="23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2" name="图片 31">
              <a:extLst>
                <a:ext uri="{FF2B5EF4-FFF2-40B4-BE49-F238E27FC236}">
                  <a16:creationId xmlns:a16="http://schemas.microsoft.com/office/drawing/2014/main" id="{619FC695-192B-4569-B88E-0FDB3C540B2B}"/>
                </a:ext>
              </a:extLst>
            </p:cNvPr>
            <p:cNvPicPr>
              <a:picLocks noChangeAspect="1"/>
            </p:cNvPicPr>
            <p:nvPr/>
          </p:nvPicPr>
          <p:blipFill>
            <a:blip r:embed="rId2"/>
            <a:stretch>
              <a:fillRect/>
            </a:stretch>
          </p:blipFill>
          <p:spPr>
            <a:xfrm>
              <a:off x="8209767" y="4425523"/>
              <a:ext cx="508000" cy="609600"/>
            </a:xfrm>
            <a:prstGeom prst="rect">
              <a:avLst/>
            </a:prstGeom>
          </p:spPr>
        </p:pic>
      </p:grpSp>
      <p:sp>
        <p:nvSpPr>
          <p:cNvPr id="33" name="文本框 32">
            <a:extLst>
              <a:ext uri="{FF2B5EF4-FFF2-40B4-BE49-F238E27FC236}">
                <a16:creationId xmlns:a16="http://schemas.microsoft.com/office/drawing/2014/main" id="{BA4B6098-8945-426A-A592-591CC3411F4E}"/>
              </a:ext>
            </a:extLst>
          </p:cNvPr>
          <p:cNvSpPr txBox="1"/>
          <p:nvPr/>
        </p:nvSpPr>
        <p:spPr>
          <a:xfrm>
            <a:off x="10324848" y="2457248"/>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1</a:t>
            </a:r>
          </a:p>
        </p:txBody>
      </p:sp>
      <p:sp>
        <p:nvSpPr>
          <p:cNvPr id="34" name="文本框 33">
            <a:extLst>
              <a:ext uri="{FF2B5EF4-FFF2-40B4-BE49-F238E27FC236}">
                <a16:creationId xmlns:a16="http://schemas.microsoft.com/office/drawing/2014/main" id="{3CD9C6A3-217C-4215-9A19-AC3AF51BC04A}"/>
              </a:ext>
            </a:extLst>
          </p:cNvPr>
          <p:cNvSpPr txBox="1"/>
          <p:nvPr/>
        </p:nvSpPr>
        <p:spPr>
          <a:xfrm>
            <a:off x="10359857" y="2981099"/>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2</a:t>
            </a:r>
          </a:p>
        </p:txBody>
      </p:sp>
      <p:sp>
        <p:nvSpPr>
          <p:cNvPr id="35" name="文本框 34">
            <a:extLst>
              <a:ext uri="{FF2B5EF4-FFF2-40B4-BE49-F238E27FC236}">
                <a16:creationId xmlns:a16="http://schemas.microsoft.com/office/drawing/2014/main" id="{B7304F56-8A26-4C85-925E-C9C28766E905}"/>
              </a:ext>
            </a:extLst>
          </p:cNvPr>
          <p:cNvSpPr txBox="1"/>
          <p:nvPr/>
        </p:nvSpPr>
        <p:spPr>
          <a:xfrm>
            <a:off x="10705353" y="2457248"/>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3</a:t>
            </a:r>
          </a:p>
        </p:txBody>
      </p:sp>
      <p:sp>
        <p:nvSpPr>
          <p:cNvPr id="36" name="文本框 35">
            <a:extLst>
              <a:ext uri="{FF2B5EF4-FFF2-40B4-BE49-F238E27FC236}">
                <a16:creationId xmlns:a16="http://schemas.microsoft.com/office/drawing/2014/main" id="{EAD34874-5DE3-4F51-9BFA-169272370993}"/>
              </a:ext>
            </a:extLst>
          </p:cNvPr>
          <p:cNvSpPr txBox="1"/>
          <p:nvPr/>
        </p:nvSpPr>
        <p:spPr>
          <a:xfrm>
            <a:off x="10719537" y="2981099"/>
            <a:ext cx="237758" cy="369332"/>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Tx/>
              <a:buNone/>
              <a:defRPr/>
            </a:pPr>
            <a:r>
              <a:rPr kumimoji="1" lang="en-US" altLang="zh-CN" dirty="0">
                <a:solidFill>
                  <a:schemeClr val="bg1"/>
                </a:solidFill>
              </a:rPr>
              <a:t>4</a:t>
            </a:r>
          </a:p>
        </p:txBody>
      </p:sp>
      <p:sp>
        <p:nvSpPr>
          <p:cNvPr id="37" name="矩形 36">
            <a:extLst>
              <a:ext uri="{FF2B5EF4-FFF2-40B4-BE49-F238E27FC236}">
                <a16:creationId xmlns:a16="http://schemas.microsoft.com/office/drawing/2014/main" id="{83EB2F73-C02D-48BE-B629-E32808F8C7E2}"/>
              </a:ext>
            </a:extLst>
          </p:cNvPr>
          <p:cNvSpPr/>
          <p:nvPr/>
        </p:nvSpPr>
        <p:spPr>
          <a:xfrm>
            <a:off x="9994400" y="4099580"/>
            <a:ext cx="1416819" cy="461665"/>
          </a:xfrm>
          <a:prstGeom prst="rect">
            <a:avLst/>
          </a:prstGeom>
        </p:spPr>
        <p:txBody>
          <a:bodyPr wrap="square">
            <a:spAutoFit/>
          </a:bodyPr>
          <a:lstStyle/>
          <a:p>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全面兼容</a:t>
            </a:r>
          </a:p>
        </p:txBody>
      </p:sp>
      <p:sp>
        <p:nvSpPr>
          <p:cNvPr id="38" name="L 形 37">
            <a:extLst>
              <a:ext uri="{FF2B5EF4-FFF2-40B4-BE49-F238E27FC236}">
                <a16:creationId xmlns:a16="http://schemas.microsoft.com/office/drawing/2014/main" id="{FE618D16-8B5C-4E5E-B320-622266C6D0A1}"/>
              </a:ext>
            </a:extLst>
          </p:cNvPr>
          <p:cNvSpPr/>
          <p:nvPr/>
        </p:nvSpPr>
        <p:spPr>
          <a:xfrm rot="10800000">
            <a:off x="10391513" y="2800963"/>
            <a:ext cx="392031" cy="680548"/>
          </a:xfrm>
          <a:prstGeom prst="corner">
            <a:avLst/>
          </a:prstGeom>
          <a:solidFill>
            <a:srgbClr val="2F2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L 形 38">
            <a:extLst>
              <a:ext uri="{FF2B5EF4-FFF2-40B4-BE49-F238E27FC236}">
                <a16:creationId xmlns:a16="http://schemas.microsoft.com/office/drawing/2014/main" id="{D8960BB7-03E2-403A-BC3A-55B70F2A392C}"/>
              </a:ext>
            </a:extLst>
          </p:cNvPr>
          <p:cNvSpPr/>
          <p:nvPr/>
        </p:nvSpPr>
        <p:spPr>
          <a:xfrm>
            <a:off x="10118611" y="2684012"/>
            <a:ext cx="392031" cy="680548"/>
          </a:xfrm>
          <a:prstGeom prst="corner">
            <a:avLst/>
          </a:prstGeom>
          <a:solidFill>
            <a:srgbClr val="2F2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9730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63">
            <a:extLst>
              <a:ext uri="{FF2B5EF4-FFF2-40B4-BE49-F238E27FC236}">
                <a16:creationId xmlns:a16="http://schemas.microsoft.com/office/drawing/2014/main" id="{9C6F595D-7616-4CF6-B966-63E8A4E0383A}"/>
              </a:ext>
            </a:extLst>
          </p:cNvPr>
          <p:cNvCxnSpPr>
            <a:cxnSpLocks/>
          </p:cNvCxnSpPr>
          <p:nvPr/>
        </p:nvCxnSpPr>
        <p:spPr>
          <a:xfrm>
            <a:off x="8470349" y="2977494"/>
            <a:ext cx="4006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3F1DE4C6-DD42-477A-8D0E-B56D45F0841A}"/>
              </a:ext>
            </a:extLst>
          </p:cNvPr>
          <p:cNvCxnSpPr>
            <a:cxnSpLocks/>
          </p:cNvCxnSpPr>
          <p:nvPr/>
        </p:nvCxnSpPr>
        <p:spPr>
          <a:xfrm>
            <a:off x="6922638" y="2944238"/>
            <a:ext cx="333433"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28B23CF0-1B87-4D34-A864-DD8CB4B893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89734" y="2812478"/>
            <a:ext cx="1499932" cy="234348"/>
          </a:xfrm>
          <a:prstGeom prst="rect">
            <a:avLst/>
          </a:prstGeom>
        </p:spPr>
      </p:pic>
      <p:grpSp>
        <p:nvGrpSpPr>
          <p:cNvPr id="174" name="组合 173">
            <a:extLst>
              <a:ext uri="{FF2B5EF4-FFF2-40B4-BE49-F238E27FC236}">
                <a16:creationId xmlns:a16="http://schemas.microsoft.com/office/drawing/2014/main" id="{289F14D2-450F-4460-ACA2-09529633356C}"/>
              </a:ext>
            </a:extLst>
          </p:cNvPr>
          <p:cNvGrpSpPr/>
          <p:nvPr/>
        </p:nvGrpSpPr>
        <p:grpSpPr>
          <a:xfrm>
            <a:off x="7256071" y="1993949"/>
            <a:ext cx="1262948" cy="2093601"/>
            <a:chOff x="7256071" y="1993949"/>
            <a:chExt cx="1262948" cy="2093601"/>
          </a:xfrm>
        </p:grpSpPr>
        <p:pic>
          <p:nvPicPr>
            <p:cNvPr id="44" name="Picture 10" descr="D:\sinfor\2010\1月\网络图标设计\修改0126\修改\互联网云_1.png">
              <a:extLst>
                <a:ext uri="{FF2B5EF4-FFF2-40B4-BE49-F238E27FC236}">
                  <a16:creationId xmlns:a16="http://schemas.microsoft.com/office/drawing/2014/main" id="{3610C3FD-F080-4123-B9FE-A462B1917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840744" y="2409276"/>
              <a:ext cx="2093601" cy="126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文本框 44">
              <a:extLst>
                <a:ext uri="{FF2B5EF4-FFF2-40B4-BE49-F238E27FC236}">
                  <a16:creationId xmlns:a16="http://schemas.microsoft.com/office/drawing/2014/main" id="{19053C12-35BA-44E2-ABB9-B3F60D7AF52A}"/>
                </a:ext>
              </a:extLst>
            </p:cNvPr>
            <p:cNvSpPr txBox="1"/>
            <p:nvPr/>
          </p:nvSpPr>
          <p:spPr>
            <a:xfrm>
              <a:off x="7530089" y="2756894"/>
              <a:ext cx="783826" cy="461665"/>
            </a:xfrm>
            <a:prstGeom prst="rect">
              <a:avLst/>
            </a:prstGeom>
            <a:noFill/>
          </p:spPr>
          <p:txBody>
            <a:bodyPr wrap="square" rtlCol="0">
              <a:spAutoFit/>
            </a:bodyPr>
            <a:lstStyle/>
            <a:p>
              <a:r>
                <a:rPr lang="zh-CN" altLang="en-US" sz="1200" dirty="0">
                  <a:latin typeface="宋体" panose="02010600030101010101" pitchFamily="2" charset="-122"/>
                  <a:ea typeface="宋体" panose="02010600030101010101" pitchFamily="2" charset="-122"/>
                </a:rPr>
                <a:t>局域网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广域网</a:t>
              </a:r>
              <a:endParaRPr lang="en-US" altLang="zh-CN" sz="1200" dirty="0">
                <a:latin typeface="宋体" panose="02010600030101010101" pitchFamily="2" charset="-122"/>
                <a:ea typeface="宋体" panose="02010600030101010101" pitchFamily="2" charset="-122"/>
              </a:endParaRPr>
            </a:p>
          </p:txBody>
        </p:sp>
      </p:grpSp>
      <p:cxnSp>
        <p:nvCxnSpPr>
          <p:cNvPr id="53" name="直接连接符 52">
            <a:extLst>
              <a:ext uri="{FF2B5EF4-FFF2-40B4-BE49-F238E27FC236}">
                <a16:creationId xmlns:a16="http://schemas.microsoft.com/office/drawing/2014/main" id="{F8EA00A1-0960-4E4D-B65E-E8853672976E}"/>
              </a:ext>
            </a:extLst>
          </p:cNvPr>
          <p:cNvCxnSpPr>
            <a:cxnSpLocks/>
          </p:cNvCxnSpPr>
          <p:nvPr/>
        </p:nvCxnSpPr>
        <p:spPr>
          <a:xfrm flipH="1">
            <a:off x="4947040" y="1687232"/>
            <a:ext cx="3106" cy="3604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8AECD148-5137-443C-A5EE-0E5E0B57E666}"/>
              </a:ext>
            </a:extLst>
          </p:cNvPr>
          <p:cNvCxnSpPr>
            <a:cxnSpLocks/>
          </p:cNvCxnSpPr>
          <p:nvPr/>
        </p:nvCxnSpPr>
        <p:spPr>
          <a:xfrm>
            <a:off x="3976989" y="1694143"/>
            <a:ext cx="9856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43987CC6-82FA-4DFD-93D0-135B43BFEBCB}"/>
              </a:ext>
            </a:extLst>
          </p:cNvPr>
          <p:cNvCxnSpPr>
            <a:cxnSpLocks/>
          </p:cNvCxnSpPr>
          <p:nvPr/>
        </p:nvCxnSpPr>
        <p:spPr>
          <a:xfrm flipV="1">
            <a:off x="3971160" y="2916452"/>
            <a:ext cx="982003" cy="68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E686B76A-7E91-4650-A738-D85173FC2F27}"/>
              </a:ext>
            </a:extLst>
          </p:cNvPr>
          <p:cNvCxnSpPr>
            <a:cxnSpLocks/>
          </p:cNvCxnSpPr>
          <p:nvPr/>
        </p:nvCxnSpPr>
        <p:spPr>
          <a:xfrm>
            <a:off x="3979761" y="5299013"/>
            <a:ext cx="9734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AF72EE42-A62B-44B9-AFFC-F7F824734F1C}"/>
              </a:ext>
            </a:extLst>
          </p:cNvPr>
          <p:cNvCxnSpPr>
            <a:cxnSpLocks/>
          </p:cNvCxnSpPr>
          <p:nvPr/>
        </p:nvCxnSpPr>
        <p:spPr>
          <a:xfrm flipV="1">
            <a:off x="3971202" y="4060539"/>
            <a:ext cx="997707" cy="12868"/>
          </a:xfrm>
          <a:prstGeom prst="line">
            <a:avLst/>
          </a:prstGeom>
        </p:spPr>
        <p:style>
          <a:lnRef idx="1">
            <a:schemeClr val="accent1"/>
          </a:lnRef>
          <a:fillRef idx="0">
            <a:schemeClr val="accent1"/>
          </a:fillRef>
          <a:effectRef idx="0">
            <a:schemeClr val="accent1"/>
          </a:effectRef>
          <a:fontRef idx="minor">
            <a:schemeClr val="tx1"/>
          </a:fontRef>
        </p:style>
      </p:cxnSp>
      <p:pic>
        <p:nvPicPr>
          <p:cNvPr id="58" name="图片 57">
            <a:extLst>
              <a:ext uri="{FF2B5EF4-FFF2-40B4-BE49-F238E27FC236}">
                <a16:creationId xmlns:a16="http://schemas.microsoft.com/office/drawing/2014/main" id="{2DEBFC0C-1C1F-4B28-9D75-1357FB93B2A8}"/>
              </a:ext>
            </a:extLst>
          </p:cNvPr>
          <p:cNvPicPr>
            <a:picLocks noChangeAspect="1"/>
          </p:cNvPicPr>
          <p:nvPr/>
        </p:nvPicPr>
        <p:blipFill>
          <a:blip r:embed="rId5"/>
          <a:stretch>
            <a:fillRect/>
          </a:stretch>
        </p:blipFill>
        <p:spPr>
          <a:xfrm>
            <a:off x="4202368" y="3886094"/>
            <a:ext cx="591944" cy="348890"/>
          </a:xfrm>
          <a:prstGeom prst="rect">
            <a:avLst/>
          </a:prstGeom>
        </p:spPr>
      </p:pic>
      <p:pic>
        <p:nvPicPr>
          <p:cNvPr id="59" name="图片 58">
            <a:extLst>
              <a:ext uri="{FF2B5EF4-FFF2-40B4-BE49-F238E27FC236}">
                <a16:creationId xmlns:a16="http://schemas.microsoft.com/office/drawing/2014/main" id="{A6B26AB5-4F91-4A61-80A7-A10989560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536" y="2596791"/>
            <a:ext cx="458381" cy="566125"/>
          </a:xfrm>
          <a:prstGeom prst="rect">
            <a:avLst/>
          </a:prstGeom>
        </p:spPr>
      </p:pic>
      <p:pic>
        <p:nvPicPr>
          <p:cNvPr id="60" name="图片 59">
            <a:extLst>
              <a:ext uri="{FF2B5EF4-FFF2-40B4-BE49-F238E27FC236}">
                <a16:creationId xmlns:a16="http://schemas.microsoft.com/office/drawing/2014/main" id="{D6EEB86D-24B5-4549-967A-BBB2D113E6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3786" y="1380475"/>
            <a:ext cx="458381" cy="566125"/>
          </a:xfrm>
          <a:prstGeom prst="rect">
            <a:avLst/>
          </a:prstGeom>
        </p:spPr>
      </p:pic>
      <p:cxnSp>
        <p:nvCxnSpPr>
          <p:cNvPr id="61" name="直接连接符 60">
            <a:extLst>
              <a:ext uri="{FF2B5EF4-FFF2-40B4-BE49-F238E27FC236}">
                <a16:creationId xmlns:a16="http://schemas.microsoft.com/office/drawing/2014/main" id="{777234F5-FFDA-4EC3-BD00-BBD7C5BFE8C8}"/>
              </a:ext>
            </a:extLst>
          </p:cNvPr>
          <p:cNvCxnSpPr>
            <a:cxnSpLocks/>
          </p:cNvCxnSpPr>
          <p:nvPr/>
        </p:nvCxnSpPr>
        <p:spPr>
          <a:xfrm flipH="1">
            <a:off x="6368017" y="3074849"/>
            <a:ext cx="4507" cy="540219"/>
          </a:xfrm>
          <a:prstGeom prst="line">
            <a:avLst/>
          </a:prstGeom>
        </p:spPr>
        <p:style>
          <a:lnRef idx="1">
            <a:schemeClr val="accent1"/>
          </a:lnRef>
          <a:fillRef idx="0">
            <a:schemeClr val="accent1"/>
          </a:fillRef>
          <a:effectRef idx="0">
            <a:schemeClr val="accent1"/>
          </a:effectRef>
          <a:fontRef idx="minor">
            <a:schemeClr val="tx1"/>
          </a:fontRef>
        </p:style>
      </p:cxnSp>
      <p:grpSp>
        <p:nvGrpSpPr>
          <p:cNvPr id="169" name="组合 168">
            <a:extLst>
              <a:ext uri="{FF2B5EF4-FFF2-40B4-BE49-F238E27FC236}">
                <a16:creationId xmlns:a16="http://schemas.microsoft.com/office/drawing/2014/main" id="{2B9BA8F6-3EBE-40C2-8E48-EAF75AD96C4C}"/>
              </a:ext>
            </a:extLst>
          </p:cNvPr>
          <p:cNvGrpSpPr/>
          <p:nvPr/>
        </p:nvGrpSpPr>
        <p:grpSpPr>
          <a:xfrm>
            <a:off x="5666026" y="2281054"/>
            <a:ext cx="1009876" cy="408468"/>
            <a:chOff x="5059413" y="2383074"/>
            <a:chExt cx="1009876" cy="408468"/>
          </a:xfrm>
        </p:grpSpPr>
        <p:sp>
          <p:nvSpPr>
            <p:cNvPr id="9" name="矩形: 圆角 8">
              <a:extLst>
                <a:ext uri="{FF2B5EF4-FFF2-40B4-BE49-F238E27FC236}">
                  <a16:creationId xmlns:a16="http://schemas.microsoft.com/office/drawing/2014/main" id="{481C0EE2-DBAA-471A-AB82-067B1294C0C9}"/>
                </a:ext>
              </a:extLst>
            </p:cNvPr>
            <p:cNvSpPr/>
            <p:nvPr/>
          </p:nvSpPr>
          <p:spPr>
            <a:xfrm>
              <a:off x="5162852" y="2383074"/>
              <a:ext cx="860467" cy="374030"/>
            </a:xfrm>
            <a:prstGeom prst="roundRect">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D9B362B8-4D2A-40E9-A490-E8790D18EDE3}"/>
                </a:ext>
              </a:extLst>
            </p:cNvPr>
            <p:cNvSpPr/>
            <p:nvPr/>
          </p:nvSpPr>
          <p:spPr>
            <a:xfrm>
              <a:off x="5059413" y="2391432"/>
              <a:ext cx="1009876" cy="400110"/>
            </a:xfrm>
            <a:prstGeom prst="rect">
              <a:avLst/>
            </a:prstGeom>
          </p:spPr>
          <p:txBody>
            <a:bodyPr wrap="square">
              <a:spAutoFit/>
            </a:bodyPr>
            <a:lstStyle/>
            <a:p>
              <a:pPr algn="ctr">
                <a:spcBef>
                  <a:spcPct val="0"/>
                </a:spcBef>
                <a:buFont typeface="Arial" panose="020B0604020202020204" pitchFamily="34" charset="0"/>
                <a:buNone/>
              </a:pPr>
              <a:r>
                <a:rPr lang="zh-CN" altLang="en-US" sz="1000" dirty="0">
                  <a:latin typeface="宋体" panose="02010600030101010101" pitchFamily="2" charset="-122"/>
                  <a:ea typeface="宋体" panose="02010600030101010101" pitchFamily="2" charset="-122"/>
                  <a:cs typeface="Microsoft YaHei" charset="-122"/>
                </a:rPr>
                <a:t>机房哨兵动环监测系统平台</a:t>
              </a:r>
              <a:endParaRPr lang="en-US" altLang="zh-CN" sz="1000" dirty="0">
                <a:latin typeface="宋体" panose="02010600030101010101" pitchFamily="2" charset="-122"/>
                <a:ea typeface="宋体" panose="02010600030101010101" pitchFamily="2" charset="-122"/>
                <a:cs typeface="Microsoft YaHei" charset="-122"/>
              </a:endParaRPr>
            </a:p>
          </p:txBody>
        </p:sp>
      </p:grpSp>
      <p:grpSp>
        <p:nvGrpSpPr>
          <p:cNvPr id="166" name="组合 165">
            <a:extLst>
              <a:ext uri="{FF2B5EF4-FFF2-40B4-BE49-F238E27FC236}">
                <a16:creationId xmlns:a16="http://schemas.microsoft.com/office/drawing/2014/main" id="{AB20AE8E-D4FE-4FA3-A619-5DC8855AB0DA}"/>
              </a:ext>
            </a:extLst>
          </p:cNvPr>
          <p:cNvGrpSpPr/>
          <p:nvPr/>
        </p:nvGrpSpPr>
        <p:grpSpPr>
          <a:xfrm>
            <a:off x="791351" y="931347"/>
            <a:ext cx="3204349" cy="4804173"/>
            <a:chOff x="471526" y="906877"/>
            <a:chExt cx="3599813" cy="5286968"/>
          </a:xfrm>
        </p:grpSpPr>
        <p:sp>
          <p:nvSpPr>
            <p:cNvPr id="10" name="矩形 9">
              <a:extLst>
                <a:ext uri="{FF2B5EF4-FFF2-40B4-BE49-F238E27FC236}">
                  <a16:creationId xmlns:a16="http://schemas.microsoft.com/office/drawing/2014/main" id="{E4567C31-7AEC-4A1A-882F-86C718C63831}"/>
                </a:ext>
              </a:extLst>
            </p:cNvPr>
            <p:cNvSpPr/>
            <p:nvPr/>
          </p:nvSpPr>
          <p:spPr>
            <a:xfrm>
              <a:off x="471526" y="906877"/>
              <a:ext cx="3599813" cy="5286968"/>
            </a:xfrm>
            <a:prstGeom prst="rect">
              <a:avLst/>
            </a:prstGeom>
            <a:solidFill>
              <a:schemeClr val="accent5">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1" name="矩形: 圆角 70">
              <a:extLst>
                <a:ext uri="{FF2B5EF4-FFF2-40B4-BE49-F238E27FC236}">
                  <a16:creationId xmlns:a16="http://schemas.microsoft.com/office/drawing/2014/main" id="{1DFD1E37-B56F-4EB9-9F4F-0387F0C2C760}"/>
                </a:ext>
              </a:extLst>
            </p:cNvPr>
            <p:cNvSpPr/>
            <p:nvPr/>
          </p:nvSpPr>
          <p:spPr>
            <a:xfrm>
              <a:off x="1754780" y="5804590"/>
              <a:ext cx="1269699" cy="206255"/>
            </a:xfrm>
            <a:prstGeom prst="roundRect">
              <a:avLst>
                <a:gd name="adj" fmla="val 16667"/>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0000"/>
                  </a:solidFill>
                  <a:latin typeface="宋体" panose="02010600030101010101" pitchFamily="2" charset="-122"/>
                  <a:ea typeface="宋体" panose="02010600030101010101" pitchFamily="2" charset="-122"/>
                </a:rPr>
                <a:t>数据中心机房</a:t>
              </a:r>
            </a:p>
          </p:txBody>
        </p:sp>
        <p:grpSp>
          <p:nvGrpSpPr>
            <p:cNvPr id="72" name="组合 71">
              <a:extLst>
                <a:ext uri="{FF2B5EF4-FFF2-40B4-BE49-F238E27FC236}">
                  <a16:creationId xmlns:a16="http://schemas.microsoft.com/office/drawing/2014/main" id="{B1A0963C-D402-4F9F-A2E1-DA7519C82FE1}"/>
                </a:ext>
              </a:extLst>
            </p:cNvPr>
            <p:cNvGrpSpPr/>
            <p:nvPr/>
          </p:nvGrpSpPr>
          <p:grpSpPr>
            <a:xfrm>
              <a:off x="582834" y="2148017"/>
              <a:ext cx="3396927" cy="1154094"/>
              <a:chOff x="185464" y="2021496"/>
              <a:chExt cx="3780372" cy="1470461"/>
            </a:xfrm>
          </p:grpSpPr>
          <p:grpSp>
            <p:nvGrpSpPr>
              <p:cNvPr id="73" name="组 99">
                <a:extLst>
                  <a:ext uri="{FF2B5EF4-FFF2-40B4-BE49-F238E27FC236}">
                    <a16:creationId xmlns:a16="http://schemas.microsoft.com/office/drawing/2014/main" id="{E6EB3DD6-9C78-40A6-ABE8-4760868452C7}"/>
                  </a:ext>
                </a:extLst>
              </p:cNvPr>
              <p:cNvGrpSpPr/>
              <p:nvPr/>
            </p:nvGrpSpPr>
            <p:grpSpPr>
              <a:xfrm>
                <a:off x="185464" y="2021496"/>
                <a:ext cx="3780372" cy="1470461"/>
                <a:chOff x="496978" y="1913405"/>
                <a:chExt cx="3876892" cy="2133183"/>
              </a:xfrm>
            </p:grpSpPr>
            <p:sp>
              <p:nvSpPr>
                <p:cNvPr id="84" name="圆角矩形 100">
                  <a:extLst>
                    <a:ext uri="{FF2B5EF4-FFF2-40B4-BE49-F238E27FC236}">
                      <a16:creationId xmlns:a16="http://schemas.microsoft.com/office/drawing/2014/main" id="{CA26DC6A-8DB5-4ED0-95AB-68F15A75256D}"/>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p>
              </p:txBody>
            </p:sp>
            <p:sp>
              <p:nvSpPr>
                <p:cNvPr id="85" name="同侧圆角矩形 101">
                  <a:extLst>
                    <a:ext uri="{FF2B5EF4-FFF2-40B4-BE49-F238E27FC236}">
                      <a16:creationId xmlns:a16="http://schemas.microsoft.com/office/drawing/2014/main" id="{A6259C75-594B-4689-930F-CCB0B0C8EA7A}"/>
                    </a:ext>
                  </a:extLst>
                </p:cNvPr>
                <p:cNvSpPr/>
                <p:nvPr/>
              </p:nvSpPr>
              <p:spPr>
                <a:xfrm>
                  <a:off x="496978" y="1913405"/>
                  <a:ext cx="3868389" cy="383621"/>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环境类</a:t>
                  </a:r>
                </a:p>
              </p:txBody>
            </p:sp>
          </p:grpSp>
          <p:sp>
            <p:nvSpPr>
              <p:cNvPr id="74" name="矩形 73">
                <a:extLst>
                  <a:ext uri="{FF2B5EF4-FFF2-40B4-BE49-F238E27FC236}">
                    <a16:creationId xmlns:a16="http://schemas.microsoft.com/office/drawing/2014/main" id="{FF673FAE-BA0B-4185-AD77-0943356A97EA}"/>
                  </a:ext>
                </a:extLst>
              </p:cNvPr>
              <p:cNvSpPr/>
              <p:nvPr/>
            </p:nvSpPr>
            <p:spPr>
              <a:xfrm>
                <a:off x="287334" y="3097105"/>
                <a:ext cx="492443"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烟雾</a:t>
                </a:r>
              </a:p>
            </p:txBody>
          </p:sp>
          <p:sp>
            <p:nvSpPr>
              <p:cNvPr id="75" name="矩形 74">
                <a:extLst>
                  <a:ext uri="{FF2B5EF4-FFF2-40B4-BE49-F238E27FC236}">
                    <a16:creationId xmlns:a16="http://schemas.microsoft.com/office/drawing/2014/main" id="{5284679A-1A25-4018-BC98-15265DDE428D}"/>
                  </a:ext>
                </a:extLst>
              </p:cNvPr>
              <p:cNvSpPr/>
              <p:nvPr/>
            </p:nvSpPr>
            <p:spPr>
              <a:xfrm>
                <a:off x="946382" y="3097105"/>
                <a:ext cx="800219"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精密空调</a:t>
                </a:r>
              </a:p>
            </p:txBody>
          </p:sp>
          <p:sp>
            <p:nvSpPr>
              <p:cNvPr id="76" name="矩形 75">
                <a:extLst>
                  <a:ext uri="{FF2B5EF4-FFF2-40B4-BE49-F238E27FC236}">
                    <a16:creationId xmlns:a16="http://schemas.microsoft.com/office/drawing/2014/main" id="{56330665-7DDB-4086-93A9-1C50A024F86B}"/>
                  </a:ext>
                </a:extLst>
              </p:cNvPr>
              <p:cNvSpPr/>
              <p:nvPr/>
            </p:nvSpPr>
            <p:spPr>
              <a:xfrm>
                <a:off x="1883223" y="3097105"/>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新风机</a:t>
                </a:r>
              </a:p>
            </p:txBody>
          </p:sp>
          <p:sp>
            <p:nvSpPr>
              <p:cNvPr id="77" name="矩形 76">
                <a:extLst>
                  <a:ext uri="{FF2B5EF4-FFF2-40B4-BE49-F238E27FC236}">
                    <a16:creationId xmlns:a16="http://schemas.microsoft.com/office/drawing/2014/main" id="{FD223667-1B8F-4A24-9573-F61876CA4EE4}"/>
                  </a:ext>
                </a:extLst>
              </p:cNvPr>
              <p:cNvSpPr/>
              <p:nvPr/>
            </p:nvSpPr>
            <p:spPr>
              <a:xfrm>
                <a:off x="2584816" y="3097105"/>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温湿度</a:t>
                </a:r>
              </a:p>
            </p:txBody>
          </p:sp>
          <p:sp>
            <p:nvSpPr>
              <p:cNvPr id="78" name="矩形 77">
                <a:extLst>
                  <a:ext uri="{FF2B5EF4-FFF2-40B4-BE49-F238E27FC236}">
                    <a16:creationId xmlns:a16="http://schemas.microsoft.com/office/drawing/2014/main" id="{65E8B70F-2F81-481F-8D58-39BBAF4EB589}"/>
                  </a:ext>
                </a:extLst>
              </p:cNvPr>
              <p:cNvSpPr/>
              <p:nvPr/>
            </p:nvSpPr>
            <p:spPr>
              <a:xfrm>
                <a:off x="3350577" y="3097105"/>
                <a:ext cx="492443"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漏水</a:t>
                </a:r>
              </a:p>
            </p:txBody>
          </p:sp>
          <p:pic>
            <p:nvPicPr>
              <p:cNvPr id="79" name="图片 78">
                <a:extLst>
                  <a:ext uri="{FF2B5EF4-FFF2-40B4-BE49-F238E27FC236}">
                    <a16:creationId xmlns:a16="http://schemas.microsoft.com/office/drawing/2014/main" id="{4F028C2F-2BC3-4B3E-ABA0-8790D7D11A39}"/>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11152" y="2527769"/>
                <a:ext cx="494678" cy="494678"/>
              </a:xfrm>
              <a:prstGeom prst="rect">
                <a:avLst/>
              </a:prstGeom>
            </p:spPr>
          </p:pic>
          <p:pic>
            <p:nvPicPr>
              <p:cNvPr id="80" name="图片 79" descr="rId3">
                <a:extLst>
                  <a:ext uri="{FF2B5EF4-FFF2-40B4-BE49-F238E27FC236}">
                    <a16:creationId xmlns:a16="http://schemas.microsoft.com/office/drawing/2014/main" id="{33750363-D24B-409B-A994-9581361F5433}"/>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0000" l="0" r="90000"/>
                        </a14:imgEffect>
                      </a14:imgLayer>
                    </a14:imgProps>
                  </a:ext>
                  <a:ext uri="{28A0092B-C50C-407E-A947-70E740481C1C}">
                    <a14:useLocalDpi xmlns:a14="http://schemas.microsoft.com/office/drawing/2010/main"/>
                  </a:ext>
                </a:extLst>
              </a:blip>
              <a:srcRect/>
              <a:stretch>
                <a:fillRect/>
              </a:stretch>
            </p:blipFill>
            <p:spPr bwMode="auto">
              <a:xfrm>
                <a:off x="942478" y="2517539"/>
                <a:ext cx="766185" cy="56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图片 80">
                <a:extLst>
                  <a:ext uri="{FF2B5EF4-FFF2-40B4-BE49-F238E27FC236}">
                    <a16:creationId xmlns:a16="http://schemas.microsoft.com/office/drawing/2014/main" id="{6E7CD177-597E-43EA-B930-D5875C451558}"/>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0" r="97917"/>
                        </a14:imgEffect>
                      </a14:imgLayer>
                    </a14:imgProps>
                  </a:ext>
                  <a:ext uri="{28A0092B-C50C-407E-A947-70E740481C1C}">
                    <a14:useLocalDpi xmlns:a14="http://schemas.microsoft.com/office/drawing/2010/main"/>
                  </a:ext>
                </a:extLst>
              </a:blip>
              <a:stretch>
                <a:fillRect/>
              </a:stretch>
            </p:blipFill>
            <p:spPr>
              <a:xfrm>
                <a:off x="3287125" y="2577366"/>
                <a:ext cx="558741" cy="558741"/>
              </a:xfrm>
              <a:prstGeom prst="rect">
                <a:avLst/>
              </a:prstGeom>
            </p:spPr>
          </p:pic>
          <p:pic>
            <p:nvPicPr>
              <p:cNvPr id="82" name="图片 81">
                <a:extLst>
                  <a:ext uri="{FF2B5EF4-FFF2-40B4-BE49-F238E27FC236}">
                    <a16:creationId xmlns:a16="http://schemas.microsoft.com/office/drawing/2014/main" id="{3E1E930F-F3A8-4DA7-9AD4-23C85C13635C}"/>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2632" b="100000" l="1887" r="100000">
                            <a14:foregroundMark x1="15849" y1="31579" x2="15849" y2="31579"/>
                            <a14:foregroundMark x1="9057" y1="32456" x2="9057" y2="32456"/>
                            <a14:foregroundMark x1="11698" y1="28947" x2="11698" y2="28947"/>
                            <a14:foregroundMark x1="7547" y1="26316" x2="7547" y2="26316"/>
                            <a14:foregroundMark x1="98491" y1="70175" x2="98491" y2="70175"/>
                            <a14:foregroundMark x1="10566" y1="38012" x2="10566" y2="38012"/>
                            <a14:foregroundMark x1="10189" y1="26901" x2="10189" y2="26901"/>
                          </a14:backgroundRemoval>
                        </a14:imgEffect>
                      </a14:imgLayer>
                    </a14:imgProps>
                  </a:ext>
                  <a:ext uri="{28A0092B-C50C-407E-A947-70E740481C1C}">
                    <a14:useLocalDpi xmlns:a14="http://schemas.microsoft.com/office/drawing/2010/main"/>
                  </a:ext>
                </a:extLst>
              </a:blip>
              <a:stretch>
                <a:fillRect/>
              </a:stretch>
            </p:blipFill>
            <p:spPr>
              <a:xfrm>
                <a:off x="1817559" y="2391993"/>
                <a:ext cx="557418" cy="719385"/>
              </a:xfrm>
              <a:prstGeom prst="rect">
                <a:avLst/>
              </a:prstGeom>
            </p:spPr>
          </p:pic>
          <p:pic>
            <p:nvPicPr>
              <p:cNvPr id="83" name="图片 82">
                <a:extLst>
                  <a:ext uri="{FF2B5EF4-FFF2-40B4-BE49-F238E27FC236}">
                    <a16:creationId xmlns:a16="http://schemas.microsoft.com/office/drawing/2014/main" id="{D67FA7FC-92FB-4BB4-9E7C-9FE850BFADC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10598" y="2413236"/>
                <a:ext cx="1226899" cy="817933"/>
              </a:xfrm>
              <a:prstGeom prst="rect">
                <a:avLst/>
              </a:prstGeom>
            </p:spPr>
          </p:pic>
        </p:grpSp>
        <p:grpSp>
          <p:nvGrpSpPr>
            <p:cNvPr id="86" name="组 95">
              <a:extLst>
                <a:ext uri="{FF2B5EF4-FFF2-40B4-BE49-F238E27FC236}">
                  <a16:creationId xmlns:a16="http://schemas.microsoft.com/office/drawing/2014/main" id="{B79FAB15-AF73-4FDE-A049-123E4EBADBAD}"/>
                </a:ext>
              </a:extLst>
            </p:cNvPr>
            <p:cNvGrpSpPr/>
            <p:nvPr/>
          </p:nvGrpSpPr>
          <p:grpSpPr>
            <a:xfrm>
              <a:off x="578579" y="971059"/>
              <a:ext cx="3401182" cy="1097089"/>
              <a:chOff x="505481" y="1919692"/>
              <a:chExt cx="3868389" cy="2126896"/>
            </a:xfrm>
          </p:grpSpPr>
          <p:sp>
            <p:nvSpPr>
              <p:cNvPr id="87" name="圆角矩形 96">
                <a:extLst>
                  <a:ext uri="{FF2B5EF4-FFF2-40B4-BE49-F238E27FC236}">
                    <a16:creationId xmlns:a16="http://schemas.microsoft.com/office/drawing/2014/main" id="{B4037046-C6F2-4C95-86AA-BFCB7830B9E2}"/>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tx1"/>
                  </a:solidFill>
                </a:endParaRPr>
              </a:p>
            </p:txBody>
          </p:sp>
          <p:sp>
            <p:nvSpPr>
              <p:cNvPr id="88" name="同侧圆角矩形 97">
                <a:extLst>
                  <a:ext uri="{FF2B5EF4-FFF2-40B4-BE49-F238E27FC236}">
                    <a16:creationId xmlns:a16="http://schemas.microsoft.com/office/drawing/2014/main" id="{D058CE0C-3FFB-4751-A4B4-73EC873F5574}"/>
                  </a:ext>
                </a:extLst>
              </p:cNvPr>
              <p:cNvSpPr/>
              <p:nvPr/>
            </p:nvSpPr>
            <p:spPr>
              <a:xfrm>
                <a:off x="505481" y="1919696"/>
                <a:ext cx="3868389" cy="477235"/>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动力类</a:t>
                </a:r>
              </a:p>
            </p:txBody>
          </p:sp>
        </p:grpSp>
        <p:pic>
          <p:nvPicPr>
            <p:cNvPr id="89" name="图片 88">
              <a:extLst>
                <a:ext uri="{FF2B5EF4-FFF2-40B4-BE49-F238E27FC236}">
                  <a16:creationId xmlns:a16="http://schemas.microsoft.com/office/drawing/2014/main" id="{AA4A75B6-45CF-4643-8D6F-92DC4856C96E}"/>
                </a:ext>
              </a:extLst>
            </p:cNvPr>
            <p:cNvPicPr>
              <a:picLocks noChangeAspect="1"/>
            </p:cNvPicPr>
            <p:nvPr/>
          </p:nvPicPr>
          <p:blipFill>
            <a:blip r:embed="rId16" cstate="email">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489911" y="1251034"/>
              <a:ext cx="502057" cy="519589"/>
            </a:xfrm>
            <a:prstGeom prst="rect">
              <a:avLst/>
            </a:prstGeom>
          </p:spPr>
        </p:pic>
        <p:pic>
          <p:nvPicPr>
            <p:cNvPr id="90" name="图片 89">
              <a:extLst>
                <a:ext uri="{FF2B5EF4-FFF2-40B4-BE49-F238E27FC236}">
                  <a16:creationId xmlns:a16="http://schemas.microsoft.com/office/drawing/2014/main" id="{9520C3D5-076F-47BF-91FB-7BCDE9B23B43}"/>
                </a:ext>
              </a:extLst>
            </p:cNvPr>
            <p:cNvPicPr>
              <a:picLocks noChangeAspect="1"/>
            </p:cNvPicPr>
            <p:nvPr/>
          </p:nvPicPr>
          <p:blipFill>
            <a:blip r:embed="rId18" cstate="email">
              <a:extLst>
                <a:ext uri="{BEBA8EAE-BF5A-486C-A8C5-ECC9F3942E4B}">
                  <a14:imgProps xmlns:a14="http://schemas.microsoft.com/office/drawing/2010/main">
                    <a14:imgLayer r:embed="rId19">
                      <a14:imgEffect>
                        <a14:backgroundRemoval t="2750" b="100000" l="13448" r="100000"/>
                      </a14:imgEffect>
                    </a14:imgLayer>
                  </a14:imgProps>
                </a:ext>
                <a:ext uri="{28A0092B-C50C-407E-A947-70E740481C1C}">
                  <a14:useLocalDpi xmlns:a14="http://schemas.microsoft.com/office/drawing/2010/main"/>
                </a:ext>
              </a:extLst>
            </a:blip>
            <a:stretch>
              <a:fillRect/>
            </a:stretch>
          </p:blipFill>
          <p:spPr>
            <a:xfrm>
              <a:off x="2174249" y="1187477"/>
              <a:ext cx="806641" cy="597726"/>
            </a:xfrm>
            <a:prstGeom prst="rect">
              <a:avLst/>
            </a:prstGeom>
          </p:spPr>
        </p:pic>
        <p:sp>
          <p:nvSpPr>
            <p:cNvPr id="91" name="矩形 90">
              <a:extLst>
                <a:ext uri="{FF2B5EF4-FFF2-40B4-BE49-F238E27FC236}">
                  <a16:creationId xmlns:a16="http://schemas.microsoft.com/office/drawing/2014/main" id="{66139074-C94C-446B-B5EC-243CB60945B7}"/>
                </a:ext>
              </a:extLst>
            </p:cNvPr>
            <p:cNvSpPr/>
            <p:nvPr/>
          </p:nvSpPr>
          <p:spPr>
            <a:xfrm>
              <a:off x="673919" y="1738191"/>
              <a:ext cx="444022" cy="224797"/>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市电</a:t>
              </a:r>
            </a:p>
          </p:txBody>
        </p:sp>
        <p:sp>
          <p:nvSpPr>
            <p:cNvPr id="92" name="矩形 91">
              <a:extLst>
                <a:ext uri="{FF2B5EF4-FFF2-40B4-BE49-F238E27FC236}">
                  <a16:creationId xmlns:a16="http://schemas.microsoft.com/office/drawing/2014/main" id="{0DA05FE2-B649-44F0-9F7A-502580D458F8}"/>
                </a:ext>
              </a:extLst>
            </p:cNvPr>
            <p:cNvSpPr/>
            <p:nvPr/>
          </p:nvSpPr>
          <p:spPr>
            <a:xfrm>
              <a:off x="1424631" y="1746100"/>
              <a:ext cx="721536" cy="224797"/>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配电开关</a:t>
              </a:r>
            </a:p>
          </p:txBody>
        </p:sp>
        <p:sp>
          <p:nvSpPr>
            <p:cNvPr id="93" name="矩形 92">
              <a:extLst>
                <a:ext uri="{FF2B5EF4-FFF2-40B4-BE49-F238E27FC236}">
                  <a16:creationId xmlns:a16="http://schemas.microsoft.com/office/drawing/2014/main" id="{45BD11DD-4FAF-4338-AEE0-71DEA59B4997}"/>
                </a:ext>
              </a:extLst>
            </p:cNvPr>
            <p:cNvSpPr/>
            <p:nvPr/>
          </p:nvSpPr>
          <p:spPr>
            <a:xfrm>
              <a:off x="2389630" y="1743867"/>
              <a:ext cx="435349" cy="224797"/>
            </a:xfrm>
            <a:prstGeom prst="rect">
              <a:avLst/>
            </a:prstGeom>
          </p:spPr>
          <p:txBody>
            <a:bodyPr wrap="none">
              <a:spAutoFit/>
            </a:bodyPr>
            <a:lstStyle/>
            <a:p>
              <a:pPr algn="ctr">
                <a:spcBef>
                  <a:spcPct val="0"/>
                </a:spcBef>
                <a:buFont typeface="Arial" panose="020B0604020202020204" pitchFamily="34" charset="0"/>
                <a:buNone/>
              </a:pPr>
              <a:r>
                <a:rPr lang="en-US" altLang="zh-CN" sz="1200" dirty="0">
                  <a:latin typeface="Microsoft YaHei" charset="-122"/>
                  <a:ea typeface="Microsoft YaHei" charset="-122"/>
                  <a:cs typeface="Microsoft YaHei" charset="-122"/>
                </a:rPr>
                <a:t>UPS</a:t>
              </a:r>
              <a:endParaRPr lang="zh-CN" altLang="en-US" sz="1200" dirty="0">
                <a:latin typeface="Microsoft YaHei" charset="-122"/>
                <a:ea typeface="Microsoft YaHei" charset="-122"/>
                <a:cs typeface="Microsoft YaHei" charset="-122"/>
              </a:endParaRPr>
            </a:p>
          </p:txBody>
        </p:sp>
        <p:sp>
          <p:nvSpPr>
            <p:cNvPr id="94" name="矩形 93">
              <a:extLst>
                <a:ext uri="{FF2B5EF4-FFF2-40B4-BE49-F238E27FC236}">
                  <a16:creationId xmlns:a16="http://schemas.microsoft.com/office/drawing/2014/main" id="{B749F616-277E-458A-B416-C742F74420F3}"/>
                </a:ext>
              </a:extLst>
            </p:cNvPr>
            <p:cNvSpPr/>
            <p:nvPr/>
          </p:nvSpPr>
          <p:spPr>
            <a:xfrm>
              <a:off x="3172563" y="1738792"/>
              <a:ext cx="582779" cy="224797"/>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蓄电池</a:t>
              </a:r>
            </a:p>
          </p:txBody>
        </p:sp>
        <p:pic>
          <p:nvPicPr>
            <p:cNvPr id="95" name="图片 94">
              <a:extLst>
                <a:ext uri="{FF2B5EF4-FFF2-40B4-BE49-F238E27FC236}">
                  <a16:creationId xmlns:a16="http://schemas.microsoft.com/office/drawing/2014/main" id="{A4EB3CF8-628B-4D8A-BF14-472DA46B97C2}"/>
                </a:ext>
              </a:extLst>
            </p:cNvPr>
            <p:cNvPicPr>
              <a:picLocks noChangeAspect="1"/>
            </p:cNvPicPr>
            <p:nvPr/>
          </p:nvPicPr>
          <p:blipFill>
            <a:blip r:embed="rId20" cstate="email">
              <a:extLst>
                <a:ext uri="{BEBA8EAE-BF5A-486C-A8C5-ECC9F3942E4B}">
                  <a14:imgProps xmlns:a14="http://schemas.microsoft.com/office/drawing/2010/main">
                    <a14:imgLayer r:embed="rId21">
                      <a14:imgEffect>
                        <a14:backgroundRemoval t="0" b="100000" l="0" r="99048"/>
                      </a14:imgEffect>
                    </a14:imgLayer>
                  </a14:imgProps>
                </a:ext>
                <a:ext uri="{28A0092B-C50C-407E-A947-70E740481C1C}">
                  <a14:useLocalDpi xmlns:a14="http://schemas.microsoft.com/office/drawing/2010/main"/>
                </a:ext>
              </a:extLst>
            </a:blip>
            <a:stretch>
              <a:fillRect/>
            </a:stretch>
          </p:blipFill>
          <p:spPr>
            <a:xfrm>
              <a:off x="3180289" y="1364136"/>
              <a:ext cx="571009" cy="378281"/>
            </a:xfrm>
            <a:prstGeom prst="rect">
              <a:avLst/>
            </a:prstGeom>
          </p:spPr>
        </p:pic>
        <p:pic>
          <p:nvPicPr>
            <p:cNvPr id="96" name="图片 95">
              <a:extLst>
                <a:ext uri="{FF2B5EF4-FFF2-40B4-BE49-F238E27FC236}">
                  <a16:creationId xmlns:a16="http://schemas.microsoft.com/office/drawing/2014/main" id="{C0746CCF-ACA0-4C8F-916D-69032539F8C9}"/>
                </a:ext>
              </a:extLst>
            </p:cNvPr>
            <p:cNvPicPr>
              <a:picLocks noChangeAspect="1"/>
            </p:cNvPicPr>
            <p:nvPr/>
          </p:nvPicPr>
          <p:blipFill>
            <a:blip r:embed="rId22" cstate="email">
              <a:extLst>
                <a:ext uri="{BEBA8EAE-BF5A-486C-A8C5-ECC9F3942E4B}">
                  <a14:imgProps xmlns:a14="http://schemas.microsoft.com/office/drawing/2010/main">
                    <a14:imgLayer r:embed="rId23">
                      <a14:imgEffect>
                        <a14:backgroundRemoval t="0" b="100000" l="0" r="100000">
                          <a14:foregroundMark x1="17698" y1="51181" x2="17698" y2="51181"/>
                        </a14:backgroundRemoval>
                      </a14:imgEffect>
                    </a14:imgLayer>
                  </a14:imgProps>
                </a:ext>
                <a:ext uri="{28A0092B-C50C-407E-A947-70E740481C1C}">
                  <a14:useLocalDpi xmlns:a14="http://schemas.microsoft.com/office/drawing/2010/main"/>
                </a:ext>
              </a:extLst>
            </a:blip>
            <a:stretch>
              <a:fillRect/>
            </a:stretch>
          </p:blipFill>
          <p:spPr>
            <a:xfrm>
              <a:off x="703126" y="1344480"/>
              <a:ext cx="396937" cy="389795"/>
            </a:xfrm>
            <a:prstGeom prst="rect">
              <a:avLst/>
            </a:prstGeom>
          </p:spPr>
        </p:pic>
        <p:grpSp>
          <p:nvGrpSpPr>
            <p:cNvPr id="97" name="组 209">
              <a:extLst>
                <a:ext uri="{FF2B5EF4-FFF2-40B4-BE49-F238E27FC236}">
                  <a16:creationId xmlns:a16="http://schemas.microsoft.com/office/drawing/2014/main" id="{040C4CFE-6F4E-4589-8727-139AB0E8EBCD}"/>
                </a:ext>
              </a:extLst>
            </p:cNvPr>
            <p:cNvGrpSpPr/>
            <p:nvPr/>
          </p:nvGrpSpPr>
          <p:grpSpPr>
            <a:xfrm>
              <a:off x="590301" y="3413063"/>
              <a:ext cx="3374369" cy="1097089"/>
              <a:chOff x="498805" y="1919692"/>
              <a:chExt cx="3875065" cy="2126896"/>
            </a:xfrm>
          </p:grpSpPr>
          <p:sp>
            <p:nvSpPr>
              <p:cNvPr id="98" name="圆角矩形 210">
                <a:extLst>
                  <a:ext uri="{FF2B5EF4-FFF2-40B4-BE49-F238E27FC236}">
                    <a16:creationId xmlns:a16="http://schemas.microsoft.com/office/drawing/2014/main" id="{D5D8826A-19FE-44DF-BD39-21E0CD9E0CD0}"/>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tx1"/>
                  </a:solidFill>
                </a:endParaRPr>
              </a:p>
            </p:txBody>
          </p:sp>
          <p:sp>
            <p:nvSpPr>
              <p:cNvPr id="99" name="同侧圆角矩形 211">
                <a:extLst>
                  <a:ext uri="{FF2B5EF4-FFF2-40B4-BE49-F238E27FC236}">
                    <a16:creationId xmlns:a16="http://schemas.microsoft.com/office/drawing/2014/main" id="{6E741E52-964D-43DC-B95B-F489410BE0F0}"/>
                  </a:ext>
                </a:extLst>
              </p:cNvPr>
              <p:cNvSpPr/>
              <p:nvPr/>
            </p:nvSpPr>
            <p:spPr>
              <a:xfrm>
                <a:off x="498805" y="1949685"/>
                <a:ext cx="3868389" cy="399965"/>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安防类</a:t>
                </a:r>
              </a:p>
            </p:txBody>
          </p:sp>
        </p:grpSp>
        <p:sp>
          <p:nvSpPr>
            <p:cNvPr id="100" name="矩形 99">
              <a:extLst>
                <a:ext uri="{FF2B5EF4-FFF2-40B4-BE49-F238E27FC236}">
                  <a16:creationId xmlns:a16="http://schemas.microsoft.com/office/drawing/2014/main" id="{11D27930-F85F-4E4A-9EF6-32A6B039B567}"/>
                </a:ext>
              </a:extLst>
            </p:cNvPr>
            <p:cNvSpPr/>
            <p:nvPr/>
          </p:nvSpPr>
          <p:spPr>
            <a:xfrm>
              <a:off x="627916" y="4226787"/>
              <a:ext cx="714614" cy="225883"/>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入侵检测</a:t>
              </a:r>
            </a:p>
          </p:txBody>
        </p:sp>
        <p:sp>
          <p:nvSpPr>
            <p:cNvPr id="101" name="矩形 100">
              <a:extLst>
                <a:ext uri="{FF2B5EF4-FFF2-40B4-BE49-F238E27FC236}">
                  <a16:creationId xmlns:a16="http://schemas.microsoft.com/office/drawing/2014/main" id="{C5520D43-52BE-45CF-97AF-DBCDD8F724B8}"/>
                </a:ext>
              </a:extLst>
            </p:cNvPr>
            <p:cNvSpPr/>
            <p:nvPr/>
          </p:nvSpPr>
          <p:spPr>
            <a:xfrm>
              <a:off x="1437492" y="4225104"/>
              <a:ext cx="714614" cy="225883"/>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视频监控</a:t>
              </a:r>
            </a:p>
          </p:txBody>
        </p:sp>
        <p:sp>
          <p:nvSpPr>
            <p:cNvPr id="102" name="矩形 101">
              <a:extLst>
                <a:ext uri="{FF2B5EF4-FFF2-40B4-BE49-F238E27FC236}">
                  <a16:creationId xmlns:a16="http://schemas.microsoft.com/office/drawing/2014/main" id="{F8D18531-7FAB-4B30-B882-7253E6091AD1}"/>
                </a:ext>
              </a:extLst>
            </p:cNvPr>
            <p:cNvSpPr/>
            <p:nvPr/>
          </p:nvSpPr>
          <p:spPr>
            <a:xfrm>
              <a:off x="2330560" y="4226787"/>
              <a:ext cx="714614" cy="225883"/>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门禁系统</a:t>
              </a:r>
            </a:p>
          </p:txBody>
        </p:sp>
        <p:pic>
          <p:nvPicPr>
            <p:cNvPr id="103" name="图片 102" descr="rId7">
              <a:extLst>
                <a:ext uri="{FF2B5EF4-FFF2-40B4-BE49-F238E27FC236}">
                  <a16:creationId xmlns:a16="http://schemas.microsoft.com/office/drawing/2014/main" id="{454E75B6-2A82-459D-9F8A-6954AB6EF4FF}"/>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1481386" y="3678333"/>
              <a:ext cx="647470" cy="48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图片 103">
              <a:extLst>
                <a:ext uri="{FF2B5EF4-FFF2-40B4-BE49-F238E27FC236}">
                  <a16:creationId xmlns:a16="http://schemas.microsoft.com/office/drawing/2014/main" id="{D0D8B580-C43C-4E08-B006-CCD952C19AB7}"/>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532421" y="3689494"/>
              <a:ext cx="832411" cy="384523"/>
            </a:xfrm>
            <a:prstGeom prst="rect">
              <a:avLst/>
            </a:prstGeom>
          </p:spPr>
        </p:pic>
        <p:pic>
          <p:nvPicPr>
            <p:cNvPr id="105" name="图片 104">
              <a:extLst>
                <a:ext uri="{FF2B5EF4-FFF2-40B4-BE49-F238E27FC236}">
                  <a16:creationId xmlns:a16="http://schemas.microsoft.com/office/drawing/2014/main" id="{C714A0F0-B685-41ED-8211-A3074D58C8D6}"/>
                </a:ext>
              </a:extLst>
            </p:cNvPr>
            <p:cNvPicPr>
              <a:picLocks noChangeAspect="1"/>
            </p:cNvPicPr>
            <p:nvPr/>
          </p:nvPicPr>
          <p:blipFill>
            <a:blip r:embed="rId26" cstate="email">
              <a:extLst>
                <a:ext uri="{BEBA8EAE-BF5A-486C-A8C5-ECC9F3942E4B}">
                  <a14:imgProps xmlns:a14="http://schemas.microsoft.com/office/drawing/2010/main">
                    <a14:imgLayer r:embed="rId27">
                      <a14:imgEffect>
                        <a14:backgroundRemoval t="0" b="100000" l="0" r="100000">
                          <a14:foregroundMark x1="59627" y1="5589" x2="59627" y2="5589"/>
                          <a14:foregroundMark x1="40994" y1="93807" x2="40994" y2="93807"/>
                          <a14:foregroundMark x1="53830" y1="93807" x2="53830" y2="93807"/>
                          <a14:foregroundMark x1="64803" y1="93505" x2="64803" y2="93505"/>
                          <a14:foregroundMark x1="64803" y1="89879" x2="64803" y2="89879"/>
                          <a14:foregroundMark x1="69979" y1="89728" x2="69979" y2="89728"/>
                          <a14:foregroundMark x1="75155" y1="91390" x2="75155" y2="91390"/>
                          <a14:foregroundMark x1="75155" y1="94562" x2="75155" y2="94562"/>
                          <a14:foregroundMark x1="57557" y1="92296" x2="57557" y2="92296"/>
                          <a14:foregroundMark x1="41822" y1="88671" x2="41822" y2="88671"/>
                          <a14:foregroundMark x1="35197" y1="90030" x2="35197" y2="90030"/>
                          <a14:foregroundMark x1="30849" y1="92598" x2="30849" y2="92598"/>
                          <a14:foregroundMark x1="31056" y1="94713" x2="31056" y2="94713"/>
                          <a14:foregroundMark x1="31884" y1="96979" x2="31884" y2="96979"/>
                          <a14:foregroundMark x1="38716" y1="96526" x2="38716" y2="96526"/>
                          <a14:foregroundMark x1="62319" y1="96224" x2="62319" y2="96224"/>
                          <a14:foregroundMark x1="67909" y1="91843" x2="67909" y2="91843"/>
                          <a14:foregroundMark x1="46377" y1="89728" x2="46377" y2="89728"/>
                          <a14:foregroundMark x1="73085" y1="88973" x2="73085" y2="88973"/>
                          <a14:foregroundMark x1="56315" y1="95317" x2="56315" y2="95317"/>
                          <a14:foregroundMark x1="53209" y1="7704" x2="53209" y2="7704"/>
                          <a14:foregroundMark x1="45135" y1="7704" x2="45135" y2="7704"/>
                          <a14:foregroundMark x1="34161" y1="7553" x2="34161" y2="7553"/>
                          <a14:foregroundMark x1="30435" y1="9366" x2="30435" y2="9366"/>
                          <a14:foregroundMark x1="35818" y1="9970" x2="35818" y2="9970"/>
                          <a14:foregroundMark x1="57971" y1="10121" x2="57971" y2="10121"/>
                          <a14:foregroundMark x1="68116" y1="9970" x2="68116" y2="9970"/>
                          <a14:foregroundMark x1="76398" y1="7704" x2="76398" y2="7704"/>
                          <a14:foregroundMark x1="67702" y1="5287" x2="67702" y2="5287"/>
                          <a14:foregroundMark x1="47619" y1="5438" x2="47619" y2="5438"/>
                          <a14:backgroundMark x1="42857" y1="9970" x2="42857" y2="9970"/>
                        </a14:backgroundRemoval>
                      </a14:imgEffect>
                    </a14:imgLayer>
                  </a14:imgProps>
                </a:ext>
                <a:ext uri="{28A0092B-C50C-407E-A947-70E740481C1C}">
                  <a14:useLocalDpi xmlns:a14="http://schemas.microsoft.com/office/drawing/2010/main"/>
                </a:ext>
              </a:extLst>
            </a:blip>
            <a:stretch>
              <a:fillRect/>
            </a:stretch>
          </p:blipFill>
          <p:spPr>
            <a:xfrm>
              <a:off x="2427324" y="3745795"/>
              <a:ext cx="474186" cy="482982"/>
            </a:xfrm>
            <a:prstGeom prst="rect">
              <a:avLst/>
            </a:prstGeom>
          </p:spPr>
        </p:pic>
        <p:graphicFrame>
          <p:nvGraphicFramePr>
            <p:cNvPr id="106" name="对象 105">
              <a:extLst>
                <a:ext uri="{FF2B5EF4-FFF2-40B4-BE49-F238E27FC236}">
                  <a16:creationId xmlns:a16="http://schemas.microsoft.com/office/drawing/2014/main" id="{3845F1BD-DE93-49AD-9111-A781EA82D51B}"/>
                </a:ext>
              </a:extLst>
            </p:cNvPr>
            <p:cNvGraphicFramePr>
              <a:graphicFrameLocks noChangeAspect="1"/>
            </p:cNvGraphicFramePr>
            <p:nvPr/>
          </p:nvGraphicFramePr>
          <p:xfrm>
            <a:off x="3343642" y="3801557"/>
            <a:ext cx="374282" cy="427220"/>
          </p:xfrm>
          <a:graphic>
            <a:graphicData uri="http://schemas.openxmlformats.org/presentationml/2006/ole">
              <mc:AlternateContent xmlns:mc="http://schemas.openxmlformats.org/markup-compatibility/2006">
                <mc:Choice xmlns:v="urn:schemas-microsoft-com:vml" Requires="v">
                  <p:oleObj spid="_x0000_s2071" name="Image" r:id="rId28" imgW="456840" imgH="571320" progId="Photoshop.Image.13">
                    <p:embed/>
                  </p:oleObj>
                </mc:Choice>
                <mc:Fallback>
                  <p:oleObj name="Image" r:id="rId28" imgW="456840" imgH="571320" progId="Photoshop.Image.13">
                    <p:embed/>
                    <p:pic>
                      <p:nvPicPr>
                        <p:cNvPr id="106" name="对象 105">
                          <a:extLst>
                            <a:ext uri="{FF2B5EF4-FFF2-40B4-BE49-F238E27FC236}">
                              <a16:creationId xmlns:a16="http://schemas.microsoft.com/office/drawing/2014/main" id="{3845F1BD-DE93-49AD-9111-A781EA82D51B}"/>
                            </a:ext>
                          </a:extLst>
                        </p:cNvPr>
                        <p:cNvPicPr/>
                        <p:nvPr/>
                      </p:nvPicPr>
                      <p:blipFill>
                        <a:blip r:embed="rId29"/>
                        <a:stretch>
                          <a:fillRect/>
                        </a:stretch>
                      </p:blipFill>
                      <p:spPr>
                        <a:xfrm>
                          <a:off x="3343642" y="3801557"/>
                          <a:ext cx="374282" cy="427220"/>
                        </a:xfrm>
                        <a:prstGeom prst="rect">
                          <a:avLst/>
                        </a:prstGeom>
                      </p:spPr>
                    </p:pic>
                  </p:oleObj>
                </mc:Fallback>
              </mc:AlternateContent>
            </a:graphicData>
          </a:graphic>
        </p:graphicFrame>
        <p:sp>
          <p:nvSpPr>
            <p:cNvPr id="107" name="矩形 106">
              <a:extLst>
                <a:ext uri="{FF2B5EF4-FFF2-40B4-BE49-F238E27FC236}">
                  <a16:creationId xmlns:a16="http://schemas.microsoft.com/office/drawing/2014/main" id="{9F55734D-F8BB-408C-AAE0-6E401B761E2D}"/>
                </a:ext>
              </a:extLst>
            </p:cNvPr>
            <p:cNvSpPr/>
            <p:nvPr/>
          </p:nvSpPr>
          <p:spPr>
            <a:xfrm>
              <a:off x="3111177" y="4225103"/>
              <a:ext cx="714614" cy="225883"/>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告警系统</a:t>
              </a:r>
            </a:p>
          </p:txBody>
        </p:sp>
        <p:grpSp>
          <p:nvGrpSpPr>
            <p:cNvPr id="108" name="组 209">
              <a:extLst>
                <a:ext uri="{FF2B5EF4-FFF2-40B4-BE49-F238E27FC236}">
                  <a16:creationId xmlns:a16="http://schemas.microsoft.com/office/drawing/2014/main" id="{6822CB2C-9D9B-423A-993B-C49FB8EFE27D}"/>
                </a:ext>
              </a:extLst>
            </p:cNvPr>
            <p:cNvGrpSpPr/>
            <p:nvPr/>
          </p:nvGrpSpPr>
          <p:grpSpPr>
            <a:xfrm>
              <a:off x="592939" y="4553597"/>
              <a:ext cx="3383617" cy="1117744"/>
              <a:chOff x="498805" y="1919692"/>
              <a:chExt cx="3875065" cy="2126896"/>
            </a:xfrm>
          </p:grpSpPr>
          <p:sp>
            <p:nvSpPr>
              <p:cNvPr id="109" name="圆角矩形 210">
                <a:extLst>
                  <a:ext uri="{FF2B5EF4-FFF2-40B4-BE49-F238E27FC236}">
                    <a16:creationId xmlns:a16="http://schemas.microsoft.com/office/drawing/2014/main" id="{800CC5D4-B626-497F-B159-2A56EC37F073}"/>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tx1"/>
                  </a:solidFill>
                </a:endParaRPr>
              </a:p>
            </p:txBody>
          </p:sp>
          <p:sp>
            <p:nvSpPr>
              <p:cNvPr id="110" name="同侧圆角矩形 211">
                <a:extLst>
                  <a:ext uri="{FF2B5EF4-FFF2-40B4-BE49-F238E27FC236}">
                    <a16:creationId xmlns:a16="http://schemas.microsoft.com/office/drawing/2014/main" id="{AFB900E0-02D2-4DE1-89AF-52ACE5B15EBE}"/>
                  </a:ext>
                </a:extLst>
              </p:cNvPr>
              <p:cNvSpPr/>
              <p:nvPr/>
            </p:nvSpPr>
            <p:spPr>
              <a:xfrm>
                <a:off x="498805" y="1949685"/>
                <a:ext cx="3868389" cy="399965"/>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设备类</a:t>
                </a:r>
              </a:p>
            </p:txBody>
          </p:sp>
        </p:grpSp>
        <p:pic>
          <p:nvPicPr>
            <p:cNvPr id="111" name="Picture 60" descr="防火墙">
              <a:extLst>
                <a:ext uri="{FF2B5EF4-FFF2-40B4-BE49-F238E27FC236}">
                  <a16:creationId xmlns:a16="http://schemas.microsoft.com/office/drawing/2014/main" id="{45DBC4ED-AE02-4DF5-8730-B936E7FC11C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5142" y="4867195"/>
              <a:ext cx="577546" cy="4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3" descr="交换机三层">
              <a:extLst>
                <a:ext uri="{FF2B5EF4-FFF2-40B4-BE49-F238E27FC236}">
                  <a16:creationId xmlns:a16="http://schemas.microsoft.com/office/drawing/2014/main" id="{3664FC4A-FC40-41D5-9487-BEFFA6011028}"/>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74754" y="4868192"/>
              <a:ext cx="577547" cy="48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7" descr="存储磁盘阵列">
              <a:extLst>
                <a:ext uri="{FF2B5EF4-FFF2-40B4-BE49-F238E27FC236}">
                  <a16:creationId xmlns:a16="http://schemas.microsoft.com/office/drawing/2014/main" id="{50965508-F9D0-4B93-A101-D6E9DA24B2E5}"/>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460751" y="4835644"/>
              <a:ext cx="610433" cy="50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矩形 113">
              <a:extLst>
                <a:ext uri="{FF2B5EF4-FFF2-40B4-BE49-F238E27FC236}">
                  <a16:creationId xmlns:a16="http://schemas.microsoft.com/office/drawing/2014/main" id="{BBFCCAD7-4DA4-4DB6-8A29-D8C7FE0CE213}"/>
                </a:ext>
              </a:extLst>
            </p:cNvPr>
            <p:cNvSpPr/>
            <p:nvPr/>
          </p:nvSpPr>
          <p:spPr>
            <a:xfrm>
              <a:off x="656601" y="5363745"/>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防火墙</a:t>
              </a:r>
            </a:p>
          </p:txBody>
        </p:sp>
        <p:sp>
          <p:nvSpPr>
            <p:cNvPr id="115" name="矩形 114">
              <a:extLst>
                <a:ext uri="{FF2B5EF4-FFF2-40B4-BE49-F238E27FC236}">
                  <a16:creationId xmlns:a16="http://schemas.microsoft.com/office/drawing/2014/main" id="{B1D0BB31-64B1-4296-B2EB-AE778F46E603}"/>
                </a:ext>
              </a:extLst>
            </p:cNvPr>
            <p:cNvSpPr/>
            <p:nvPr/>
          </p:nvSpPr>
          <p:spPr>
            <a:xfrm>
              <a:off x="1515529" y="5362062"/>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交换机</a:t>
              </a:r>
            </a:p>
          </p:txBody>
        </p:sp>
        <p:sp>
          <p:nvSpPr>
            <p:cNvPr id="116" name="矩形 115">
              <a:extLst>
                <a:ext uri="{FF2B5EF4-FFF2-40B4-BE49-F238E27FC236}">
                  <a16:creationId xmlns:a16="http://schemas.microsoft.com/office/drawing/2014/main" id="{3C845C0C-5718-4A6F-8BE0-9086FEBF9E04}"/>
                </a:ext>
              </a:extLst>
            </p:cNvPr>
            <p:cNvSpPr/>
            <p:nvPr/>
          </p:nvSpPr>
          <p:spPr>
            <a:xfrm>
              <a:off x="2419858" y="5356230"/>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服务器</a:t>
              </a:r>
            </a:p>
          </p:txBody>
        </p:sp>
        <p:sp>
          <p:nvSpPr>
            <p:cNvPr id="117" name="矩形 116">
              <a:extLst>
                <a:ext uri="{FF2B5EF4-FFF2-40B4-BE49-F238E27FC236}">
                  <a16:creationId xmlns:a16="http://schemas.microsoft.com/office/drawing/2014/main" id="{7690979C-5FF8-46FD-9E2E-9494613D8E32}"/>
                </a:ext>
              </a:extLst>
            </p:cNvPr>
            <p:cNvSpPr/>
            <p:nvPr/>
          </p:nvSpPr>
          <p:spPr>
            <a:xfrm>
              <a:off x="3102656" y="5362061"/>
              <a:ext cx="819455"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智能</a:t>
              </a:r>
              <a:r>
                <a:rPr lang="en-US" altLang="zh-CN" sz="1200" dirty="0">
                  <a:latin typeface="Microsoft YaHei" charset="-122"/>
                  <a:ea typeface="Microsoft YaHei" charset="-122"/>
                  <a:cs typeface="Microsoft YaHei" charset="-122"/>
                </a:rPr>
                <a:t>PDU</a:t>
              </a:r>
              <a:endParaRPr lang="zh-CN" altLang="en-US" sz="1200" dirty="0">
                <a:latin typeface="Microsoft YaHei" charset="-122"/>
                <a:ea typeface="Microsoft YaHei" charset="-122"/>
                <a:cs typeface="Microsoft YaHei" charset="-122"/>
              </a:endParaRPr>
            </a:p>
          </p:txBody>
        </p:sp>
        <p:pic>
          <p:nvPicPr>
            <p:cNvPr id="118" name="图片 117">
              <a:extLst>
                <a:ext uri="{FF2B5EF4-FFF2-40B4-BE49-F238E27FC236}">
                  <a16:creationId xmlns:a16="http://schemas.microsoft.com/office/drawing/2014/main" id="{4FE45966-09F9-4866-9B19-90C9640B042F}"/>
                </a:ext>
              </a:extLst>
            </p:cNvPr>
            <p:cNvPicPr>
              <a:picLocks noChangeAspect="1"/>
            </p:cNvPicPr>
            <p:nvPr/>
          </p:nvPicPr>
          <p:blipFill>
            <a:blip r:embed="rId33"/>
            <a:stretch>
              <a:fillRect/>
            </a:stretch>
          </p:blipFill>
          <p:spPr>
            <a:xfrm>
              <a:off x="3456680" y="4790684"/>
              <a:ext cx="80426" cy="626548"/>
            </a:xfrm>
            <a:prstGeom prst="rect">
              <a:avLst/>
            </a:prstGeom>
          </p:spPr>
        </p:pic>
      </p:grpSp>
      <p:cxnSp>
        <p:nvCxnSpPr>
          <p:cNvPr id="119" name="直接连接符 118">
            <a:extLst>
              <a:ext uri="{FF2B5EF4-FFF2-40B4-BE49-F238E27FC236}">
                <a16:creationId xmlns:a16="http://schemas.microsoft.com/office/drawing/2014/main" id="{351ABC0B-7773-4BE1-A4E3-BC90C639A072}"/>
              </a:ext>
            </a:extLst>
          </p:cNvPr>
          <p:cNvCxnSpPr>
            <a:cxnSpLocks/>
          </p:cNvCxnSpPr>
          <p:nvPr/>
        </p:nvCxnSpPr>
        <p:spPr>
          <a:xfrm flipV="1">
            <a:off x="4944224" y="3705136"/>
            <a:ext cx="982003" cy="6805"/>
          </a:xfrm>
          <a:prstGeom prst="line">
            <a:avLst/>
          </a:prstGeom>
        </p:spPr>
        <p:style>
          <a:lnRef idx="1">
            <a:schemeClr val="accent1"/>
          </a:lnRef>
          <a:fillRef idx="0">
            <a:schemeClr val="accent1"/>
          </a:fillRef>
          <a:effectRef idx="0">
            <a:schemeClr val="accent1"/>
          </a:effectRef>
          <a:fontRef idx="minor">
            <a:schemeClr val="tx1"/>
          </a:fontRef>
        </p:style>
      </p:cxnSp>
      <p:pic>
        <p:nvPicPr>
          <p:cNvPr id="120" name="图片 119">
            <a:extLst>
              <a:ext uri="{FF2B5EF4-FFF2-40B4-BE49-F238E27FC236}">
                <a16:creationId xmlns:a16="http://schemas.microsoft.com/office/drawing/2014/main" id="{9790578D-691B-4A52-BAEF-1B10E7CB70F8}"/>
              </a:ext>
            </a:extLst>
          </p:cNvPr>
          <p:cNvPicPr>
            <a:picLocks noChangeAspect="1"/>
          </p:cNvPicPr>
          <p:nvPr/>
        </p:nvPicPr>
        <p:blipFill>
          <a:blip r:embed="rId34"/>
          <a:stretch>
            <a:fillRect/>
          </a:stretch>
        </p:blipFill>
        <p:spPr>
          <a:xfrm>
            <a:off x="5558098" y="3595405"/>
            <a:ext cx="1493476" cy="180075"/>
          </a:xfrm>
          <a:prstGeom prst="rect">
            <a:avLst/>
          </a:prstGeom>
        </p:spPr>
      </p:pic>
      <p:grpSp>
        <p:nvGrpSpPr>
          <p:cNvPr id="170" name="组合 169">
            <a:extLst>
              <a:ext uri="{FF2B5EF4-FFF2-40B4-BE49-F238E27FC236}">
                <a16:creationId xmlns:a16="http://schemas.microsoft.com/office/drawing/2014/main" id="{1309FC24-43E4-4C41-91D5-FD2341CAA2C3}"/>
              </a:ext>
            </a:extLst>
          </p:cNvPr>
          <p:cNvGrpSpPr/>
          <p:nvPr/>
        </p:nvGrpSpPr>
        <p:grpSpPr>
          <a:xfrm>
            <a:off x="5711031" y="3950906"/>
            <a:ext cx="1185669" cy="281660"/>
            <a:chOff x="5711031" y="3950906"/>
            <a:chExt cx="1185669" cy="281660"/>
          </a:xfrm>
        </p:grpSpPr>
        <p:sp>
          <p:nvSpPr>
            <p:cNvPr id="8" name="矩形: 圆角 7">
              <a:extLst>
                <a:ext uri="{FF2B5EF4-FFF2-40B4-BE49-F238E27FC236}">
                  <a16:creationId xmlns:a16="http://schemas.microsoft.com/office/drawing/2014/main" id="{BEFBBCF2-F747-4DAF-9111-D27165180341}"/>
                </a:ext>
              </a:extLst>
            </p:cNvPr>
            <p:cNvSpPr/>
            <p:nvPr/>
          </p:nvSpPr>
          <p:spPr>
            <a:xfrm>
              <a:off x="5814172" y="3950906"/>
              <a:ext cx="860467" cy="281660"/>
            </a:xfrm>
            <a:prstGeom prst="roundRect">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文本框 121">
              <a:extLst>
                <a:ext uri="{FF2B5EF4-FFF2-40B4-BE49-F238E27FC236}">
                  <a16:creationId xmlns:a16="http://schemas.microsoft.com/office/drawing/2014/main" id="{FF7C641C-49AB-443F-B530-2C0F565B7C11}"/>
                </a:ext>
              </a:extLst>
            </p:cNvPr>
            <p:cNvSpPr txBox="1"/>
            <p:nvPr/>
          </p:nvSpPr>
          <p:spPr>
            <a:xfrm>
              <a:off x="5711031" y="3964440"/>
              <a:ext cx="1185669" cy="246221"/>
            </a:xfrm>
            <a:prstGeom prst="rect">
              <a:avLst/>
            </a:prstGeom>
            <a:noFill/>
          </p:spPr>
          <p:txBody>
            <a:bodyPr wrap="square" rtlCol="0">
              <a:spAutoFit/>
            </a:bodyPr>
            <a:lstStyle/>
            <a:p>
              <a:r>
                <a:rPr lang="zh-CN" altLang="en-US" sz="1000" dirty="0">
                  <a:latin typeface="宋体" panose="02010600030101010101" pitchFamily="2" charset="-122"/>
                  <a:ea typeface="宋体" panose="02010600030101010101" pitchFamily="2" charset="-122"/>
                </a:rPr>
                <a:t>安视</a:t>
              </a:r>
              <a:r>
                <a:rPr lang="en-US" altLang="zh-CN" sz="1000" dirty="0">
                  <a:latin typeface="宋体" panose="02010600030101010101" pitchFamily="2" charset="-122"/>
                  <a:ea typeface="宋体" panose="02010600030101010101" pitchFamily="2" charset="-122"/>
                </a:rPr>
                <a:t>POE</a:t>
              </a:r>
              <a:r>
                <a:rPr lang="zh-CN" altLang="en-US" sz="1000" dirty="0">
                  <a:latin typeface="宋体" panose="02010600030101010101" pitchFamily="2" charset="-122"/>
                  <a:ea typeface="宋体" panose="02010600030101010101" pitchFamily="2" charset="-122"/>
                </a:rPr>
                <a:t>交换机</a:t>
              </a:r>
            </a:p>
          </p:txBody>
        </p:sp>
      </p:grpSp>
      <p:sp>
        <p:nvSpPr>
          <p:cNvPr id="175" name="标题 1">
            <a:extLst>
              <a:ext uri="{FF2B5EF4-FFF2-40B4-BE49-F238E27FC236}">
                <a16:creationId xmlns:a16="http://schemas.microsoft.com/office/drawing/2014/main" id="{AAAAFEFF-782A-4DCC-9E21-4032A24BB983}"/>
              </a:ext>
            </a:extLst>
          </p:cNvPr>
          <p:cNvSpPr txBox="1">
            <a:spLocks/>
          </p:cNvSpPr>
          <p:nvPr/>
        </p:nvSpPr>
        <p:spPr>
          <a:xfrm>
            <a:off x="5180759" y="201016"/>
            <a:ext cx="1830482" cy="951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solidFill>
                  <a:schemeClr val="accent1"/>
                </a:solidFill>
                <a:latin typeface="微软雅黑" panose="020B0503020204020204" pitchFamily="34" charset="-122"/>
                <a:ea typeface="微软雅黑" panose="020B0503020204020204" pitchFamily="34" charset="-122"/>
              </a:rPr>
              <a:t>告警必达</a:t>
            </a:r>
          </a:p>
        </p:txBody>
      </p:sp>
      <p:grpSp>
        <p:nvGrpSpPr>
          <p:cNvPr id="178" name="组合 177">
            <a:extLst>
              <a:ext uri="{FF2B5EF4-FFF2-40B4-BE49-F238E27FC236}">
                <a16:creationId xmlns:a16="http://schemas.microsoft.com/office/drawing/2014/main" id="{8F7F37F7-0648-424F-96C0-04C093627F24}"/>
              </a:ext>
            </a:extLst>
          </p:cNvPr>
          <p:cNvGrpSpPr/>
          <p:nvPr/>
        </p:nvGrpSpPr>
        <p:grpSpPr>
          <a:xfrm>
            <a:off x="3592470" y="1381636"/>
            <a:ext cx="409668" cy="440329"/>
            <a:chOff x="2368170" y="1887476"/>
            <a:chExt cx="657063" cy="504255"/>
          </a:xfrm>
        </p:grpSpPr>
        <p:sp>
          <p:nvSpPr>
            <p:cNvPr id="179" name="等腰三角形 178">
              <a:extLst>
                <a:ext uri="{FF2B5EF4-FFF2-40B4-BE49-F238E27FC236}">
                  <a16:creationId xmlns:a16="http://schemas.microsoft.com/office/drawing/2014/main" id="{C5A46F6F-7F12-4949-AFCA-A29DD80F0D30}"/>
                </a:ext>
              </a:extLst>
            </p:cNvPr>
            <p:cNvSpPr/>
            <p:nvPr/>
          </p:nvSpPr>
          <p:spPr>
            <a:xfrm>
              <a:off x="2368170" y="1887476"/>
              <a:ext cx="657063" cy="461666"/>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0" name="文本框 179">
              <a:extLst>
                <a:ext uri="{FF2B5EF4-FFF2-40B4-BE49-F238E27FC236}">
                  <a16:creationId xmlns:a16="http://schemas.microsoft.com/office/drawing/2014/main" id="{88D8C2DA-66E6-4D8D-AD6B-365758082BB0}"/>
                </a:ext>
              </a:extLst>
            </p:cNvPr>
            <p:cNvSpPr txBox="1"/>
            <p:nvPr/>
          </p:nvSpPr>
          <p:spPr>
            <a:xfrm>
              <a:off x="2433124" y="1930066"/>
              <a:ext cx="490383"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a:t>
              </a:r>
            </a:p>
          </p:txBody>
        </p:sp>
      </p:grpSp>
      <p:grpSp>
        <p:nvGrpSpPr>
          <p:cNvPr id="181" name="组合 180">
            <a:extLst>
              <a:ext uri="{FF2B5EF4-FFF2-40B4-BE49-F238E27FC236}">
                <a16:creationId xmlns:a16="http://schemas.microsoft.com/office/drawing/2014/main" id="{CBA64C9D-B893-4386-B8DE-BBA17863D884}"/>
              </a:ext>
            </a:extLst>
          </p:cNvPr>
          <p:cNvGrpSpPr/>
          <p:nvPr/>
        </p:nvGrpSpPr>
        <p:grpSpPr>
          <a:xfrm>
            <a:off x="3616683" y="2667781"/>
            <a:ext cx="409668" cy="440329"/>
            <a:chOff x="2368170" y="1887476"/>
            <a:chExt cx="657063" cy="504255"/>
          </a:xfrm>
        </p:grpSpPr>
        <p:sp>
          <p:nvSpPr>
            <p:cNvPr id="182" name="等腰三角形 181">
              <a:extLst>
                <a:ext uri="{FF2B5EF4-FFF2-40B4-BE49-F238E27FC236}">
                  <a16:creationId xmlns:a16="http://schemas.microsoft.com/office/drawing/2014/main" id="{A3B38011-D59D-4C8B-B961-709C5907F035}"/>
                </a:ext>
              </a:extLst>
            </p:cNvPr>
            <p:cNvSpPr/>
            <p:nvPr/>
          </p:nvSpPr>
          <p:spPr>
            <a:xfrm>
              <a:off x="2368170" y="1887476"/>
              <a:ext cx="657063" cy="461666"/>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3" name="文本框 182">
              <a:extLst>
                <a:ext uri="{FF2B5EF4-FFF2-40B4-BE49-F238E27FC236}">
                  <a16:creationId xmlns:a16="http://schemas.microsoft.com/office/drawing/2014/main" id="{262DD3A5-9016-48BD-977D-46DBF4BE44DA}"/>
                </a:ext>
              </a:extLst>
            </p:cNvPr>
            <p:cNvSpPr txBox="1"/>
            <p:nvPr/>
          </p:nvSpPr>
          <p:spPr>
            <a:xfrm>
              <a:off x="2433124" y="1930066"/>
              <a:ext cx="490383"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a:t>
              </a:r>
            </a:p>
          </p:txBody>
        </p:sp>
      </p:grpSp>
      <p:grpSp>
        <p:nvGrpSpPr>
          <p:cNvPr id="184" name="组合 183">
            <a:extLst>
              <a:ext uri="{FF2B5EF4-FFF2-40B4-BE49-F238E27FC236}">
                <a16:creationId xmlns:a16="http://schemas.microsoft.com/office/drawing/2014/main" id="{010D19A7-8ACE-425D-B994-429BA25E3991}"/>
              </a:ext>
            </a:extLst>
          </p:cNvPr>
          <p:cNvGrpSpPr/>
          <p:nvPr/>
        </p:nvGrpSpPr>
        <p:grpSpPr>
          <a:xfrm>
            <a:off x="3586032" y="3809670"/>
            <a:ext cx="409668" cy="440329"/>
            <a:chOff x="2368170" y="1887476"/>
            <a:chExt cx="657063" cy="504255"/>
          </a:xfrm>
        </p:grpSpPr>
        <p:sp>
          <p:nvSpPr>
            <p:cNvPr id="185" name="等腰三角形 184">
              <a:extLst>
                <a:ext uri="{FF2B5EF4-FFF2-40B4-BE49-F238E27FC236}">
                  <a16:creationId xmlns:a16="http://schemas.microsoft.com/office/drawing/2014/main" id="{FCFC255B-E263-4427-83A0-BB7C9090B9A7}"/>
                </a:ext>
              </a:extLst>
            </p:cNvPr>
            <p:cNvSpPr/>
            <p:nvPr/>
          </p:nvSpPr>
          <p:spPr>
            <a:xfrm>
              <a:off x="2368170" y="1887476"/>
              <a:ext cx="657063" cy="461666"/>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6" name="文本框 185">
              <a:extLst>
                <a:ext uri="{FF2B5EF4-FFF2-40B4-BE49-F238E27FC236}">
                  <a16:creationId xmlns:a16="http://schemas.microsoft.com/office/drawing/2014/main" id="{545725B1-62C0-4614-818C-C6CD916BCE4F}"/>
                </a:ext>
              </a:extLst>
            </p:cNvPr>
            <p:cNvSpPr txBox="1"/>
            <p:nvPr/>
          </p:nvSpPr>
          <p:spPr>
            <a:xfrm>
              <a:off x="2433124" y="1930066"/>
              <a:ext cx="490383"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a:t>
              </a:r>
            </a:p>
          </p:txBody>
        </p:sp>
      </p:grpSp>
      <p:grpSp>
        <p:nvGrpSpPr>
          <p:cNvPr id="187" name="组合 186">
            <a:extLst>
              <a:ext uri="{FF2B5EF4-FFF2-40B4-BE49-F238E27FC236}">
                <a16:creationId xmlns:a16="http://schemas.microsoft.com/office/drawing/2014/main" id="{0E8B7E94-C69B-4139-A363-23411E156C62}"/>
              </a:ext>
            </a:extLst>
          </p:cNvPr>
          <p:cNvGrpSpPr/>
          <p:nvPr/>
        </p:nvGrpSpPr>
        <p:grpSpPr>
          <a:xfrm>
            <a:off x="3595412" y="4990524"/>
            <a:ext cx="409668" cy="440329"/>
            <a:chOff x="2368170" y="1887476"/>
            <a:chExt cx="657063" cy="504255"/>
          </a:xfrm>
        </p:grpSpPr>
        <p:sp>
          <p:nvSpPr>
            <p:cNvPr id="188" name="等腰三角形 187">
              <a:extLst>
                <a:ext uri="{FF2B5EF4-FFF2-40B4-BE49-F238E27FC236}">
                  <a16:creationId xmlns:a16="http://schemas.microsoft.com/office/drawing/2014/main" id="{F597DDC5-1081-41B3-9CCA-B5016B6EF2C6}"/>
                </a:ext>
              </a:extLst>
            </p:cNvPr>
            <p:cNvSpPr/>
            <p:nvPr/>
          </p:nvSpPr>
          <p:spPr>
            <a:xfrm>
              <a:off x="2368170" y="1887476"/>
              <a:ext cx="657063" cy="461666"/>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9" name="文本框 188">
              <a:extLst>
                <a:ext uri="{FF2B5EF4-FFF2-40B4-BE49-F238E27FC236}">
                  <a16:creationId xmlns:a16="http://schemas.microsoft.com/office/drawing/2014/main" id="{D7235154-56BE-43C5-99B5-1ACE470D8958}"/>
                </a:ext>
              </a:extLst>
            </p:cNvPr>
            <p:cNvSpPr txBox="1"/>
            <p:nvPr/>
          </p:nvSpPr>
          <p:spPr>
            <a:xfrm>
              <a:off x="2433124" y="1930066"/>
              <a:ext cx="490383"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a:t>
              </a:r>
            </a:p>
          </p:txBody>
        </p:sp>
      </p:grpSp>
      <p:grpSp>
        <p:nvGrpSpPr>
          <p:cNvPr id="190" name="组合 189">
            <a:extLst>
              <a:ext uri="{FF2B5EF4-FFF2-40B4-BE49-F238E27FC236}">
                <a16:creationId xmlns:a16="http://schemas.microsoft.com/office/drawing/2014/main" id="{B3AA5262-89C1-4936-A75A-480E77CA40DB}"/>
              </a:ext>
            </a:extLst>
          </p:cNvPr>
          <p:cNvGrpSpPr/>
          <p:nvPr/>
        </p:nvGrpSpPr>
        <p:grpSpPr>
          <a:xfrm>
            <a:off x="6233295" y="2578302"/>
            <a:ext cx="409668" cy="440329"/>
            <a:chOff x="2368170" y="1887476"/>
            <a:chExt cx="657063" cy="504255"/>
          </a:xfrm>
        </p:grpSpPr>
        <p:sp>
          <p:nvSpPr>
            <p:cNvPr id="191" name="等腰三角形 190">
              <a:extLst>
                <a:ext uri="{FF2B5EF4-FFF2-40B4-BE49-F238E27FC236}">
                  <a16:creationId xmlns:a16="http://schemas.microsoft.com/office/drawing/2014/main" id="{B638BB11-FE49-4392-A29A-A475AD81AF6C}"/>
                </a:ext>
              </a:extLst>
            </p:cNvPr>
            <p:cNvSpPr/>
            <p:nvPr/>
          </p:nvSpPr>
          <p:spPr>
            <a:xfrm>
              <a:off x="2368170" y="1887476"/>
              <a:ext cx="657063" cy="461666"/>
            </a:xfrm>
            <a:prstGeom prst="triangl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2" name="文本框 191">
              <a:extLst>
                <a:ext uri="{FF2B5EF4-FFF2-40B4-BE49-F238E27FC236}">
                  <a16:creationId xmlns:a16="http://schemas.microsoft.com/office/drawing/2014/main" id="{8316752B-79AB-473A-8B0F-1473F71C51FE}"/>
                </a:ext>
              </a:extLst>
            </p:cNvPr>
            <p:cNvSpPr txBox="1"/>
            <p:nvPr/>
          </p:nvSpPr>
          <p:spPr>
            <a:xfrm>
              <a:off x="2433124" y="1930066"/>
              <a:ext cx="490383"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a:t>
              </a:r>
            </a:p>
          </p:txBody>
        </p:sp>
      </p:grpSp>
      <p:grpSp>
        <p:nvGrpSpPr>
          <p:cNvPr id="121" name="组合 120">
            <a:extLst>
              <a:ext uri="{FF2B5EF4-FFF2-40B4-BE49-F238E27FC236}">
                <a16:creationId xmlns:a16="http://schemas.microsoft.com/office/drawing/2014/main" id="{568AAD53-DC36-49AD-8B8D-1171A6E0FB1A}"/>
              </a:ext>
            </a:extLst>
          </p:cNvPr>
          <p:cNvGrpSpPr/>
          <p:nvPr/>
        </p:nvGrpSpPr>
        <p:grpSpPr>
          <a:xfrm>
            <a:off x="8878389" y="1531001"/>
            <a:ext cx="2084423" cy="3604867"/>
            <a:chOff x="8758837" y="1486199"/>
            <a:chExt cx="2084423" cy="3604867"/>
          </a:xfrm>
        </p:grpSpPr>
        <p:sp>
          <p:nvSpPr>
            <p:cNvPr id="123" name="文本框 122">
              <a:extLst>
                <a:ext uri="{FF2B5EF4-FFF2-40B4-BE49-F238E27FC236}">
                  <a16:creationId xmlns:a16="http://schemas.microsoft.com/office/drawing/2014/main" id="{D37F3090-2016-4ADC-8D61-55A90AA9C1AE}"/>
                </a:ext>
              </a:extLst>
            </p:cNvPr>
            <p:cNvSpPr txBox="1"/>
            <p:nvPr/>
          </p:nvSpPr>
          <p:spPr>
            <a:xfrm>
              <a:off x="8758837" y="1486199"/>
              <a:ext cx="2084423" cy="3604867"/>
            </a:xfrm>
            <a:prstGeom prst="rect">
              <a:avLst/>
            </a:prstGeom>
            <a:solidFill>
              <a:schemeClr val="accent5">
                <a:lumMod val="20000"/>
                <a:lumOff val="80000"/>
              </a:schemeClr>
            </a:solidFill>
            <a:ln w="25400">
              <a:solidFill>
                <a:srgbClr val="2F64B7"/>
              </a:solidFill>
            </a:ln>
          </p:spPr>
          <p:txBody>
            <a:bodyPr wrap="square" rtlCol="0">
              <a:spAutoFit/>
            </a:bodyPr>
            <a:lstStyle/>
            <a:p>
              <a:endParaRPr kumimoji="1" lang="zh-CN" altLang="en-US" sz="1013"/>
            </a:p>
          </p:txBody>
        </p:sp>
        <p:pic>
          <p:nvPicPr>
            <p:cNvPr id="124" name="图片 123">
              <a:extLst>
                <a:ext uri="{FF2B5EF4-FFF2-40B4-BE49-F238E27FC236}">
                  <a16:creationId xmlns:a16="http://schemas.microsoft.com/office/drawing/2014/main" id="{42C68A85-338C-4CF1-BEFE-D22C3D426689}"/>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10288108" y="1742417"/>
              <a:ext cx="391241" cy="391241"/>
            </a:xfrm>
            <a:prstGeom prst="rect">
              <a:avLst/>
            </a:prstGeom>
          </p:spPr>
        </p:pic>
        <p:pic>
          <p:nvPicPr>
            <p:cNvPr id="125" name="图片 124">
              <a:extLst>
                <a:ext uri="{FF2B5EF4-FFF2-40B4-BE49-F238E27FC236}">
                  <a16:creationId xmlns:a16="http://schemas.microsoft.com/office/drawing/2014/main" id="{B245B0B2-0D29-42AA-8745-0C9B84FF471F}"/>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9561190" y="1785203"/>
              <a:ext cx="408792" cy="408792"/>
            </a:xfrm>
            <a:prstGeom prst="rect">
              <a:avLst/>
            </a:prstGeom>
          </p:spPr>
        </p:pic>
        <p:pic>
          <p:nvPicPr>
            <p:cNvPr id="126" name="图片 125">
              <a:extLst>
                <a:ext uri="{FF2B5EF4-FFF2-40B4-BE49-F238E27FC236}">
                  <a16:creationId xmlns:a16="http://schemas.microsoft.com/office/drawing/2014/main" id="{9D4DBF20-5B33-4969-9755-DC3E9E655D8C}"/>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8906953" y="1854949"/>
              <a:ext cx="353135" cy="256872"/>
            </a:xfrm>
            <a:prstGeom prst="rect">
              <a:avLst/>
            </a:prstGeom>
          </p:spPr>
        </p:pic>
        <p:sp>
          <p:nvSpPr>
            <p:cNvPr id="127" name="文本框 126">
              <a:extLst>
                <a:ext uri="{FF2B5EF4-FFF2-40B4-BE49-F238E27FC236}">
                  <a16:creationId xmlns:a16="http://schemas.microsoft.com/office/drawing/2014/main" id="{64FA1DA7-53D6-4AB4-A756-9A4B6098E299}"/>
                </a:ext>
              </a:extLst>
            </p:cNvPr>
            <p:cNvSpPr txBox="1"/>
            <p:nvPr/>
          </p:nvSpPr>
          <p:spPr>
            <a:xfrm>
              <a:off x="8784132" y="2393748"/>
              <a:ext cx="596638" cy="246221"/>
            </a:xfrm>
            <a:prstGeom prst="rect">
              <a:avLst/>
            </a:prstGeom>
            <a:noFill/>
          </p:spPr>
          <p:txBody>
            <a:bodyPr wrap="none" rtlCol="0">
              <a:spAutoFit/>
            </a:bodyPr>
            <a:lstStyle/>
            <a:p>
              <a:pPr algn="ctr"/>
              <a:r>
                <a:rPr kumimoji="1" lang="en-US" altLang="zh-CN" sz="1000" dirty="0">
                  <a:latin typeface="Microsoft YaHei" charset="-122"/>
                  <a:ea typeface="Microsoft YaHei" charset="-122"/>
                  <a:cs typeface="Microsoft YaHei" charset="-122"/>
                </a:rPr>
                <a:t>Web</a:t>
              </a:r>
              <a:r>
                <a:rPr kumimoji="1" lang="zh-CN" altLang="en-US" sz="1000" dirty="0">
                  <a:latin typeface="Microsoft YaHei" charset="-122"/>
                  <a:ea typeface="Microsoft YaHei" charset="-122"/>
                  <a:cs typeface="Microsoft YaHei" charset="-122"/>
                </a:rPr>
                <a:t>端</a:t>
              </a:r>
              <a:endParaRPr kumimoji="1" lang="en-US" altLang="zh-CN" sz="1000" dirty="0">
                <a:latin typeface="Microsoft YaHei" charset="-122"/>
                <a:ea typeface="Microsoft YaHei" charset="-122"/>
                <a:cs typeface="Microsoft YaHei" charset="-122"/>
              </a:endParaRPr>
            </a:p>
          </p:txBody>
        </p:sp>
        <p:sp>
          <p:nvSpPr>
            <p:cNvPr id="128" name="文本框 127">
              <a:extLst>
                <a:ext uri="{FF2B5EF4-FFF2-40B4-BE49-F238E27FC236}">
                  <a16:creationId xmlns:a16="http://schemas.microsoft.com/office/drawing/2014/main" id="{D886781C-9D7A-4FA0-A763-9D39CF5EEDD2}"/>
                </a:ext>
              </a:extLst>
            </p:cNvPr>
            <p:cNvSpPr txBox="1"/>
            <p:nvPr/>
          </p:nvSpPr>
          <p:spPr>
            <a:xfrm>
              <a:off x="9447454" y="2383478"/>
              <a:ext cx="569387" cy="246221"/>
            </a:xfrm>
            <a:prstGeom prst="rect">
              <a:avLst/>
            </a:prstGeom>
            <a:noFill/>
          </p:spPr>
          <p:txBody>
            <a:bodyPr wrap="none" rtlCol="0">
              <a:spAutoFit/>
            </a:bodyPr>
            <a:lstStyle/>
            <a:p>
              <a:pPr algn="ctr"/>
              <a:r>
                <a:rPr kumimoji="1" lang="zh-CN" altLang="en-US" sz="1000" dirty="0">
                  <a:latin typeface="Microsoft YaHei" charset="-122"/>
                  <a:ea typeface="Microsoft YaHei" charset="-122"/>
                  <a:cs typeface="Microsoft YaHei" charset="-122"/>
                </a:rPr>
                <a:t>移动端</a:t>
              </a:r>
              <a:endParaRPr kumimoji="1" lang="en-US" altLang="zh-CN" sz="1000" dirty="0">
                <a:latin typeface="Microsoft YaHei" charset="-122"/>
                <a:ea typeface="Microsoft YaHei" charset="-122"/>
                <a:cs typeface="Microsoft YaHei" charset="-122"/>
              </a:endParaRPr>
            </a:p>
          </p:txBody>
        </p:sp>
        <p:sp>
          <p:nvSpPr>
            <p:cNvPr id="129" name="文本框 128">
              <a:extLst>
                <a:ext uri="{FF2B5EF4-FFF2-40B4-BE49-F238E27FC236}">
                  <a16:creationId xmlns:a16="http://schemas.microsoft.com/office/drawing/2014/main" id="{DEEC558A-EF8F-4348-B59F-6A7D8F473905}"/>
                </a:ext>
              </a:extLst>
            </p:cNvPr>
            <p:cNvSpPr txBox="1"/>
            <p:nvPr/>
          </p:nvSpPr>
          <p:spPr>
            <a:xfrm>
              <a:off x="10042557" y="2385943"/>
              <a:ext cx="717565" cy="253916"/>
            </a:xfrm>
            <a:prstGeom prst="rect">
              <a:avLst/>
            </a:prstGeom>
            <a:noFill/>
          </p:spPr>
          <p:txBody>
            <a:bodyPr wrap="square" rtlCol="0">
              <a:spAutoFit/>
            </a:bodyPr>
            <a:lstStyle/>
            <a:p>
              <a:pPr algn="ctr"/>
              <a:r>
                <a:rPr kumimoji="1" lang="zh-CN" altLang="en-US" sz="1000" dirty="0">
                  <a:latin typeface="Microsoft YaHei" charset="-122"/>
                  <a:ea typeface="Microsoft YaHei" charset="-122"/>
                  <a:cs typeface="Microsoft YaHei" charset="-122"/>
                </a:rPr>
                <a:t>短信报警</a:t>
              </a:r>
              <a:endParaRPr kumimoji="1" lang="en-US" altLang="zh-CN" sz="1000" dirty="0">
                <a:latin typeface="Microsoft YaHei" charset="-122"/>
                <a:ea typeface="Microsoft YaHei" charset="-122"/>
                <a:cs typeface="Microsoft YaHei" charset="-122"/>
              </a:endParaRPr>
            </a:p>
          </p:txBody>
        </p:sp>
        <p:sp>
          <p:nvSpPr>
            <p:cNvPr id="130" name="文本框 129">
              <a:extLst>
                <a:ext uri="{FF2B5EF4-FFF2-40B4-BE49-F238E27FC236}">
                  <a16:creationId xmlns:a16="http://schemas.microsoft.com/office/drawing/2014/main" id="{06A8A1A0-E828-460E-AD79-7751390B9CF1}"/>
                </a:ext>
              </a:extLst>
            </p:cNvPr>
            <p:cNvSpPr txBox="1"/>
            <p:nvPr/>
          </p:nvSpPr>
          <p:spPr>
            <a:xfrm>
              <a:off x="9327034" y="3535177"/>
              <a:ext cx="877103" cy="246221"/>
            </a:xfrm>
            <a:prstGeom prst="rect">
              <a:avLst/>
            </a:prstGeom>
            <a:solidFill>
              <a:schemeClr val="accent5">
                <a:lumMod val="20000"/>
                <a:lumOff val="80000"/>
              </a:schemeClr>
            </a:solidFill>
          </p:spPr>
          <p:txBody>
            <a:bodyPr wrap="square" rtlCol="0">
              <a:spAutoFit/>
            </a:bodyPr>
            <a:lstStyle/>
            <a:p>
              <a:pPr algn="ctr"/>
              <a:r>
                <a:rPr kumimoji="1" lang="zh-CN" altLang="en-US" sz="1000" dirty="0">
                  <a:latin typeface="Microsoft YaHei" charset="-122"/>
                  <a:ea typeface="Microsoft YaHei" charset="-122"/>
                  <a:cs typeface="Microsoft YaHei" charset="-122"/>
                </a:rPr>
                <a:t>电话告警</a:t>
              </a:r>
              <a:endParaRPr kumimoji="1" lang="en-US" altLang="zh-CN" sz="1000" dirty="0">
                <a:latin typeface="Microsoft YaHei" charset="-122"/>
                <a:ea typeface="Microsoft YaHei" charset="-122"/>
                <a:cs typeface="Microsoft YaHei" charset="-122"/>
              </a:endParaRPr>
            </a:p>
          </p:txBody>
        </p:sp>
        <p:sp>
          <p:nvSpPr>
            <p:cNvPr id="131" name="文本框 130">
              <a:extLst>
                <a:ext uri="{FF2B5EF4-FFF2-40B4-BE49-F238E27FC236}">
                  <a16:creationId xmlns:a16="http://schemas.microsoft.com/office/drawing/2014/main" id="{F070C933-E77A-4422-B909-04DD3CD881D3}"/>
                </a:ext>
              </a:extLst>
            </p:cNvPr>
            <p:cNvSpPr txBox="1"/>
            <p:nvPr/>
          </p:nvSpPr>
          <p:spPr>
            <a:xfrm>
              <a:off x="8789467" y="3534222"/>
              <a:ext cx="691599" cy="246221"/>
            </a:xfrm>
            <a:prstGeom prst="rect">
              <a:avLst/>
            </a:prstGeom>
            <a:solidFill>
              <a:schemeClr val="accent5">
                <a:lumMod val="20000"/>
                <a:lumOff val="80000"/>
              </a:schemeClr>
            </a:solidFill>
          </p:spPr>
          <p:txBody>
            <a:bodyPr wrap="square" rtlCol="0">
              <a:spAutoFit/>
            </a:bodyPr>
            <a:lstStyle/>
            <a:p>
              <a:pPr algn="ctr"/>
              <a:r>
                <a:rPr kumimoji="1" lang="zh-CN" altLang="en-US" sz="1000" dirty="0">
                  <a:latin typeface="Microsoft YaHei" charset="-122"/>
                  <a:ea typeface="Microsoft YaHei" charset="-122"/>
                  <a:cs typeface="Microsoft YaHei" charset="-122"/>
                </a:rPr>
                <a:t>语音告警</a:t>
              </a:r>
              <a:endParaRPr kumimoji="1" lang="en-US" altLang="zh-CN" sz="1000" dirty="0">
                <a:latin typeface="Microsoft YaHei" charset="-122"/>
                <a:ea typeface="Microsoft YaHei" charset="-122"/>
                <a:cs typeface="Microsoft YaHei" charset="-122"/>
              </a:endParaRPr>
            </a:p>
          </p:txBody>
        </p:sp>
        <p:sp>
          <p:nvSpPr>
            <p:cNvPr id="132" name="文本框 131">
              <a:extLst>
                <a:ext uri="{FF2B5EF4-FFF2-40B4-BE49-F238E27FC236}">
                  <a16:creationId xmlns:a16="http://schemas.microsoft.com/office/drawing/2014/main" id="{208DB711-7499-44D9-B56F-3C3ADBAB1AB4}"/>
                </a:ext>
              </a:extLst>
            </p:cNvPr>
            <p:cNvSpPr txBox="1"/>
            <p:nvPr/>
          </p:nvSpPr>
          <p:spPr>
            <a:xfrm>
              <a:off x="10178338" y="4620974"/>
              <a:ext cx="653072" cy="246221"/>
            </a:xfrm>
            <a:prstGeom prst="rect">
              <a:avLst/>
            </a:prstGeom>
            <a:solidFill>
              <a:schemeClr val="accent5">
                <a:lumMod val="20000"/>
                <a:lumOff val="80000"/>
              </a:schemeClr>
            </a:solidFill>
          </p:spPr>
          <p:txBody>
            <a:bodyPr wrap="square" rtlCol="0">
              <a:spAutoFit/>
            </a:bodyPr>
            <a:lstStyle/>
            <a:p>
              <a:pPr algn="ctr"/>
              <a:r>
                <a:rPr kumimoji="1" lang="zh-CN" altLang="en-US" sz="1000" dirty="0">
                  <a:latin typeface="Microsoft YaHei" charset="-122"/>
                  <a:ea typeface="Microsoft YaHei" charset="-122"/>
                  <a:cs typeface="Microsoft YaHei" charset="-122"/>
                </a:rPr>
                <a:t>云守护</a:t>
              </a:r>
              <a:endParaRPr kumimoji="1" lang="en-US" altLang="zh-CN" sz="1000" dirty="0">
                <a:latin typeface="Microsoft YaHei" charset="-122"/>
                <a:ea typeface="Microsoft YaHei" charset="-122"/>
                <a:cs typeface="Microsoft YaHei" charset="-122"/>
              </a:endParaRPr>
            </a:p>
          </p:txBody>
        </p:sp>
        <p:pic>
          <p:nvPicPr>
            <p:cNvPr id="133" name="图片 132">
              <a:extLst>
                <a:ext uri="{FF2B5EF4-FFF2-40B4-BE49-F238E27FC236}">
                  <a16:creationId xmlns:a16="http://schemas.microsoft.com/office/drawing/2014/main" id="{B50EA1B7-AE0D-4B26-A5CE-531FA41DC3F9}"/>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0321312" y="4104288"/>
              <a:ext cx="389302" cy="346698"/>
            </a:xfrm>
            <a:prstGeom prst="rect">
              <a:avLst/>
            </a:prstGeom>
            <a:solidFill>
              <a:schemeClr val="tx1"/>
            </a:solidFill>
          </p:spPr>
        </p:pic>
        <p:pic>
          <p:nvPicPr>
            <p:cNvPr id="134" name="图片 133">
              <a:extLst>
                <a:ext uri="{FF2B5EF4-FFF2-40B4-BE49-F238E27FC236}">
                  <a16:creationId xmlns:a16="http://schemas.microsoft.com/office/drawing/2014/main" id="{FCD984F0-D03C-44FF-ADB3-72F0E5A44F2A}"/>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9508163" y="3997875"/>
              <a:ext cx="566273" cy="504301"/>
            </a:xfrm>
            <a:prstGeom prst="rect">
              <a:avLst/>
            </a:prstGeom>
            <a:solidFill>
              <a:schemeClr val="accent5">
                <a:lumMod val="20000"/>
                <a:lumOff val="80000"/>
              </a:schemeClr>
            </a:solidFill>
          </p:spPr>
        </p:pic>
        <p:pic>
          <p:nvPicPr>
            <p:cNvPr id="135" name="图片 134">
              <a:extLst>
                <a:ext uri="{FF2B5EF4-FFF2-40B4-BE49-F238E27FC236}">
                  <a16:creationId xmlns:a16="http://schemas.microsoft.com/office/drawing/2014/main" id="{BEA87B21-F553-4375-B4E2-8F46F989088A}"/>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9580678" y="2995948"/>
              <a:ext cx="389304" cy="346699"/>
            </a:xfrm>
            <a:prstGeom prst="rect">
              <a:avLst/>
            </a:prstGeom>
            <a:solidFill>
              <a:schemeClr val="tx1"/>
            </a:solidFill>
          </p:spPr>
        </p:pic>
        <p:pic>
          <p:nvPicPr>
            <p:cNvPr id="136" name="图片 135">
              <a:extLst>
                <a:ext uri="{FF2B5EF4-FFF2-40B4-BE49-F238E27FC236}">
                  <a16:creationId xmlns:a16="http://schemas.microsoft.com/office/drawing/2014/main" id="{979C8390-6D50-4A44-A003-59B815D6B742}"/>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8919729" y="3005806"/>
              <a:ext cx="404422" cy="360163"/>
            </a:xfrm>
            <a:prstGeom prst="rect">
              <a:avLst/>
            </a:prstGeom>
            <a:solidFill>
              <a:schemeClr val="tx1"/>
            </a:solidFill>
            <a:ln>
              <a:solidFill>
                <a:schemeClr val="tx1"/>
              </a:solidFill>
            </a:ln>
          </p:spPr>
        </p:pic>
        <p:pic>
          <p:nvPicPr>
            <p:cNvPr id="137" name="图片 136">
              <a:extLst>
                <a:ext uri="{FF2B5EF4-FFF2-40B4-BE49-F238E27FC236}">
                  <a16:creationId xmlns:a16="http://schemas.microsoft.com/office/drawing/2014/main" id="{AFC8B33E-E155-43B1-8B8B-6C85864ECE21}"/>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8906953" y="4108662"/>
              <a:ext cx="429974" cy="348721"/>
            </a:xfrm>
            <a:prstGeom prst="rect">
              <a:avLst/>
            </a:prstGeom>
            <a:solidFill>
              <a:schemeClr val="accent5">
                <a:lumMod val="20000"/>
                <a:lumOff val="80000"/>
              </a:schemeClr>
            </a:solidFill>
          </p:spPr>
        </p:pic>
        <p:sp>
          <p:nvSpPr>
            <p:cNvPr id="138" name="文本框 137">
              <a:extLst>
                <a:ext uri="{FF2B5EF4-FFF2-40B4-BE49-F238E27FC236}">
                  <a16:creationId xmlns:a16="http://schemas.microsoft.com/office/drawing/2014/main" id="{5354ACFA-8964-4329-AB97-4C03691DC435}"/>
                </a:ext>
              </a:extLst>
            </p:cNvPr>
            <p:cNvSpPr txBox="1"/>
            <p:nvPr/>
          </p:nvSpPr>
          <p:spPr>
            <a:xfrm>
              <a:off x="8781294" y="4576137"/>
              <a:ext cx="691599" cy="246221"/>
            </a:xfrm>
            <a:prstGeom prst="rect">
              <a:avLst/>
            </a:prstGeom>
            <a:solidFill>
              <a:schemeClr val="accent5">
                <a:lumMod val="20000"/>
                <a:lumOff val="80000"/>
              </a:schemeClr>
            </a:solidFill>
          </p:spPr>
          <p:txBody>
            <a:bodyPr wrap="square" rtlCol="0">
              <a:spAutoFit/>
            </a:bodyPr>
            <a:lstStyle/>
            <a:p>
              <a:pPr algn="ctr"/>
              <a:r>
                <a:rPr kumimoji="1" lang="zh-CN" altLang="en-US" sz="1000" dirty="0">
                  <a:latin typeface="Microsoft YaHei" charset="-122"/>
                  <a:ea typeface="Microsoft YaHei" charset="-122"/>
                  <a:cs typeface="Microsoft YaHei" charset="-122"/>
                </a:rPr>
                <a:t>微信告警</a:t>
              </a:r>
              <a:endParaRPr kumimoji="1" lang="en-US" altLang="zh-CN" sz="1000" dirty="0">
                <a:latin typeface="Microsoft YaHei" charset="-122"/>
                <a:ea typeface="Microsoft YaHei" charset="-122"/>
                <a:cs typeface="Microsoft YaHei" charset="-122"/>
              </a:endParaRPr>
            </a:p>
          </p:txBody>
        </p:sp>
        <p:sp>
          <p:nvSpPr>
            <p:cNvPr id="139" name="文本框 138">
              <a:extLst>
                <a:ext uri="{FF2B5EF4-FFF2-40B4-BE49-F238E27FC236}">
                  <a16:creationId xmlns:a16="http://schemas.microsoft.com/office/drawing/2014/main" id="{5FB24EF8-98A6-4FFC-BDE8-7C485DBEE596}"/>
                </a:ext>
              </a:extLst>
            </p:cNvPr>
            <p:cNvSpPr txBox="1"/>
            <p:nvPr/>
          </p:nvSpPr>
          <p:spPr>
            <a:xfrm>
              <a:off x="9458424" y="4589423"/>
              <a:ext cx="707707" cy="246221"/>
            </a:xfrm>
            <a:prstGeom prst="rect">
              <a:avLst/>
            </a:prstGeom>
            <a:solidFill>
              <a:schemeClr val="accent5">
                <a:lumMod val="20000"/>
                <a:lumOff val="80000"/>
              </a:schemeClr>
            </a:solidFill>
          </p:spPr>
          <p:txBody>
            <a:bodyPr wrap="square" rtlCol="0">
              <a:spAutoFit/>
            </a:bodyPr>
            <a:lstStyle/>
            <a:p>
              <a:pPr algn="ctr"/>
              <a:r>
                <a:rPr kumimoji="1" lang="zh-CN" altLang="en-US" sz="1000" dirty="0">
                  <a:latin typeface="Microsoft YaHei" charset="-122"/>
                  <a:ea typeface="Microsoft YaHei" charset="-122"/>
                  <a:cs typeface="Microsoft YaHei" charset="-122"/>
                </a:rPr>
                <a:t>声光专守</a:t>
              </a:r>
              <a:endParaRPr kumimoji="1" lang="en-US" altLang="zh-CN" sz="1000" dirty="0">
                <a:latin typeface="Microsoft YaHei" charset="-122"/>
                <a:ea typeface="Microsoft YaHei" charset="-122"/>
                <a:cs typeface="Microsoft YaHei" charset="-122"/>
              </a:endParaRPr>
            </a:p>
          </p:txBody>
        </p:sp>
      </p:grpSp>
      <p:pic>
        <p:nvPicPr>
          <p:cNvPr id="140" name="图片 139">
            <a:extLst>
              <a:ext uri="{FF2B5EF4-FFF2-40B4-BE49-F238E27FC236}">
                <a16:creationId xmlns:a16="http://schemas.microsoft.com/office/drawing/2014/main" id="{33BE62F6-E83A-4A74-B859-AC9C8B91012B}"/>
              </a:ext>
            </a:extLst>
          </p:cNvPr>
          <p:cNvPicPr>
            <a:picLocks noChangeAspect="1"/>
          </p:cNvPicPr>
          <p:nvPr/>
        </p:nvPicPr>
        <p:blipFill>
          <a:blip r:embed="rId43"/>
          <a:stretch>
            <a:fillRect/>
          </a:stretch>
        </p:blipFill>
        <p:spPr>
          <a:xfrm>
            <a:off x="10383815" y="3026152"/>
            <a:ext cx="481221" cy="361297"/>
          </a:xfrm>
          <a:prstGeom prst="rect">
            <a:avLst/>
          </a:prstGeom>
        </p:spPr>
      </p:pic>
      <p:sp>
        <p:nvSpPr>
          <p:cNvPr id="141" name="文本框 140">
            <a:extLst>
              <a:ext uri="{FF2B5EF4-FFF2-40B4-BE49-F238E27FC236}">
                <a16:creationId xmlns:a16="http://schemas.microsoft.com/office/drawing/2014/main" id="{F76F03BD-1FE7-4357-9A7D-F08D21761A3C}"/>
              </a:ext>
            </a:extLst>
          </p:cNvPr>
          <p:cNvSpPr txBox="1"/>
          <p:nvPr/>
        </p:nvSpPr>
        <p:spPr>
          <a:xfrm>
            <a:off x="10220807" y="3586864"/>
            <a:ext cx="691599" cy="246221"/>
          </a:xfrm>
          <a:prstGeom prst="rect">
            <a:avLst/>
          </a:prstGeom>
          <a:solidFill>
            <a:schemeClr val="accent5">
              <a:lumMod val="20000"/>
              <a:lumOff val="80000"/>
            </a:schemeClr>
          </a:solidFill>
        </p:spPr>
        <p:txBody>
          <a:bodyPr wrap="square" rtlCol="0">
            <a:spAutoFit/>
          </a:bodyPr>
          <a:lstStyle/>
          <a:p>
            <a:pPr algn="ctr"/>
            <a:r>
              <a:rPr kumimoji="1" lang="zh-CN" altLang="en-US" sz="1000" dirty="0">
                <a:latin typeface="Microsoft YaHei" charset="-122"/>
                <a:ea typeface="Microsoft YaHei" charset="-122"/>
                <a:cs typeface="Microsoft YaHei" charset="-122"/>
              </a:rPr>
              <a:t>阿里钉钉</a:t>
            </a:r>
            <a:endParaRPr kumimoji="1" lang="en-US" altLang="zh-CN" sz="1000" dirty="0">
              <a:latin typeface="Microsoft YaHei" charset="-122"/>
              <a:ea typeface="Microsoft YaHei" charset="-122"/>
              <a:cs typeface="Microsoft YaHei" charset="-122"/>
            </a:endParaRPr>
          </a:p>
        </p:txBody>
      </p:sp>
    </p:spTree>
    <p:extLst>
      <p:ext uri="{BB962C8B-B14F-4D97-AF65-F5344CB8AC3E}">
        <p14:creationId xmlns:p14="http://schemas.microsoft.com/office/powerpoint/2010/main" val="105527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419 0.01436 L 0.01419 0.01436 C 0.03633 0.01343 0.07956 0.01158 0.09557 0.01505 C 0.09752 0.01551 0.0957 0.02223 0.09596 0.0257 C 0.09609 0.02732 0.09661 0.02894 0.09687 0.03056 C 0.097 0.03218 0.09726 0.0338 0.09739 0.03542 C 0.09752 0.03727 0.09765 0.03913 0.09778 0.04121 C 0.09792 0.0419 0.09818 0.0426 0.09831 0.04352 C 0.09844 0.04514 0.09857 0.04676 0.0987 0.04838 C 0.09883 0.04931 0.09909 0.05 0.09922 0.05093 C 0.09935 0.05186 0.09948 0.05301 0.09961 0.05417 C 0.09935 0.05973 0.09909 0.06551 0.0987 0.07107 C 0.0987 0.07246 0.09831 0.07385 0.09831 0.07524 C 0.09831 0.10116 0.09857 0.12732 0.0987 0.15325 C 0.09857 0.16459 0.09857 0.17616 0.09831 0.1875 C 0.09831 0.18889 0.09792 0.19005 0.09778 0.19144 C 0.09765 0.19375 0.09752 0.19584 0.09739 0.19792 C 0.09674 0.21019 0.09739 0.20417 0.09648 0.21112 C 0.09635 0.22385 0.09609 0.23658 0.09596 0.24931 C 0.09583 0.26575 0.09583 0.28241 0.09557 0.29885 C 0.09557 0.29977 0.09531 0.30047 0.09505 0.30139 C 0.09466 0.30255 0.09414 0.30348 0.09375 0.30463 C 0.09622 0.34028 0.0931 0.31343 0.14401 0.3095 C 0.14505 0.30926 0.1457 0.30718 0.14674 0.30695 C 0.15078 0.30602 0.15495 0.30625 0.15911 0.30625 L 0.21211 0.30533 C 0.21419 0.29445 0.21224 0.30556 0.21211 0.27686 C 0.21198 0.25024 0.21211 0.22385 0.21211 0.19723 L 0.21211 0.19723 L 0.21211 0.1963 " pathEditMode="relative" ptsTypes="AAAAAAAAAAAAAAAAAAAAAAAAAAAAAA">
                                      <p:cBhvr>
                                        <p:cTn id="6" dur="2000" fill="hold"/>
                                        <p:tgtEl>
                                          <p:spTgt spid="17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352 0.00163 L 0.00352 0.00163 C 0.03386 0.00186 0.06862 -0.02569 0.09453 0.00232 C 0.11016 0.01945 0.09466 0.06806 0.09492 0.10093 C 0.09492 0.10278 0.09531 0.11019 0.09583 0.11297 C 0.09623 0.11528 0.09597 0.11852 0.09727 0.11945 C 0.10026 0.122 0.10391 0.12107 0.10729 0.122 C 0.10977 0.12269 0.11211 0.12362 0.11458 0.12454 L 0.20742 0.12362 C 0.2086 0.12362 0.21081 0.12246 0.21198 0.122 C 0.21367 0.11297 0.21276 0.11875 0.21198 0.09838 C 0.21198 0.09723 0.21172 0.0963 0.21159 0.09514 C 0.21107 0.09121 0.21081 0.08681 0.21068 0.08288 C 0.21042 0.0794 0.21016 0.07593 0.21016 0.07223 C 0.21003 0.05394 0.21016 0.03542 0.21016 0.0169 L 0.21016 0.0169 L 0.20925 0.01366 " pathEditMode="relative" ptsTypes="AAAAAAAAAAAAAAAAA">
                                      <p:cBhvr>
                                        <p:cTn id="10" dur="2000" fill="hold"/>
                                        <p:tgtEl>
                                          <p:spTgt spid="18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416 0.00671 L 0.00416 0.00671 L 0.08737 0.00486 C 0.08854 0.00486 0.08971 0.0044 0.09101 0.00417 C 0.09674 0.00301 0.09323 0.00394 0.09778 0.00255 C 0.09752 0.00208 0.09726 0.00139 0.09687 0.00093 C 0.09609 -0.00023 0.09414 -0.00231 0.09414 -0.00231 C 0.09401 -0.00324 0.09401 -0.00394 0.09375 -0.00486 C 0.09349 -0.00532 0.09284 -0.00556 0.09284 -0.00648 C 0.09271 -0.01944 0.09284 -0.03241 0.09323 -0.04537 C 0.09336 -0.0463 0.09427 -0.05162 0.09505 -0.05278 C 0.09557 -0.05324 0.09635 -0.05347 0.09687 -0.05347 L 0.17278 -0.05509 C 0.18594 -0.05417 0.19909 -0.05162 0.21211 -0.05185 C 0.21367 -0.05185 0.21614 -0.05324 0.21627 -0.05602 C 0.21758 -0.08657 0.21627 -0.11713 0.21627 -0.14769 L 0.21627 -0.14769 " pathEditMode="relative" ptsTypes="AAAAAAAAAAAAAAAAA">
                                      <p:cBhvr>
                                        <p:cTn id="14" dur="2000" fill="hold"/>
                                        <p:tgtEl>
                                          <p:spTgt spid="18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432 0.0125 L 0.01432 0.0125 L 0.02018 0.01158 C 0.02266 0.01134 0.02513 0.01158 0.02747 0.01088 C 0.02877 0.01042 0.02995 0.00926 0.03112 0.00834 C 0.05286 0.00926 0.07448 0.0088 0.09609 0.01088 C 0.09909 0.01111 0.10443 0.01574 0.10443 0.01574 C 0.10169 0.0169 0.10182 0.01736 0.09792 0.01574 C 0.09739 0.01551 0.097 0.01459 0.09661 0.01412 C 0.09648 0.01297 0.09635 0.01204 0.09609 0.01088 C 0.09596 0.00996 0.0957 0.00926 0.0957 0.00834 C 0.09453 -0.00509 0.0944 -0.00787 0.09388 -0.01921 C 0.09375 -0.02986 0.09336 -0.04028 0.09336 -0.05092 C 0.09336 -0.14213 0.08711 -0.11412 0.09518 -0.14768 C 0.09544 -0.1493 0.09544 -0.15092 0.0957 -0.15254 C 0.09609 -0.15509 0.09674 -0.15741 0.097 -0.15995 C 0.09739 -0.16227 0.09739 -0.16481 0.09752 -0.16713 C 0.09766 -0.16944 0.09779 -0.17153 0.09792 -0.17361 C 0.09818 -0.19028 0.08945 -0.21898 0.09844 -0.22338 C 0.13138 -0.23935 0.1668 -0.22361 0.20091 -0.22407 C 0.2056 -0.22407 0.21042 -0.22453 0.2151 -0.225 C 0.21549 -0.22569 0.21654 -0.22616 0.21641 -0.22731 C 0.21641 -0.2294 0.2151 -0.23055 0.21458 -0.23217 C 0.21432 -0.23333 0.21432 -0.23449 0.21419 -0.23541 C 0.21393 -0.2375 0.21289 -0.24791 0.21276 -0.25092 C 0.21263 -0.27338 0.21276 -0.29583 0.21276 -0.31828 L 0.21276 -0.31828 " pathEditMode="relative" ptsTypes="AAAAAAAAAAAAAAAAAAAAAAAAAAA">
                                      <p:cBhvr>
                                        <p:cTn id="18" dur="2000" fill="hold"/>
                                        <p:tgtEl>
                                          <p:spTgt spid="18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1758 0.01875 L 0.01758 0.01875 C 0.02527 0.01759 0.0198 0.01852 0.02579 0.01713 C 0.02696 0.0169 0.02813 0.01667 0.02943 0.01644 C 0.03464 0.01482 0.02605 0.01551 0.03672 0.01389 C 0.04037 0.01343 0.04402 0.01343 0.04766 0.01319 L 0.08112 0.01482 C 0.08347 0.01482 0.08594 0.01505 0.08842 0.01551 C 0.08946 0.01574 0.0905 0.0169 0.09154 0.01713 C 0.09558 0.01806 0.10352 0.01875 0.10352 0.01875 C 0.10743 0.0213 0.10547 0.02037 0.11355 0.02037 L 0.17162 0.0213 C 0.18881 0.02407 0.16667 0.01968 0.18034 0.02454 C 0.18451 0.02616 0.19922 0.02546 0.2 0.02546 L 0.2 0.02546 L 0.2 0.02546 " pathEditMode="relative" ptsTypes="AAAAAAAAAAAAAAAA">
                                      <p:cBhvr>
                                        <p:cTn id="22" dur="2000" fill="hold"/>
                                        <p:tgtEl>
                                          <p:spTgt spid="1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9F4E3DE8-504D-4105-A587-9FA80C405F39}"/>
              </a:ext>
            </a:extLst>
          </p:cNvPr>
          <p:cNvSpPr/>
          <p:nvPr/>
        </p:nvSpPr>
        <p:spPr>
          <a:xfrm>
            <a:off x="780743" y="2284781"/>
            <a:ext cx="486257" cy="230076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latin typeface="宋体" panose="02010600030101010101" pitchFamily="2" charset="-122"/>
                <a:ea typeface="宋体" panose="02010600030101010101" pitchFamily="2" charset="-122"/>
              </a:rPr>
              <a:t>告</a:t>
            </a:r>
            <a:endParaRPr lang="en-US" altLang="zh-CN" sz="2000" dirty="0">
              <a:solidFill>
                <a:schemeClr val="tx1"/>
              </a:solidFill>
              <a:latin typeface="宋体" panose="02010600030101010101" pitchFamily="2" charset="-122"/>
              <a:ea typeface="宋体" panose="02010600030101010101" pitchFamily="2" charset="-122"/>
            </a:endParaRPr>
          </a:p>
          <a:p>
            <a:pPr algn="ctr"/>
            <a:r>
              <a:rPr lang="zh-CN" altLang="en-US" sz="2000" dirty="0">
                <a:solidFill>
                  <a:schemeClr val="tx1"/>
                </a:solidFill>
                <a:latin typeface="宋体" panose="02010600030101010101" pitchFamily="2" charset="-122"/>
                <a:ea typeface="宋体" panose="02010600030101010101" pitchFamily="2" charset="-122"/>
              </a:rPr>
              <a:t>警</a:t>
            </a:r>
            <a:endParaRPr lang="en-US" altLang="zh-CN" sz="2000" dirty="0">
              <a:solidFill>
                <a:schemeClr val="tx1"/>
              </a:solidFill>
              <a:latin typeface="宋体" panose="02010600030101010101" pitchFamily="2" charset="-122"/>
              <a:ea typeface="宋体" panose="02010600030101010101" pitchFamily="2" charset="-122"/>
            </a:endParaRPr>
          </a:p>
          <a:p>
            <a:pPr algn="ctr"/>
            <a:r>
              <a:rPr lang="zh-CN" altLang="en-US" sz="2000" dirty="0">
                <a:solidFill>
                  <a:schemeClr val="tx1"/>
                </a:solidFill>
                <a:latin typeface="宋体" panose="02010600030101010101" pitchFamily="2" charset="-122"/>
                <a:ea typeface="宋体" panose="02010600030101010101" pitchFamily="2" charset="-122"/>
              </a:rPr>
              <a:t>流</a:t>
            </a:r>
            <a:endParaRPr lang="en-US" altLang="zh-CN" sz="2000" dirty="0">
              <a:solidFill>
                <a:schemeClr val="tx1"/>
              </a:solidFill>
              <a:latin typeface="宋体" panose="02010600030101010101" pitchFamily="2" charset="-122"/>
              <a:ea typeface="宋体" panose="02010600030101010101" pitchFamily="2" charset="-122"/>
            </a:endParaRPr>
          </a:p>
          <a:p>
            <a:pPr algn="ctr"/>
            <a:r>
              <a:rPr lang="zh-CN" altLang="en-US" sz="2000" dirty="0">
                <a:solidFill>
                  <a:schemeClr val="tx1"/>
                </a:solidFill>
                <a:latin typeface="宋体" panose="02010600030101010101" pitchFamily="2" charset="-122"/>
                <a:ea typeface="宋体" panose="02010600030101010101" pitchFamily="2" charset="-122"/>
              </a:rPr>
              <a:t>程</a:t>
            </a:r>
            <a:endParaRPr lang="en-US" altLang="zh-CN" sz="2000" dirty="0">
              <a:solidFill>
                <a:schemeClr val="tx1"/>
              </a:solidFill>
              <a:latin typeface="宋体" panose="02010600030101010101" pitchFamily="2" charset="-122"/>
              <a:ea typeface="宋体" panose="02010600030101010101" pitchFamily="2" charset="-122"/>
            </a:endParaRPr>
          </a:p>
          <a:p>
            <a:pPr algn="ctr"/>
            <a:r>
              <a:rPr lang="zh-CN" altLang="en-US" sz="2000" dirty="0">
                <a:solidFill>
                  <a:schemeClr val="tx1"/>
                </a:solidFill>
                <a:latin typeface="宋体" panose="02010600030101010101" pitchFamily="2" charset="-122"/>
                <a:ea typeface="宋体" panose="02010600030101010101" pitchFamily="2" charset="-122"/>
              </a:rPr>
              <a:t>图</a:t>
            </a:r>
          </a:p>
        </p:txBody>
      </p:sp>
      <p:sp>
        <p:nvSpPr>
          <p:cNvPr id="6" name="左大括号 5">
            <a:extLst>
              <a:ext uri="{FF2B5EF4-FFF2-40B4-BE49-F238E27FC236}">
                <a16:creationId xmlns:a16="http://schemas.microsoft.com/office/drawing/2014/main" id="{4EC84D58-3E14-4F25-BEAF-CE121C7AC3DA}"/>
              </a:ext>
            </a:extLst>
          </p:cNvPr>
          <p:cNvSpPr/>
          <p:nvPr/>
        </p:nvSpPr>
        <p:spPr>
          <a:xfrm>
            <a:off x="1449482" y="1260087"/>
            <a:ext cx="834460" cy="4432611"/>
          </a:xfrm>
          <a:prstGeom prst="leftBrace">
            <a:avLst>
              <a:gd name="adj1" fmla="val 8333"/>
              <a:gd name="adj2" fmla="val 495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sp>
        <p:nvSpPr>
          <p:cNvPr id="8" name="矩形: 圆角 7">
            <a:extLst>
              <a:ext uri="{FF2B5EF4-FFF2-40B4-BE49-F238E27FC236}">
                <a16:creationId xmlns:a16="http://schemas.microsoft.com/office/drawing/2014/main" id="{435722E7-8A0C-487A-9EAF-3779BE89DCC1}"/>
              </a:ext>
            </a:extLst>
          </p:cNvPr>
          <p:cNvSpPr/>
          <p:nvPr/>
        </p:nvSpPr>
        <p:spPr>
          <a:xfrm>
            <a:off x="2283943" y="1088145"/>
            <a:ext cx="1106029" cy="39029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一般告警</a:t>
            </a:r>
          </a:p>
        </p:txBody>
      </p:sp>
      <p:sp>
        <p:nvSpPr>
          <p:cNvPr id="9" name="矩形: 圆角 8">
            <a:extLst>
              <a:ext uri="{FF2B5EF4-FFF2-40B4-BE49-F238E27FC236}">
                <a16:creationId xmlns:a16="http://schemas.microsoft.com/office/drawing/2014/main" id="{A5407DF3-02AB-4EFC-8416-A601C1DB4B57}"/>
              </a:ext>
            </a:extLst>
          </p:cNvPr>
          <p:cNvSpPr/>
          <p:nvPr/>
        </p:nvSpPr>
        <p:spPr>
          <a:xfrm>
            <a:off x="2336912" y="2396255"/>
            <a:ext cx="1053060" cy="390292"/>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次要告警</a:t>
            </a:r>
          </a:p>
        </p:txBody>
      </p:sp>
      <p:sp>
        <p:nvSpPr>
          <p:cNvPr id="10" name="矩形: 圆角 9">
            <a:extLst>
              <a:ext uri="{FF2B5EF4-FFF2-40B4-BE49-F238E27FC236}">
                <a16:creationId xmlns:a16="http://schemas.microsoft.com/office/drawing/2014/main" id="{CBDB0510-C661-480B-BCA2-3DC015CABBE8}"/>
              </a:ext>
            </a:extLst>
          </p:cNvPr>
          <p:cNvSpPr/>
          <p:nvPr/>
        </p:nvSpPr>
        <p:spPr>
          <a:xfrm>
            <a:off x="2336912" y="3899511"/>
            <a:ext cx="1053060" cy="39029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重要告警</a:t>
            </a:r>
          </a:p>
        </p:txBody>
      </p:sp>
      <p:sp>
        <p:nvSpPr>
          <p:cNvPr id="11" name="矩形: 圆角 10">
            <a:extLst>
              <a:ext uri="{FF2B5EF4-FFF2-40B4-BE49-F238E27FC236}">
                <a16:creationId xmlns:a16="http://schemas.microsoft.com/office/drawing/2014/main" id="{C78A8105-B011-4A8C-94FE-772703621014}"/>
              </a:ext>
            </a:extLst>
          </p:cNvPr>
          <p:cNvSpPr/>
          <p:nvPr/>
        </p:nvSpPr>
        <p:spPr>
          <a:xfrm>
            <a:off x="2336912" y="5402767"/>
            <a:ext cx="1053060" cy="39029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严重告警</a:t>
            </a:r>
          </a:p>
        </p:txBody>
      </p:sp>
      <p:cxnSp>
        <p:nvCxnSpPr>
          <p:cNvPr id="15" name="直接箭头连接符 14">
            <a:extLst>
              <a:ext uri="{FF2B5EF4-FFF2-40B4-BE49-F238E27FC236}">
                <a16:creationId xmlns:a16="http://schemas.microsoft.com/office/drawing/2014/main" id="{A23391A9-FA8A-412F-8FE8-5DC3569BC8D9}"/>
              </a:ext>
            </a:extLst>
          </p:cNvPr>
          <p:cNvCxnSpPr>
            <a:cxnSpLocks/>
          </p:cNvCxnSpPr>
          <p:nvPr/>
        </p:nvCxnSpPr>
        <p:spPr>
          <a:xfrm flipV="1">
            <a:off x="3442958" y="1269115"/>
            <a:ext cx="492710" cy="8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矩形: 圆角 15">
            <a:extLst>
              <a:ext uri="{FF2B5EF4-FFF2-40B4-BE49-F238E27FC236}">
                <a16:creationId xmlns:a16="http://schemas.microsoft.com/office/drawing/2014/main" id="{4774E55E-1A8C-4BD8-A3B6-6C69F905700B}"/>
              </a:ext>
            </a:extLst>
          </p:cNvPr>
          <p:cNvSpPr/>
          <p:nvPr/>
        </p:nvSpPr>
        <p:spPr>
          <a:xfrm>
            <a:off x="3963439" y="878826"/>
            <a:ext cx="943100" cy="3902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WEB</a:t>
            </a:r>
            <a:r>
              <a:rPr lang="zh-CN" altLang="en-US" sz="1200" dirty="0">
                <a:solidFill>
                  <a:schemeClr val="tx1"/>
                </a:solidFill>
                <a:latin typeface="宋体" panose="02010600030101010101" pitchFamily="2" charset="-122"/>
                <a:ea typeface="宋体" panose="02010600030101010101" pitchFamily="2" charset="-122"/>
              </a:rPr>
              <a:t>告警</a:t>
            </a:r>
          </a:p>
        </p:txBody>
      </p:sp>
      <p:sp>
        <p:nvSpPr>
          <p:cNvPr id="17" name="矩形: 圆角 16">
            <a:extLst>
              <a:ext uri="{FF2B5EF4-FFF2-40B4-BE49-F238E27FC236}">
                <a16:creationId xmlns:a16="http://schemas.microsoft.com/office/drawing/2014/main" id="{21242676-5C7F-42C5-ADBE-8F57C96E5867}"/>
              </a:ext>
            </a:extLst>
          </p:cNvPr>
          <p:cNvSpPr/>
          <p:nvPr/>
        </p:nvSpPr>
        <p:spPr>
          <a:xfrm>
            <a:off x="3963438" y="1340905"/>
            <a:ext cx="943100" cy="3902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APP</a:t>
            </a:r>
            <a:r>
              <a:rPr lang="zh-CN" altLang="en-US" sz="1200" dirty="0">
                <a:solidFill>
                  <a:schemeClr val="tx1"/>
                </a:solidFill>
                <a:latin typeface="宋体" panose="02010600030101010101" pitchFamily="2" charset="-122"/>
                <a:ea typeface="宋体" panose="02010600030101010101" pitchFamily="2" charset="-122"/>
              </a:rPr>
              <a:t>消息</a:t>
            </a:r>
          </a:p>
        </p:txBody>
      </p:sp>
      <p:cxnSp>
        <p:nvCxnSpPr>
          <p:cNvPr id="19" name="直接箭头连接符 18">
            <a:extLst>
              <a:ext uri="{FF2B5EF4-FFF2-40B4-BE49-F238E27FC236}">
                <a16:creationId xmlns:a16="http://schemas.microsoft.com/office/drawing/2014/main" id="{935B9588-15F8-4C1F-861F-2C97846EA2E9}"/>
              </a:ext>
            </a:extLst>
          </p:cNvPr>
          <p:cNvCxnSpPr>
            <a:cxnSpLocks/>
          </p:cNvCxnSpPr>
          <p:nvPr/>
        </p:nvCxnSpPr>
        <p:spPr>
          <a:xfrm>
            <a:off x="3442957" y="2573481"/>
            <a:ext cx="17727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矩形: 圆角 20">
            <a:extLst>
              <a:ext uri="{FF2B5EF4-FFF2-40B4-BE49-F238E27FC236}">
                <a16:creationId xmlns:a16="http://schemas.microsoft.com/office/drawing/2014/main" id="{81E4CC0A-89C1-4DB7-9BB9-B3297585E1BA}"/>
              </a:ext>
            </a:extLst>
          </p:cNvPr>
          <p:cNvSpPr/>
          <p:nvPr/>
        </p:nvSpPr>
        <p:spPr>
          <a:xfrm>
            <a:off x="5288854" y="1627558"/>
            <a:ext cx="927951" cy="3902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WEB</a:t>
            </a:r>
            <a:r>
              <a:rPr lang="zh-CN" altLang="en-US" sz="1200" dirty="0">
                <a:solidFill>
                  <a:schemeClr val="tx1"/>
                </a:solidFill>
                <a:latin typeface="宋体" panose="02010600030101010101" pitchFamily="2" charset="-122"/>
                <a:ea typeface="宋体" panose="02010600030101010101" pitchFamily="2" charset="-122"/>
              </a:rPr>
              <a:t>告警</a:t>
            </a:r>
          </a:p>
        </p:txBody>
      </p:sp>
      <p:sp>
        <p:nvSpPr>
          <p:cNvPr id="22" name="矩形: 圆角 21">
            <a:extLst>
              <a:ext uri="{FF2B5EF4-FFF2-40B4-BE49-F238E27FC236}">
                <a16:creationId xmlns:a16="http://schemas.microsoft.com/office/drawing/2014/main" id="{39C02516-2FB1-4BAF-96ED-F0AABB9C8A99}"/>
              </a:ext>
            </a:extLst>
          </p:cNvPr>
          <p:cNvSpPr/>
          <p:nvPr/>
        </p:nvSpPr>
        <p:spPr>
          <a:xfrm>
            <a:off x="5288853" y="2089637"/>
            <a:ext cx="927951" cy="3902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APP</a:t>
            </a:r>
            <a:r>
              <a:rPr lang="zh-CN" altLang="en-US" sz="1200" dirty="0">
                <a:solidFill>
                  <a:schemeClr val="tx1"/>
                </a:solidFill>
                <a:latin typeface="宋体" panose="02010600030101010101" pitchFamily="2" charset="-122"/>
                <a:ea typeface="宋体" panose="02010600030101010101" pitchFamily="2" charset="-122"/>
              </a:rPr>
              <a:t>消息</a:t>
            </a:r>
          </a:p>
        </p:txBody>
      </p:sp>
      <p:sp>
        <p:nvSpPr>
          <p:cNvPr id="23" name="矩形: 圆角 22">
            <a:extLst>
              <a:ext uri="{FF2B5EF4-FFF2-40B4-BE49-F238E27FC236}">
                <a16:creationId xmlns:a16="http://schemas.microsoft.com/office/drawing/2014/main" id="{23F80D27-C8FC-436E-B957-EA344EEBE4EA}"/>
              </a:ext>
            </a:extLst>
          </p:cNvPr>
          <p:cNvSpPr/>
          <p:nvPr/>
        </p:nvSpPr>
        <p:spPr>
          <a:xfrm>
            <a:off x="5288853" y="2572021"/>
            <a:ext cx="927951" cy="3902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短信告警</a:t>
            </a:r>
          </a:p>
        </p:txBody>
      </p:sp>
      <p:sp>
        <p:nvSpPr>
          <p:cNvPr id="24" name="矩形: 圆角 23">
            <a:extLst>
              <a:ext uri="{FF2B5EF4-FFF2-40B4-BE49-F238E27FC236}">
                <a16:creationId xmlns:a16="http://schemas.microsoft.com/office/drawing/2014/main" id="{C954DF38-AC40-472B-8211-FA9E2FAC40F6}"/>
              </a:ext>
            </a:extLst>
          </p:cNvPr>
          <p:cNvSpPr/>
          <p:nvPr/>
        </p:nvSpPr>
        <p:spPr>
          <a:xfrm>
            <a:off x="5288853" y="3034100"/>
            <a:ext cx="927952" cy="39028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微信告警</a:t>
            </a:r>
          </a:p>
        </p:txBody>
      </p:sp>
      <p:cxnSp>
        <p:nvCxnSpPr>
          <p:cNvPr id="25" name="直接箭头连接符 24">
            <a:extLst>
              <a:ext uri="{FF2B5EF4-FFF2-40B4-BE49-F238E27FC236}">
                <a16:creationId xmlns:a16="http://schemas.microsoft.com/office/drawing/2014/main" id="{D7F2EA8F-9785-4944-8B3B-DF016E7CA071}"/>
              </a:ext>
            </a:extLst>
          </p:cNvPr>
          <p:cNvCxnSpPr>
            <a:cxnSpLocks/>
          </p:cNvCxnSpPr>
          <p:nvPr/>
        </p:nvCxnSpPr>
        <p:spPr>
          <a:xfrm>
            <a:off x="3474358" y="4104239"/>
            <a:ext cx="31399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矩形: 圆角 28">
            <a:extLst>
              <a:ext uri="{FF2B5EF4-FFF2-40B4-BE49-F238E27FC236}">
                <a16:creationId xmlns:a16="http://schemas.microsoft.com/office/drawing/2014/main" id="{9EA83266-420B-4E92-8E47-D2F26BEAF2E5}"/>
              </a:ext>
            </a:extLst>
          </p:cNvPr>
          <p:cNvSpPr/>
          <p:nvPr/>
        </p:nvSpPr>
        <p:spPr>
          <a:xfrm>
            <a:off x="6698656" y="3162500"/>
            <a:ext cx="1090472" cy="39028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WEB</a:t>
            </a:r>
            <a:r>
              <a:rPr lang="zh-CN" altLang="en-US" sz="1200" dirty="0">
                <a:solidFill>
                  <a:schemeClr val="tx1"/>
                </a:solidFill>
                <a:latin typeface="宋体" panose="02010600030101010101" pitchFamily="2" charset="-122"/>
                <a:ea typeface="宋体" panose="02010600030101010101" pitchFamily="2" charset="-122"/>
              </a:rPr>
              <a:t>告警语音</a:t>
            </a:r>
          </a:p>
        </p:txBody>
      </p:sp>
      <p:sp>
        <p:nvSpPr>
          <p:cNvPr id="33" name="矩形: 圆角 32">
            <a:extLst>
              <a:ext uri="{FF2B5EF4-FFF2-40B4-BE49-F238E27FC236}">
                <a16:creationId xmlns:a16="http://schemas.microsoft.com/office/drawing/2014/main" id="{ABF28A70-1C20-4004-A41F-ED4F9E653300}"/>
              </a:ext>
            </a:extLst>
          </p:cNvPr>
          <p:cNvSpPr/>
          <p:nvPr/>
        </p:nvSpPr>
        <p:spPr>
          <a:xfrm>
            <a:off x="6696127" y="4154323"/>
            <a:ext cx="1090473" cy="39028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电话告警</a:t>
            </a:r>
          </a:p>
        </p:txBody>
      </p:sp>
      <p:cxnSp>
        <p:nvCxnSpPr>
          <p:cNvPr id="36" name="直接箭头连接符 35">
            <a:extLst>
              <a:ext uri="{FF2B5EF4-FFF2-40B4-BE49-F238E27FC236}">
                <a16:creationId xmlns:a16="http://schemas.microsoft.com/office/drawing/2014/main" id="{66A4630D-1FC3-4EB7-8E38-F84634866514}"/>
              </a:ext>
            </a:extLst>
          </p:cNvPr>
          <p:cNvCxnSpPr>
            <a:cxnSpLocks/>
          </p:cNvCxnSpPr>
          <p:nvPr/>
        </p:nvCxnSpPr>
        <p:spPr>
          <a:xfrm>
            <a:off x="3499438" y="5514492"/>
            <a:ext cx="4606964" cy="1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矩形: 圆角 37">
            <a:extLst>
              <a:ext uri="{FF2B5EF4-FFF2-40B4-BE49-F238E27FC236}">
                <a16:creationId xmlns:a16="http://schemas.microsoft.com/office/drawing/2014/main" id="{D17F12DB-52DD-470E-8052-B3C59A8BAD5A}"/>
              </a:ext>
            </a:extLst>
          </p:cNvPr>
          <p:cNvSpPr/>
          <p:nvPr/>
        </p:nvSpPr>
        <p:spPr>
          <a:xfrm>
            <a:off x="8106402" y="5065542"/>
            <a:ext cx="1090471" cy="39028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声光告警</a:t>
            </a:r>
          </a:p>
        </p:txBody>
      </p:sp>
      <p:sp>
        <p:nvSpPr>
          <p:cNvPr id="39" name="矩形: 圆角 38">
            <a:extLst>
              <a:ext uri="{FF2B5EF4-FFF2-40B4-BE49-F238E27FC236}">
                <a16:creationId xmlns:a16="http://schemas.microsoft.com/office/drawing/2014/main" id="{A161E062-A0FC-420F-8216-3E7253D7D04E}"/>
              </a:ext>
            </a:extLst>
          </p:cNvPr>
          <p:cNvSpPr/>
          <p:nvPr/>
        </p:nvSpPr>
        <p:spPr>
          <a:xfrm>
            <a:off x="8106401" y="5527621"/>
            <a:ext cx="1090471" cy="39028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APP</a:t>
            </a:r>
            <a:r>
              <a:rPr lang="zh-CN" altLang="en-US" sz="1200" dirty="0">
                <a:solidFill>
                  <a:schemeClr val="tx1"/>
                </a:solidFill>
                <a:latin typeface="宋体" panose="02010600030101010101" pitchFamily="2" charset="-122"/>
                <a:ea typeface="宋体" panose="02010600030101010101" pitchFamily="2" charset="-122"/>
              </a:rPr>
              <a:t>弹屏</a:t>
            </a:r>
          </a:p>
        </p:txBody>
      </p:sp>
      <p:sp>
        <p:nvSpPr>
          <p:cNvPr id="41" name="矩形: 圆角 40">
            <a:extLst>
              <a:ext uri="{FF2B5EF4-FFF2-40B4-BE49-F238E27FC236}">
                <a16:creationId xmlns:a16="http://schemas.microsoft.com/office/drawing/2014/main" id="{52C3C144-849B-4263-BB7B-4280EAFCFFCE}"/>
              </a:ext>
            </a:extLst>
          </p:cNvPr>
          <p:cNvSpPr/>
          <p:nvPr/>
        </p:nvSpPr>
        <p:spPr>
          <a:xfrm>
            <a:off x="8106400" y="5989700"/>
            <a:ext cx="1090471" cy="39028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电话告警</a:t>
            </a:r>
          </a:p>
        </p:txBody>
      </p:sp>
      <p:sp>
        <p:nvSpPr>
          <p:cNvPr id="42" name="矩形: 圆角 41">
            <a:extLst>
              <a:ext uri="{FF2B5EF4-FFF2-40B4-BE49-F238E27FC236}">
                <a16:creationId xmlns:a16="http://schemas.microsoft.com/office/drawing/2014/main" id="{9C3BC20A-DCD1-4F50-9B03-A632BC566A52}"/>
              </a:ext>
            </a:extLst>
          </p:cNvPr>
          <p:cNvSpPr/>
          <p:nvPr/>
        </p:nvSpPr>
        <p:spPr>
          <a:xfrm>
            <a:off x="8106400" y="4577291"/>
            <a:ext cx="1090473" cy="39028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WEB</a:t>
            </a:r>
            <a:r>
              <a:rPr lang="zh-CN" altLang="en-US" sz="1200" dirty="0">
                <a:solidFill>
                  <a:schemeClr val="tx1"/>
                </a:solidFill>
                <a:latin typeface="宋体" panose="02010600030101010101" pitchFamily="2" charset="-122"/>
                <a:ea typeface="宋体" panose="02010600030101010101" pitchFamily="2" charset="-122"/>
              </a:rPr>
              <a:t>告警语音</a:t>
            </a:r>
          </a:p>
        </p:txBody>
      </p:sp>
      <p:sp>
        <p:nvSpPr>
          <p:cNvPr id="44" name="矩形: 圆角 43">
            <a:extLst>
              <a:ext uri="{FF2B5EF4-FFF2-40B4-BE49-F238E27FC236}">
                <a16:creationId xmlns:a16="http://schemas.microsoft.com/office/drawing/2014/main" id="{6127777D-0EA9-427E-9A54-2767AB627C07}"/>
              </a:ext>
            </a:extLst>
          </p:cNvPr>
          <p:cNvSpPr/>
          <p:nvPr/>
        </p:nvSpPr>
        <p:spPr>
          <a:xfrm>
            <a:off x="10342501" y="5538832"/>
            <a:ext cx="1004284" cy="35110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远端云守护</a:t>
            </a:r>
          </a:p>
        </p:txBody>
      </p:sp>
      <p:sp>
        <p:nvSpPr>
          <p:cNvPr id="45" name="文本框 44">
            <a:extLst>
              <a:ext uri="{FF2B5EF4-FFF2-40B4-BE49-F238E27FC236}">
                <a16:creationId xmlns:a16="http://schemas.microsoft.com/office/drawing/2014/main" id="{30DAF27A-3DBA-4B5B-8C84-C0C2ABDA58DA}"/>
              </a:ext>
            </a:extLst>
          </p:cNvPr>
          <p:cNvSpPr txBox="1"/>
          <p:nvPr/>
        </p:nvSpPr>
        <p:spPr>
          <a:xfrm>
            <a:off x="9558197" y="5224998"/>
            <a:ext cx="719774" cy="461665"/>
          </a:xfrm>
          <a:prstGeom prst="rect">
            <a:avLst/>
          </a:prstGeom>
          <a:solidFill>
            <a:schemeClr val="bg1"/>
          </a:solidFill>
        </p:spPr>
        <p:txBody>
          <a:bodyPr wrap="square" rtlCol="0">
            <a:spAutoFit/>
          </a:bodyPr>
          <a:lstStyle/>
          <a:p>
            <a:r>
              <a:rPr lang="zh-CN" altLang="en-US" sz="1200" dirty="0">
                <a:latin typeface="宋体" panose="02010600030101010101" pitchFamily="2" charset="-122"/>
                <a:ea typeface="宋体" panose="02010600030101010101" pitchFamily="2" charset="-122"/>
              </a:rPr>
              <a:t>短时间</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未消除</a:t>
            </a:r>
          </a:p>
        </p:txBody>
      </p:sp>
      <p:cxnSp>
        <p:nvCxnSpPr>
          <p:cNvPr id="52" name="直接箭头连接符 51">
            <a:extLst>
              <a:ext uri="{FF2B5EF4-FFF2-40B4-BE49-F238E27FC236}">
                <a16:creationId xmlns:a16="http://schemas.microsoft.com/office/drawing/2014/main" id="{96A8D6F6-F49E-4C22-9004-BC2D61E795AE}"/>
              </a:ext>
            </a:extLst>
          </p:cNvPr>
          <p:cNvCxnSpPr>
            <a:cxnSpLocks/>
          </p:cNvCxnSpPr>
          <p:nvPr/>
        </p:nvCxnSpPr>
        <p:spPr>
          <a:xfrm>
            <a:off x="8092108" y="4104239"/>
            <a:ext cx="10125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矩形: 圆角 52">
            <a:extLst>
              <a:ext uri="{FF2B5EF4-FFF2-40B4-BE49-F238E27FC236}">
                <a16:creationId xmlns:a16="http://schemas.microsoft.com/office/drawing/2014/main" id="{63BB838F-2DDD-4778-8811-6797493667B1}"/>
              </a:ext>
            </a:extLst>
          </p:cNvPr>
          <p:cNvSpPr/>
          <p:nvPr/>
        </p:nvSpPr>
        <p:spPr>
          <a:xfrm>
            <a:off x="8979909" y="3912753"/>
            <a:ext cx="1156577" cy="3254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视频录制</a:t>
            </a:r>
          </a:p>
        </p:txBody>
      </p:sp>
      <p:sp>
        <p:nvSpPr>
          <p:cNvPr id="55" name="矩形: 圆角 54">
            <a:extLst>
              <a:ext uri="{FF2B5EF4-FFF2-40B4-BE49-F238E27FC236}">
                <a16:creationId xmlns:a16="http://schemas.microsoft.com/office/drawing/2014/main" id="{B21379D9-A41C-4D3D-85B0-7410E857103F}"/>
              </a:ext>
            </a:extLst>
          </p:cNvPr>
          <p:cNvSpPr/>
          <p:nvPr/>
        </p:nvSpPr>
        <p:spPr>
          <a:xfrm>
            <a:off x="10316481" y="4967580"/>
            <a:ext cx="1004283" cy="38846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视频录制</a:t>
            </a:r>
          </a:p>
        </p:txBody>
      </p:sp>
      <p:cxnSp>
        <p:nvCxnSpPr>
          <p:cNvPr id="43" name="直接箭头连接符 42">
            <a:extLst>
              <a:ext uri="{FF2B5EF4-FFF2-40B4-BE49-F238E27FC236}">
                <a16:creationId xmlns:a16="http://schemas.microsoft.com/office/drawing/2014/main" id="{DE02F380-0EC8-4C61-801E-89E82EB5D08B}"/>
              </a:ext>
            </a:extLst>
          </p:cNvPr>
          <p:cNvCxnSpPr>
            <a:cxnSpLocks/>
            <a:endCxn id="45" idx="3"/>
          </p:cNvCxnSpPr>
          <p:nvPr/>
        </p:nvCxnSpPr>
        <p:spPr>
          <a:xfrm flipV="1">
            <a:off x="9575721" y="5455831"/>
            <a:ext cx="702250" cy="5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标题 1">
            <a:extLst>
              <a:ext uri="{FF2B5EF4-FFF2-40B4-BE49-F238E27FC236}">
                <a16:creationId xmlns:a16="http://schemas.microsoft.com/office/drawing/2014/main" id="{728884C9-20C4-48F5-99D1-64637F0A6C48}"/>
              </a:ext>
            </a:extLst>
          </p:cNvPr>
          <p:cNvSpPr txBox="1">
            <a:spLocks/>
          </p:cNvSpPr>
          <p:nvPr/>
        </p:nvSpPr>
        <p:spPr>
          <a:xfrm>
            <a:off x="3815994" y="57313"/>
            <a:ext cx="3364194" cy="8755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solidFill>
                  <a:schemeClr val="accent1"/>
                </a:solidFill>
                <a:latin typeface="微软雅黑" panose="020B0503020204020204" pitchFamily="34" charset="-122"/>
                <a:ea typeface="微软雅黑" panose="020B0503020204020204" pitchFamily="34" charset="-122"/>
              </a:rPr>
              <a:t>告警必达</a:t>
            </a:r>
            <a:r>
              <a:rPr lang="en-US" altLang="zh-CN" sz="2400" b="1" dirty="0">
                <a:solidFill>
                  <a:schemeClr val="accent1"/>
                </a:solidFill>
                <a:latin typeface="微软雅黑" panose="020B0503020204020204" pitchFamily="34" charset="-122"/>
                <a:ea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rPr>
              <a:t>告警分级</a:t>
            </a:r>
          </a:p>
        </p:txBody>
      </p:sp>
      <p:sp>
        <p:nvSpPr>
          <p:cNvPr id="47" name="文本框 46">
            <a:extLst>
              <a:ext uri="{FF2B5EF4-FFF2-40B4-BE49-F238E27FC236}">
                <a16:creationId xmlns:a16="http://schemas.microsoft.com/office/drawing/2014/main" id="{D59ABB5E-F891-48BF-916E-3FCDCB98DAD9}"/>
              </a:ext>
            </a:extLst>
          </p:cNvPr>
          <p:cNvSpPr txBox="1"/>
          <p:nvPr/>
        </p:nvSpPr>
        <p:spPr>
          <a:xfrm>
            <a:off x="7605132" y="1436580"/>
            <a:ext cx="3741653" cy="1291700"/>
          </a:xfrm>
          <a:prstGeom prst="rect">
            <a:avLst/>
          </a:prstGeom>
          <a:noFill/>
        </p:spPr>
        <p:txBody>
          <a:bodyPr wrap="square" rtlCol="0">
            <a:spAutoFit/>
          </a:bodyPr>
          <a:lstStyle/>
          <a:p>
            <a:pPr>
              <a:lnSpc>
                <a:spcPct val="150000"/>
              </a:lnSpc>
            </a:pPr>
            <a:r>
              <a:rPr lang="zh-CN" altLang="en-US" b="1" dirty="0">
                <a:latin typeface="Microsoft YaHei Light" panose="020B0502040204020203" pitchFamily="34" charset="-122"/>
                <a:ea typeface="Microsoft YaHei Light" panose="020B0502040204020203" pitchFamily="34" charset="-122"/>
              </a:rPr>
              <a:t>根据风险级别不同，采取多种方式组合告警，实现秒级推送，让客户不漏掉</a:t>
            </a:r>
            <a:r>
              <a:rPr lang="en-US" altLang="zh-CN" b="1" dirty="0">
                <a:latin typeface="Microsoft YaHei Light" panose="020B0502040204020203" pitchFamily="34" charset="-122"/>
                <a:ea typeface="Microsoft YaHei Light" panose="020B0502040204020203" pitchFamily="34" charset="-122"/>
              </a:rPr>
              <a:t>1</a:t>
            </a:r>
            <a:r>
              <a:rPr lang="zh-CN" altLang="en-US" b="1" dirty="0">
                <a:latin typeface="Microsoft YaHei Light" panose="020B0502040204020203" pitchFamily="34" charset="-122"/>
                <a:ea typeface="Microsoft YaHei Light" panose="020B0502040204020203" pitchFamily="34" charset="-122"/>
              </a:rPr>
              <a:t>条告警信息，</a:t>
            </a:r>
          </a:p>
        </p:txBody>
      </p:sp>
      <p:sp>
        <p:nvSpPr>
          <p:cNvPr id="26" name="文本框 25">
            <a:extLst>
              <a:ext uri="{FF2B5EF4-FFF2-40B4-BE49-F238E27FC236}">
                <a16:creationId xmlns:a16="http://schemas.microsoft.com/office/drawing/2014/main" id="{F0DCEF59-2D0D-426B-BE5A-3AE646A64BC8}"/>
              </a:ext>
            </a:extLst>
          </p:cNvPr>
          <p:cNvSpPr txBox="1"/>
          <p:nvPr/>
        </p:nvSpPr>
        <p:spPr>
          <a:xfrm>
            <a:off x="1202296" y="3132001"/>
            <a:ext cx="595035" cy="584775"/>
          </a:xfrm>
          <a:prstGeom prst="rect">
            <a:avLst/>
          </a:prstGeom>
          <a:noFill/>
        </p:spPr>
        <p:txBody>
          <a:bodyPr wrap="none" rtlCol="0">
            <a:spAutoFit/>
          </a:bodyPr>
          <a:lstStyle/>
          <a:p>
            <a:r>
              <a:rPr lang="zh-CN" altLang="en-US" sz="1600" dirty="0">
                <a:latin typeface="宋体" panose="02010600030101010101" pitchFamily="2" charset="-122"/>
                <a:ea typeface="宋体" panose="02010600030101010101" pitchFamily="2" charset="-122"/>
              </a:rPr>
              <a:t>告警</a:t>
            </a:r>
            <a:endParaRPr lang="en-US" altLang="zh-CN" sz="1600" dirty="0">
              <a:latin typeface="宋体" panose="02010600030101010101" pitchFamily="2" charset="-122"/>
              <a:ea typeface="宋体" panose="02010600030101010101" pitchFamily="2" charset="-122"/>
            </a:endParaRPr>
          </a:p>
          <a:p>
            <a:r>
              <a:rPr lang="zh-CN" altLang="en-US" sz="1600" dirty="0">
                <a:latin typeface="宋体" panose="02010600030101010101" pitchFamily="2" charset="-122"/>
                <a:ea typeface="宋体" panose="02010600030101010101" pitchFamily="2" charset="-122"/>
              </a:rPr>
              <a:t>分级</a:t>
            </a:r>
          </a:p>
        </p:txBody>
      </p:sp>
      <p:sp>
        <p:nvSpPr>
          <p:cNvPr id="30" name="矩形: 圆角 29">
            <a:extLst>
              <a:ext uri="{FF2B5EF4-FFF2-40B4-BE49-F238E27FC236}">
                <a16:creationId xmlns:a16="http://schemas.microsoft.com/office/drawing/2014/main" id="{65E5AE36-975B-4A58-B2CA-BDB1B88ADA66}"/>
              </a:ext>
            </a:extLst>
          </p:cNvPr>
          <p:cNvSpPr/>
          <p:nvPr/>
        </p:nvSpPr>
        <p:spPr>
          <a:xfrm>
            <a:off x="6698657" y="3672204"/>
            <a:ext cx="1090472" cy="39028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chemeClr val="tx1"/>
                </a:solidFill>
                <a:latin typeface="宋体" panose="02010600030101010101" pitchFamily="2" charset="-122"/>
                <a:ea typeface="宋体" panose="02010600030101010101" pitchFamily="2" charset="-122"/>
              </a:rPr>
              <a:t>APP</a:t>
            </a:r>
            <a:r>
              <a:rPr lang="zh-CN" altLang="en-US" sz="1200" dirty="0">
                <a:solidFill>
                  <a:schemeClr val="tx1"/>
                </a:solidFill>
                <a:latin typeface="宋体" panose="02010600030101010101" pitchFamily="2" charset="-122"/>
                <a:ea typeface="宋体" panose="02010600030101010101" pitchFamily="2" charset="-122"/>
              </a:rPr>
              <a:t>弹屏</a:t>
            </a:r>
          </a:p>
        </p:txBody>
      </p:sp>
      <p:sp>
        <p:nvSpPr>
          <p:cNvPr id="34" name="矩形: 圆角 33">
            <a:extLst>
              <a:ext uri="{FF2B5EF4-FFF2-40B4-BE49-F238E27FC236}">
                <a16:creationId xmlns:a16="http://schemas.microsoft.com/office/drawing/2014/main" id="{EC192C27-12A5-45A7-AB98-7A2E5E464304}"/>
              </a:ext>
            </a:extLst>
          </p:cNvPr>
          <p:cNvSpPr/>
          <p:nvPr/>
        </p:nvSpPr>
        <p:spPr>
          <a:xfrm>
            <a:off x="6696127" y="4636442"/>
            <a:ext cx="1090473" cy="39028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latin typeface="宋体" panose="02010600030101010101" pitchFamily="2" charset="-122"/>
                <a:ea typeface="宋体" panose="02010600030101010101" pitchFamily="2" charset="-122"/>
              </a:rPr>
              <a:t>声光告警</a:t>
            </a:r>
          </a:p>
        </p:txBody>
      </p:sp>
    </p:spTree>
    <p:extLst>
      <p:ext uri="{BB962C8B-B14F-4D97-AF65-F5344CB8AC3E}">
        <p14:creationId xmlns:p14="http://schemas.microsoft.com/office/powerpoint/2010/main" val="1164799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9A8587-FD2E-404E-9B92-C1475AA680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029" y="1375113"/>
            <a:ext cx="8664498" cy="5070467"/>
          </a:xfrm>
          <a:prstGeom prst="rect">
            <a:avLst/>
          </a:prstGeom>
        </p:spPr>
      </p:pic>
      <p:sp>
        <p:nvSpPr>
          <p:cNvPr id="2" name="标题 1">
            <a:extLst>
              <a:ext uri="{FF2B5EF4-FFF2-40B4-BE49-F238E27FC236}">
                <a16:creationId xmlns:a16="http://schemas.microsoft.com/office/drawing/2014/main" id="{4BBE8A05-6F26-434E-988A-B8112A59D0ED}"/>
              </a:ext>
            </a:extLst>
          </p:cNvPr>
          <p:cNvSpPr>
            <a:spLocks noGrp="1"/>
          </p:cNvSpPr>
          <p:nvPr>
            <p:ph type="title"/>
          </p:nvPr>
        </p:nvSpPr>
        <p:spPr>
          <a:xfrm>
            <a:off x="4388282" y="605935"/>
            <a:ext cx="3160454" cy="393572"/>
          </a:xfrm>
        </p:spPr>
        <p:txBody>
          <a:bodyPr>
            <a:normAutofit fontScale="90000"/>
          </a:bodyPr>
          <a:lstStyle/>
          <a:p>
            <a:r>
              <a:rPr lang="zh-CN" altLang="en-US" sz="2400" b="1" dirty="0">
                <a:solidFill>
                  <a:schemeClr val="accent1"/>
                </a:solidFill>
                <a:latin typeface="微软雅黑" panose="020B0503020204020204" pitchFamily="34" charset="-122"/>
                <a:ea typeface="微软雅黑" panose="020B0503020204020204" pitchFamily="34" charset="-122"/>
              </a:rPr>
              <a:t>告警必达</a:t>
            </a:r>
            <a:r>
              <a:rPr lang="en-US" altLang="zh-CN" sz="2400" b="1" dirty="0">
                <a:solidFill>
                  <a:schemeClr val="accent1"/>
                </a:solidFill>
                <a:latin typeface="微软雅黑" panose="020B0503020204020204" pitchFamily="34" charset="-122"/>
                <a:ea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rPr>
              <a:t>告警推送</a:t>
            </a:r>
          </a:p>
        </p:txBody>
      </p:sp>
      <p:pic>
        <p:nvPicPr>
          <p:cNvPr id="7" name="图片 6">
            <a:extLst>
              <a:ext uri="{FF2B5EF4-FFF2-40B4-BE49-F238E27FC236}">
                <a16:creationId xmlns:a16="http://schemas.microsoft.com/office/drawing/2014/main" id="{BB7DF8A9-9F08-4142-8FD2-1773F763C6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3526" y="1375113"/>
            <a:ext cx="2617515" cy="5025459"/>
          </a:xfrm>
          <a:prstGeom prst="rect">
            <a:avLst/>
          </a:prstGeom>
        </p:spPr>
      </p:pic>
      <p:pic>
        <p:nvPicPr>
          <p:cNvPr id="4" name="图片 3">
            <a:extLst>
              <a:ext uri="{FF2B5EF4-FFF2-40B4-BE49-F238E27FC236}">
                <a16:creationId xmlns:a16="http://schemas.microsoft.com/office/drawing/2014/main" id="{8C9B41A2-C53E-4EAA-A755-A9B924DB5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6281" y="1417444"/>
            <a:ext cx="2442228" cy="4983128"/>
          </a:xfrm>
          <a:prstGeom prst="rect">
            <a:avLst/>
          </a:prstGeom>
        </p:spPr>
      </p:pic>
      <p:pic>
        <p:nvPicPr>
          <p:cNvPr id="9" name="Picture 6">
            <a:extLst>
              <a:ext uri="{FF2B5EF4-FFF2-40B4-BE49-F238E27FC236}">
                <a16:creationId xmlns:a16="http://schemas.microsoft.com/office/drawing/2014/main" id="{DE576F3E-AC56-4DBD-A0EC-6DC3EC2ABC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5641" y="1417444"/>
            <a:ext cx="2560752" cy="49394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477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1">
            <a:extLst>
              <a:ext uri="{FF2B5EF4-FFF2-40B4-BE49-F238E27FC236}">
                <a16:creationId xmlns:a16="http://schemas.microsoft.com/office/drawing/2014/main" id="{03A4D1F2-5297-49E7-A510-4D715ECEB019}"/>
              </a:ext>
            </a:extLst>
          </p:cNvPr>
          <p:cNvSpPr txBox="1">
            <a:spLocks/>
          </p:cNvSpPr>
          <p:nvPr/>
        </p:nvSpPr>
        <p:spPr>
          <a:xfrm>
            <a:off x="5681546" y="645474"/>
            <a:ext cx="2118731" cy="516627"/>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kumimoji="1" lang="zh-CN" altLang="en-US" sz="2000" b="1" dirty="0">
              <a:solidFill>
                <a:schemeClr val="tx1"/>
              </a:solidFill>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B506E956-D7D4-4EC7-BD0D-9C959A99D8DE}"/>
              </a:ext>
            </a:extLst>
          </p:cNvPr>
          <p:cNvSpPr txBox="1"/>
          <p:nvPr/>
        </p:nvSpPr>
        <p:spPr>
          <a:xfrm>
            <a:off x="9391294" y="2294741"/>
            <a:ext cx="2105613" cy="369332"/>
          </a:xfrm>
          <a:prstGeom prst="rect">
            <a:avLst/>
          </a:prstGeom>
          <a:solidFill>
            <a:srgbClr val="67E4EB"/>
          </a:solidFill>
        </p:spPr>
        <p:txBody>
          <a:bodyPr wrap="square" rtlCol="0">
            <a:spAutoFit/>
          </a:bodyPr>
          <a:lstStyle/>
          <a:p>
            <a:pPr algn="ctr"/>
            <a:r>
              <a:rPr kumimoji="1" lang="en-US" altLang="zh-CN" dirty="0">
                <a:latin typeface="Microsoft YaHei" panose="020B0503020204020204" pitchFamily="34" charset="-122"/>
                <a:ea typeface="Microsoft YaHei" panose="020B0503020204020204" pitchFamily="34" charset="-122"/>
              </a:rPr>
              <a:t>24</a:t>
            </a:r>
            <a:r>
              <a:rPr kumimoji="1" lang="zh-CN" altLang="en-US" dirty="0">
                <a:latin typeface="Microsoft YaHei" panose="020B0503020204020204" pitchFamily="34" charset="-122"/>
                <a:ea typeface="Microsoft YaHei" panose="020B0503020204020204" pitchFamily="34" charset="-122"/>
              </a:rPr>
              <a:t>小时专家值守</a:t>
            </a:r>
            <a:endParaRPr kumimoji="1" lang="en-US" altLang="zh-CN" dirty="0">
              <a:latin typeface="Microsoft YaHei" panose="020B0503020204020204" pitchFamily="34" charset="-122"/>
              <a:ea typeface="Microsoft YaHei" panose="020B0503020204020204" pitchFamily="34" charset="-122"/>
            </a:endParaRPr>
          </a:p>
        </p:txBody>
      </p:sp>
      <p:pic>
        <p:nvPicPr>
          <p:cNvPr id="7" name="图片 6">
            <a:extLst>
              <a:ext uri="{FF2B5EF4-FFF2-40B4-BE49-F238E27FC236}">
                <a16:creationId xmlns:a16="http://schemas.microsoft.com/office/drawing/2014/main" id="{716B2640-9767-4B07-ACA3-2BD00BFF5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23" y="1415007"/>
            <a:ext cx="7225182" cy="4193807"/>
          </a:xfrm>
          <a:prstGeom prst="rect">
            <a:avLst/>
          </a:prstGeom>
        </p:spPr>
      </p:pic>
      <p:sp>
        <p:nvSpPr>
          <p:cNvPr id="8" name="矩形 7">
            <a:extLst>
              <a:ext uri="{FF2B5EF4-FFF2-40B4-BE49-F238E27FC236}">
                <a16:creationId xmlns:a16="http://schemas.microsoft.com/office/drawing/2014/main" id="{763D6F18-52B5-47C5-B3BC-13BD870115D5}"/>
              </a:ext>
            </a:extLst>
          </p:cNvPr>
          <p:cNvSpPr/>
          <p:nvPr/>
        </p:nvSpPr>
        <p:spPr>
          <a:xfrm>
            <a:off x="9446893" y="3215030"/>
            <a:ext cx="2050014" cy="369332"/>
          </a:xfrm>
          <a:prstGeom prst="rect">
            <a:avLst/>
          </a:prstGeom>
          <a:solidFill>
            <a:srgbClr val="67E4EB"/>
          </a:solidFill>
        </p:spPr>
        <p:txBody>
          <a:bodyPr wrap="square">
            <a:spAutoFit/>
          </a:bodyPr>
          <a:lstStyle/>
          <a:p>
            <a:pPr algn="ctr"/>
            <a:r>
              <a:rPr kumimoji="1" lang="zh-CN" altLang="en-US" dirty="0">
                <a:latin typeface="Microsoft YaHei" panose="020B0503020204020204" pitchFamily="34" charset="-122"/>
                <a:ea typeface="Microsoft YaHei" panose="020B0503020204020204" pitchFamily="34" charset="-122"/>
              </a:rPr>
              <a:t>全国范围升级守护</a:t>
            </a:r>
            <a:endParaRPr kumimoji="1" lang="en-US" altLang="zh-CN" dirty="0">
              <a:latin typeface="Microsoft YaHei" panose="020B0503020204020204" pitchFamily="34" charset="-122"/>
              <a:ea typeface="Microsoft YaHei" panose="020B0503020204020204" pitchFamily="34" charset="-122"/>
            </a:endParaRPr>
          </a:p>
        </p:txBody>
      </p:sp>
      <p:sp>
        <p:nvSpPr>
          <p:cNvPr id="9" name="矩形 8">
            <a:extLst>
              <a:ext uri="{FF2B5EF4-FFF2-40B4-BE49-F238E27FC236}">
                <a16:creationId xmlns:a16="http://schemas.microsoft.com/office/drawing/2014/main" id="{A419B91B-02E4-4955-8E2C-CDFE0F46DEE6}"/>
              </a:ext>
            </a:extLst>
          </p:cNvPr>
          <p:cNvSpPr/>
          <p:nvPr/>
        </p:nvSpPr>
        <p:spPr>
          <a:xfrm>
            <a:off x="9446895" y="4135319"/>
            <a:ext cx="2050012" cy="369332"/>
          </a:xfrm>
          <a:prstGeom prst="rect">
            <a:avLst/>
          </a:prstGeom>
          <a:solidFill>
            <a:srgbClr val="67E4EB"/>
          </a:solidFill>
        </p:spPr>
        <p:txBody>
          <a:bodyPr wrap="square">
            <a:spAutoFit/>
          </a:bodyPr>
          <a:lstStyle/>
          <a:p>
            <a:pPr algn="ctr"/>
            <a:r>
              <a:rPr kumimoji="1" lang="zh-CN" altLang="en-US" dirty="0">
                <a:latin typeface="Microsoft YaHei" panose="020B0503020204020204" pitchFamily="34" charset="-122"/>
                <a:ea typeface="Microsoft YaHei" panose="020B0503020204020204" pitchFamily="34" charset="-122"/>
              </a:rPr>
              <a:t>告警双保险</a:t>
            </a:r>
            <a:endParaRPr kumimoji="1" lang="en-US" altLang="zh-CN"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0995A5D9-4FB2-40C5-A0BF-A3CF25330B89}"/>
              </a:ext>
            </a:extLst>
          </p:cNvPr>
          <p:cNvSpPr>
            <a:spLocks noGrp="1"/>
          </p:cNvSpPr>
          <p:nvPr>
            <p:ph type="title"/>
          </p:nvPr>
        </p:nvSpPr>
        <p:spPr>
          <a:xfrm>
            <a:off x="3937342" y="588997"/>
            <a:ext cx="4869128" cy="470463"/>
          </a:xfrm>
        </p:spPr>
        <p:txBody>
          <a:bodyPr/>
          <a:lstStyle/>
          <a:p>
            <a:r>
              <a:rPr lang="zh-CN" altLang="en-US" sz="2200" b="1" dirty="0">
                <a:solidFill>
                  <a:srgbClr val="0070C0"/>
                </a:solidFill>
                <a:latin typeface="微软雅黑" panose="020B0503020204020204" pitchFamily="34" charset="-122"/>
                <a:ea typeface="微软雅黑" panose="020B0503020204020204" pitchFamily="34" charset="-122"/>
              </a:rPr>
              <a:t>告警必达</a:t>
            </a:r>
            <a:r>
              <a:rPr lang="en-US" altLang="zh-CN" sz="2200" b="1" dirty="0">
                <a:solidFill>
                  <a:srgbClr val="0070C0"/>
                </a:solidFill>
                <a:latin typeface="微软雅黑" panose="020B0503020204020204" pitchFamily="34" charset="-122"/>
                <a:ea typeface="微软雅黑" panose="020B0503020204020204" pitchFamily="34" charset="-122"/>
              </a:rPr>
              <a:t>----</a:t>
            </a:r>
            <a:r>
              <a:rPr kumimoji="1" lang="zh-CN" altLang="en-US" sz="2200" b="1" dirty="0">
                <a:solidFill>
                  <a:schemeClr val="accent1">
                    <a:lumMod val="75000"/>
                  </a:schemeClr>
                </a:solidFill>
                <a:latin typeface="微软雅黑" panose="020B0503020204020204" pitchFamily="34" charset="-122"/>
                <a:ea typeface="微软雅黑" panose="020B0503020204020204" pitchFamily="34" charset="-122"/>
              </a:rPr>
              <a:t>远端云守护</a:t>
            </a:r>
            <a:endParaRPr lang="zh-CN" altLang="en-US" sz="2200" dirty="0">
              <a:solidFill>
                <a:schemeClr val="accent1">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27141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9FBA97D-78C6-4B7C-9994-B0732138ADAD}"/>
              </a:ext>
            </a:extLst>
          </p:cNvPr>
          <p:cNvSpPr>
            <a:spLocks noGrp="1"/>
          </p:cNvSpPr>
          <p:nvPr>
            <p:ph idx="1"/>
          </p:nvPr>
        </p:nvSpPr>
        <p:spPr>
          <a:xfrm>
            <a:off x="790433" y="1358893"/>
            <a:ext cx="10515600" cy="1340656"/>
          </a:xfrm>
        </p:spPr>
        <p:txBody>
          <a:bodyPr>
            <a:normAutofit fontScale="92500"/>
          </a:bodyPr>
          <a:lstStyle/>
          <a:p>
            <a:pPr marL="0" indent="0">
              <a:lnSpc>
                <a:spcPct val="150000"/>
              </a:lnSpc>
              <a:buNone/>
            </a:pPr>
            <a:r>
              <a:rPr lang="zh-CN" altLang="en-US" sz="1900" dirty="0">
                <a:latin typeface="宋体" panose="02010600030101010101" pitchFamily="2" charset="-122"/>
                <a:ea typeface="宋体" panose="02010600030101010101" pitchFamily="2" charset="-122"/>
              </a:rPr>
              <a:t>    在机房运维管理中，</a:t>
            </a:r>
            <a:r>
              <a:rPr lang="zh-CN" altLang="zh-CN" sz="1900" dirty="0">
                <a:latin typeface="宋体" panose="02010600030101010101" pitchFamily="2" charset="-122"/>
                <a:ea typeface="宋体" panose="02010600030101010101" pitchFamily="2" charset="-122"/>
              </a:rPr>
              <a:t>信锐机房哨兵设施管理系统，既可以针对漏水、着火、断电、人员入侵等这些危险事件进行告警，也可基于温湿度、电流、电压等这种具体数据信息超过正常范围的情况进行告警，系统内置了正常值范围，客户使用时直接勾选即可！方便于客户实现对机房设施所有风险的告警</a:t>
            </a:r>
          </a:p>
          <a:p>
            <a:pPr marL="0" indent="0">
              <a:buNone/>
            </a:pPr>
            <a:endParaRPr lang="zh-CN" altLang="en-US" dirty="0"/>
          </a:p>
        </p:txBody>
      </p:sp>
      <p:sp>
        <p:nvSpPr>
          <p:cNvPr id="4" name="标题 1">
            <a:extLst>
              <a:ext uri="{FF2B5EF4-FFF2-40B4-BE49-F238E27FC236}">
                <a16:creationId xmlns:a16="http://schemas.microsoft.com/office/drawing/2014/main" id="{5C6E3583-9503-42C2-8D56-C6C13D978FAA}"/>
              </a:ext>
            </a:extLst>
          </p:cNvPr>
          <p:cNvSpPr>
            <a:spLocks noGrp="1"/>
          </p:cNvSpPr>
          <p:nvPr>
            <p:ph type="title"/>
          </p:nvPr>
        </p:nvSpPr>
        <p:spPr>
          <a:xfrm>
            <a:off x="3372930" y="443599"/>
            <a:ext cx="5641083" cy="636497"/>
          </a:xfrm>
        </p:spPr>
        <p:txBody>
          <a:bodyPr>
            <a:normAutofit fontScale="90000"/>
          </a:bodyPr>
          <a:lstStyle/>
          <a:p>
            <a:r>
              <a:rPr lang="zh-CN" altLang="en-US" sz="2400" b="1" dirty="0">
                <a:solidFill>
                  <a:srgbClr val="0070C0"/>
                </a:solidFill>
                <a:latin typeface="微软雅黑" panose="020B0503020204020204" pitchFamily="34" charset="-122"/>
                <a:ea typeface="微软雅黑" panose="020B0503020204020204" pitchFamily="34" charset="-122"/>
              </a:rPr>
              <a:t>告警必达</a:t>
            </a:r>
            <a:r>
              <a:rPr lang="en-US" altLang="zh-CN" sz="2400" b="1" dirty="0">
                <a:solidFill>
                  <a:srgbClr val="0070C0"/>
                </a:solidFill>
                <a:latin typeface="微软雅黑" panose="020B0503020204020204" pitchFamily="34" charset="-122"/>
                <a:ea typeface="微软雅黑" panose="020B0503020204020204" pitchFamily="34" charset="-122"/>
              </a:rPr>
              <a:t>----</a:t>
            </a:r>
            <a:r>
              <a:rPr kumimoji="1" lang="zh-CN" altLang="en-US" sz="2400" b="1" dirty="0">
                <a:solidFill>
                  <a:srgbClr val="0070C0"/>
                </a:solidFill>
                <a:latin typeface="微软雅黑" panose="020B0503020204020204" pitchFamily="34" charset="-122"/>
                <a:ea typeface="微软雅黑" panose="020B0503020204020204" pitchFamily="34" charset="-122"/>
              </a:rPr>
              <a:t>值域告警与事件告警完美融合</a:t>
            </a:r>
            <a:endParaRPr lang="zh-CN" altLang="en-US" sz="2400" b="1" dirty="0">
              <a:solidFill>
                <a:srgbClr val="0070C0"/>
              </a:solidFill>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1CDE3C35-C132-4780-9A69-00A0FE1CF62E}"/>
              </a:ext>
            </a:extLst>
          </p:cNvPr>
          <p:cNvPicPr>
            <a:picLocks noChangeAspect="1"/>
          </p:cNvPicPr>
          <p:nvPr/>
        </p:nvPicPr>
        <p:blipFill>
          <a:blip r:embed="rId3"/>
          <a:stretch>
            <a:fillRect/>
          </a:stretch>
        </p:blipFill>
        <p:spPr>
          <a:xfrm>
            <a:off x="1409884" y="2860779"/>
            <a:ext cx="4386109" cy="3448977"/>
          </a:xfrm>
          <a:prstGeom prst="rect">
            <a:avLst/>
          </a:prstGeom>
        </p:spPr>
      </p:pic>
      <p:pic>
        <p:nvPicPr>
          <p:cNvPr id="8" name="图片 7">
            <a:extLst>
              <a:ext uri="{FF2B5EF4-FFF2-40B4-BE49-F238E27FC236}">
                <a16:creationId xmlns:a16="http://schemas.microsoft.com/office/drawing/2014/main" id="{EFC610A5-4017-437E-B26F-FE11E1341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472" y="2860779"/>
            <a:ext cx="5412882" cy="3399146"/>
          </a:xfrm>
          <a:prstGeom prst="rect">
            <a:avLst/>
          </a:prstGeom>
        </p:spPr>
      </p:pic>
    </p:spTree>
    <p:extLst>
      <p:ext uri="{BB962C8B-B14F-4D97-AF65-F5344CB8AC3E}">
        <p14:creationId xmlns:p14="http://schemas.microsoft.com/office/powerpoint/2010/main" val="2368785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81C46-DFC3-407B-BBA4-F3B2C3B9DFB9}"/>
              </a:ext>
            </a:extLst>
          </p:cNvPr>
          <p:cNvSpPr>
            <a:spLocks noGrp="1"/>
          </p:cNvSpPr>
          <p:nvPr>
            <p:ph type="title"/>
          </p:nvPr>
        </p:nvSpPr>
        <p:spPr>
          <a:xfrm>
            <a:off x="477253" y="551614"/>
            <a:ext cx="10515600" cy="603417"/>
          </a:xfrm>
        </p:spPr>
        <p:txBody>
          <a:bodyPr/>
          <a:lstStyle/>
          <a:p>
            <a:pPr algn="ctr"/>
            <a:r>
              <a:rPr lang="zh-CN" altLang="en-US" dirty="0">
                <a:solidFill>
                  <a:schemeClr val="accent5">
                    <a:lumMod val="75000"/>
                  </a:schemeClr>
                </a:solidFill>
                <a:latin typeface="微软雅黑" panose="020B0503020204020204" pitchFamily="34" charset="-122"/>
                <a:ea typeface="微软雅黑" panose="020B0503020204020204" pitchFamily="34" charset="-122"/>
              </a:rPr>
              <a:t>目  录</a:t>
            </a:r>
          </a:p>
        </p:txBody>
      </p:sp>
      <p:sp>
        <p:nvSpPr>
          <p:cNvPr id="28" name="六边形 27">
            <a:extLst>
              <a:ext uri="{FF2B5EF4-FFF2-40B4-BE49-F238E27FC236}">
                <a16:creationId xmlns:a16="http://schemas.microsoft.com/office/drawing/2014/main" id="{B53588CC-592A-4800-BCEB-40B7C7DFA6D0}"/>
              </a:ext>
            </a:extLst>
          </p:cNvPr>
          <p:cNvSpPr/>
          <p:nvPr/>
        </p:nvSpPr>
        <p:spPr>
          <a:xfrm rot="5400000">
            <a:off x="745899" y="2512485"/>
            <a:ext cx="2070656" cy="1785049"/>
          </a:xfrm>
          <a:prstGeom prst="hexagon">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9" name="六边形 28">
            <a:extLst>
              <a:ext uri="{FF2B5EF4-FFF2-40B4-BE49-F238E27FC236}">
                <a16:creationId xmlns:a16="http://schemas.microsoft.com/office/drawing/2014/main" id="{88C646AB-29D5-489B-B392-6947229C01D3}"/>
              </a:ext>
            </a:extLst>
          </p:cNvPr>
          <p:cNvSpPr/>
          <p:nvPr/>
        </p:nvSpPr>
        <p:spPr>
          <a:xfrm rot="5400000">
            <a:off x="2931316" y="2512485"/>
            <a:ext cx="2070656" cy="1785049"/>
          </a:xfrm>
          <a:prstGeom prst="hexagon">
            <a:avLst/>
          </a:prstGeom>
          <a:noFill/>
          <a:ln w="19050">
            <a:solidFill>
              <a:srgbClr val="2E5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0" name="六边形 29">
            <a:extLst>
              <a:ext uri="{FF2B5EF4-FFF2-40B4-BE49-F238E27FC236}">
                <a16:creationId xmlns:a16="http://schemas.microsoft.com/office/drawing/2014/main" id="{0666660A-5087-43DE-A2B9-59B5CB0FC6B5}"/>
              </a:ext>
            </a:extLst>
          </p:cNvPr>
          <p:cNvSpPr/>
          <p:nvPr/>
        </p:nvSpPr>
        <p:spPr>
          <a:xfrm rot="5400000">
            <a:off x="7140679" y="2522855"/>
            <a:ext cx="2070656" cy="1785049"/>
          </a:xfrm>
          <a:prstGeom prst="hexagon">
            <a:avLst/>
          </a:prstGeom>
          <a:noFill/>
          <a:ln w="19050">
            <a:solidFill>
              <a:srgbClr val="2E5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31" name="组合 30">
            <a:extLst>
              <a:ext uri="{FF2B5EF4-FFF2-40B4-BE49-F238E27FC236}">
                <a16:creationId xmlns:a16="http://schemas.microsoft.com/office/drawing/2014/main" id="{20669261-1494-473A-9C0B-77B85503DA4B}"/>
              </a:ext>
            </a:extLst>
          </p:cNvPr>
          <p:cNvGrpSpPr/>
          <p:nvPr/>
        </p:nvGrpSpPr>
        <p:grpSpPr>
          <a:xfrm>
            <a:off x="9468899" y="2369682"/>
            <a:ext cx="1785051" cy="2070656"/>
            <a:chOff x="9557337" y="2393673"/>
            <a:chExt cx="1785051" cy="2070656"/>
          </a:xfrm>
        </p:grpSpPr>
        <p:sp>
          <p:nvSpPr>
            <p:cNvPr id="32" name="六边形 31">
              <a:extLst>
                <a:ext uri="{FF2B5EF4-FFF2-40B4-BE49-F238E27FC236}">
                  <a16:creationId xmlns:a16="http://schemas.microsoft.com/office/drawing/2014/main" id="{653A1B9C-DDEA-40A1-92A7-5D6E333924A0}"/>
                </a:ext>
              </a:extLst>
            </p:cNvPr>
            <p:cNvSpPr/>
            <p:nvPr/>
          </p:nvSpPr>
          <p:spPr>
            <a:xfrm rot="5400000">
              <a:off x="9414534" y="2536476"/>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33" name="组合 32">
              <a:extLst>
                <a:ext uri="{FF2B5EF4-FFF2-40B4-BE49-F238E27FC236}">
                  <a16:creationId xmlns:a16="http://schemas.microsoft.com/office/drawing/2014/main" id="{F7480D87-CC4E-493B-A290-E35ECE3F835E}"/>
                </a:ext>
              </a:extLst>
            </p:cNvPr>
            <p:cNvGrpSpPr/>
            <p:nvPr/>
          </p:nvGrpSpPr>
          <p:grpSpPr>
            <a:xfrm>
              <a:off x="9557338" y="3037968"/>
              <a:ext cx="1785050" cy="782063"/>
              <a:chOff x="3743086" y="2389791"/>
              <a:chExt cx="2380066" cy="1042751"/>
            </a:xfrm>
          </p:grpSpPr>
          <p:sp>
            <p:nvSpPr>
              <p:cNvPr id="34" name="文本框 33">
                <a:extLst>
                  <a:ext uri="{FF2B5EF4-FFF2-40B4-BE49-F238E27FC236}">
                    <a16:creationId xmlns:a16="http://schemas.microsoft.com/office/drawing/2014/main" id="{F6757344-1CBE-47BD-9883-F1F3BA8A3240}"/>
                  </a:ext>
                </a:extLst>
              </p:cNvPr>
              <p:cNvSpPr txBox="1"/>
              <p:nvPr/>
            </p:nvSpPr>
            <p:spPr>
              <a:xfrm>
                <a:off x="3743086" y="2878544"/>
                <a:ext cx="2380066"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公司介绍</a:t>
                </a:r>
              </a:p>
            </p:txBody>
          </p:sp>
          <p:sp>
            <p:nvSpPr>
              <p:cNvPr id="35" name="文本框 34">
                <a:extLst>
                  <a:ext uri="{FF2B5EF4-FFF2-40B4-BE49-F238E27FC236}">
                    <a16:creationId xmlns:a16="http://schemas.microsoft.com/office/drawing/2014/main" id="{98F7BFF3-CAC8-4A7E-A3E3-BD595415D9A2}"/>
                  </a:ext>
                </a:extLst>
              </p:cNvPr>
              <p:cNvSpPr txBox="1"/>
              <p:nvPr/>
            </p:nvSpPr>
            <p:spPr>
              <a:xfrm>
                <a:off x="4315565" y="2389791"/>
                <a:ext cx="1235109" cy="430887"/>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05</a:t>
                </a:r>
                <a:endParaRPr lang="zh-CN" altLang="en-US" sz="1500" dirty="0">
                  <a:latin typeface="微软雅黑" panose="020B0503020204020204" pitchFamily="34" charset="-122"/>
                  <a:ea typeface="微软雅黑" panose="020B0503020204020204" pitchFamily="34" charset="-122"/>
                </a:endParaRPr>
              </a:p>
            </p:txBody>
          </p:sp>
        </p:grpSp>
      </p:grpSp>
      <p:grpSp>
        <p:nvGrpSpPr>
          <p:cNvPr id="36" name="组合 35">
            <a:extLst>
              <a:ext uri="{FF2B5EF4-FFF2-40B4-BE49-F238E27FC236}">
                <a16:creationId xmlns:a16="http://schemas.microsoft.com/office/drawing/2014/main" id="{9AF9BEC4-65CE-4894-9455-A33808A27B76}"/>
              </a:ext>
            </a:extLst>
          </p:cNvPr>
          <p:cNvGrpSpPr/>
          <p:nvPr/>
        </p:nvGrpSpPr>
        <p:grpSpPr>
          <a:xfrm>
            <a:off x="888702" y="3012860"/>
            <a:ext cx="1785051" cy="780934"/>
            <a:chOff x="5874312" y="2373462"/>
            <a:chExt cx="2380068" cy="1041246"/>
          </a:xfrm>
        </p:grpSpPr>
        <p:sp>
          <p:nvSpPr>
            <p:cNvPr id="37" name="文本框 36">
              <a:extLst>
                <a:ext uri="{FF2B5EF4-FFF2-40B4-BE49-F238E27FC236}">
                  <a16:creationId xmlns:a16="http://schemas.microsoft.com/office/drawing/2014/main" id="{870F67A2-2580-429C-9780-D325E13C1C81}"/>
                </a:ext>
              </a:extLst>
            </p:cNvPr>
            <p:cNvSpPr txBox="1"/>
            <p:nvPr/>
          </p:nvSpPr>
          <p:spPr>
            <a:xfrm>
              <a:off x="5874312" y="2860710"/>
              <a:ext cx="2380068"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需求分析</a:t>
              </a:r>
            </a:p>
          </p:txBody>
        </p:sp>
        <p:sp>
          <p:nvSpPr>
            <p:cNvPr id="38" name="文本框 37">
              <a:extLst>
                <a:ext uri="{FF2B5EF4-FFF2-40B4-BE49-F238E27FC236}">
                  <a16:creationId xmlns:a16="http://schemas.microsoft.com/office/drawing/2014/main" id="{F79A73F0-CA4B-48A1-8DDC-B6291A092164}"/>
                </a:ext>
              </a:extLst>
            </p:cNvPr>
            <p:cNvSpPr txBox="1"/>
            <p:nvPr/>
          </p:nvSpPr>
          <p:spPr>
            <a:xfrm>
              <a:off x="6446791" y="2373462"/>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01</a:t>
              </a:r>
              <a:endParaRPr lang="zh-CN" altLang="en-US" sz="1500" dirty="0">
                <a:latin typeface="微软雅黑" panose="020B0503020204020204" pitchFamily="34" charset="-122"/>
                <a:ea typeface="微软雅黑" panose="020B0503020204020204" pitchFamily="34" charset="-122"/>
              </a:endParaRPr>
            </a:p>
          </p:txBody>
        </p:sp>
      </p:grpSp>
      <p:grpSp>
        <p:nvGrpSpPr>
          <p:cNvPr id="39" name="组合 38">
            <a:extLst>
              <a:ext uri="{FF2B5EF4-FFF2-40B4-BE49-F238E27FC236}">
                <a16:creationId xmlns:a16="http://schemas.microsoft.com/office/drawing/2014/main" id="{08E2A088-483F-4631-8721-C7C70C0D5ED0}"/>
              </a:ext>
            </a:extLst>
          </p:cNvPr>
          <p:cNvGrpSpPr/>
          <p:nvPr/>
        </p:nvGrpSpPr>
        <p:grpSpPr>
          <a:xfrm>
            <a:off x="3109018" y="2827326"/>
            <a:ext cx="1785051" cy="1054038"/>
            <a:chOff x="8011581" y="2371337"/>
            <a:chExt cx="2380067" cy="1405384"/>
          </a:xfrm>
        </p:grpSpPr>
        <p:sp>
          <p:nvSpPr>
            <p:cNvPr id="40" name="文本框 39">
              <a:extLst>
                <a:ext uri="{FF2B5EF4-FFF2-40B4-BE49-F238E27FC236}">
                  <a16:creationId xmlns:a16="http://schemas.microsoft.com/office/drawing/2014/main" id="{3F46A929-75A0-47F8-B515-A573EAAD8090}"/>
                </a:ext>
              </a:extLst>
            </p:cNvPr>
            <p:cNvSpPr txBox="1"/>
            <p:nvPr/>
          </p:nvSpPr>
          <p:spPr>
            <a:xfrm>
              <a:off x="8011581" y="2791835"/>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信锐机房哨兵解决方案</a:t>
              </a:r>
            </a:p>
          </p:txBody>
        </p:sp>
        <p:sp>
          <p:nvSpPr>
            <p:cNvPr id="41" name="文本框 40">
              <a:extLst>
                <a:ext uri="{FF2B5EF4-FFF2-40B4-BE49-F238E27FC236}">
                  <a16:creationId xmlns:a16="http://schemas.microsoft.com/office/drawing/2014/main" id="{1A8B6946-2174-4202-8B64-C22A0A508697}"/>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02</a:t>
              </a:r>
              <a:endParaRPr lang="zh-CN" altLang="en-US" sz="1500" dirty="0">
                <a:latin typeface="微软雅黑" panose="020B0503020204020204" pitchFamily="34" charset="-122"/>
                <a:ea typeface="微软雅黑" panose="020B0503020204020204" pitchFamily="34" charset="-122"/>
              </a:endParaRPr>
            </a:p>
          </p:txBody>
        </p:sp>
      </p:grpSp>
      <p:grpSp>
        <p:nvGrpSpPr>
          <p:cNvPr id="42" name="组合 41">
            <a:extLst>
              <a:ext uri="{FF2B5EF4-FFF2-40B4-BE49-F238E27FC236}">
                <a16:creationId xmlns:a16="http://schemas.microsoft.com/office/drawing/2014/main" id="{BFC67309-94DA-44EA-AA8F-C4B043A373C9}"/>
              </a:ext>
            </a:extLst>
          </p:cNvPr>
          <p:cNvGrpSpPr/>
          <p:nvPr/>
        </p:nvGrpSpPr>
        <p:grpSpPr>
          <a:xfrm>
            <a:off x="7283482" y="2819458"/>
            <a:ext cx="1785050" cy="1117676"/>
            <a:chOff x="4790707" y="4331855"/>
            <a:chExt cx="2380066" cy="1490237"/>
          </a:xfrm>
        </p:grpSpPr>
        <p:sp>
          <p:nvSpPr>
            <p:cNvPr id="43" name="文本框 42">
              <a:extLst>
                <a:ext uri="{FF2B5EF4-FFF2-40B4-BE49-F238E27FC236}">
                  <a16:creationId xmlns:a16="http://schemas.microsoft.com/office/drawing/2014/main" id="{181E872F-E571-473B-AFD9-4530F3E223F2}"/>
                </a:ext>
              </a:extLst>
            </p:cNvPr>
            <p:cNvSpPr txBox="1"/>
            <p:nvPr/>
          </p:nvSpPr>
          <p:spPr>
            <a:xfrm>
              <a:off x="4790707" y="4837205"/>
              <a:ext cx="2380066" cy="984887"/>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信锐机房哨兵案例介绍</a:t>
              </a:r>
            </a:p>
          </p:txBody>
        </p:sp>
        <p:sp>
          <p:nvSpPr>
            <p:cNvPr id="44" name="文本框 43">
              <a:extLst>
                <a:ext uri="{FF2B5EF4-FFF2-40B4-BE49-F238E27FC236}">
                  <a16:creationId xmlns:a16="http://schemas.microsoft.com/office/drawing/2014/main" id="{7A3D21FC-A2D0-4EB2-9FF8-729B3687BD98}"/>
                </a:ext>
              </a:extLst>
            </p:cNvPr>
            <p:cNvSpPr txBox="1"/>
            <p:nvPr/>
          </p:nvSpPr>
          <p:spPr>
            <a:xfrm>
              <a:off x="5363186" y="4331855"/>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04</a:t>
              </a:r>
              <a:endParaRPr lang="zh-CN" altLang="en-US" sz="1500" dirty="0">
                <a:latin typeface="微软雅黑" panose="020B0503020204020204" pitchFamily="34" charset="-122"/>
                <a:ea typeface="微软雅黑" panose="020B0503020204020204" pitchFamily="34" charset="-122"/>
              </a:endParaRPr>
            </a:p>
          </p:txBody>
        </p:sp>
      </p:grpSp>
      <p:sp>
        <p:nvSpPr>
          <p:cNvPr id="45" name="六边形 44">
            <a:extLst>
              <a:ext uri="{FF2B5EF4-FFF2-40B4-BE49-F238E27FC236}">
                <a16:creationId xmlns:a16="http://schemas.microsoft.com/office/drawing/2014/main" id="{94FB6AA4-6F5B-40CF-AF28-2E115B86C016}"/>
              </a:ext>
            </a:extLst>
          </p:cNvPr>
          <p:cNvSpPr/>
          <p:nvPr/>
        </p:nvSpPr>
        <p:spPr>
          <a:xfrm rot="5400000">
            <a:off x="4995669" y="2512486"/>
            <a:ext cx="2070656" cy="1785049"/>
          </a:xfrm>
          <a:prstGeom prst="hexagon">
            <a:avLst/>
          </a:prstGeom>
          <a:noFill/>
          <a:ln w="19050">
            <a:solidFill>
              <a:srgbClr val="2E5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46" name="组合 45">
            <a:extLst>
              <a:ext uri="{FF2B5EF4-FFF2-40B4-BE49-F238E27FC236}">
                <a16:creationId xmlns:a16="http://schemas.microsoft.com/office/drawing/2014/main" id="{C491FF26-5F77-4ACC-8E05-19926CC2DBAC}"/>
              </a:ext>
            </a:extLst>
          </p:cNvPr>
          <p:cNvGrpSpPr/>
          <p:nvPr/>
        </p:nvGrpSpPr>
        <p:grpSpPr>
          <a:xfrm>
            <a:off x="5109478" y="2851276"/>
            <a:ext cx="1785051" cy="1054039"/>
            <a:chOff x="8011581" y="2371337"/>
            <a:chExt cx="2380067" cy="1405385"/>
          </a:xfrm>
        </p:grpSpPr>
        <p:sp>
          <p:nvSpPr>
            <p:cNvPr id="47" name="文本框 46">
              <a:extLst>
                <a:ext uri="{FF2B5EF4-FFF2-40B4-BE49-F238E27FC236}">
                  <a16:creationId xmlns:a16="http://schemas.microsoft.com/office/drawing/2014/main" id="{74B7B9AD-4059-4CBA-A18E-26E4E228974C}"/>
                </a:ext>
              </a:extLst>
            </p:cNvPr>
            <p:cNvSpPr txBox="1"/>
            <p:nvPr/>
          </p:nvSpPr>
          <p:spPr>
            <a:xfrm>
              <a:off x="8011581" y="2791836"/>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信锐机房哨兵方案优势</a:t>
              </a:r>
            </a:p>
          </p:txBody>
        </p:sp>
        <p:sp>
          <p:nvSpPr>
            <p:cNvPr id="48" name="文本框 47">
              <a:extLst>
                <a:ext uri="{FF2B5EF4-FFF2-40B4-BE49-F238E27FC236}">
                  <a16:creationId xmlns:a16="http://schemas.microsoft.com/office/drawing/2014/main" id="{20F47862-8E09-49D8-AF54-1BD0424C1E09}"/>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PART03</a:t>
              </a:r>
              <a:endParaRPr lang="zh-CN" altLang="en-US" sz="15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263559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8A86B-C901-4E3F-8608-785C96F880CC}"/>
              </a:ext>
            </a:extLst>
          </p:cNvPr>
          <p:cNvSpPr>
            <a:spLocks noGrp="1"/>
          </p:cNvSpPr>
          <p:nvPr>
            <p:ph type="title"/>
          </p:nvPr>
        </p:nvSpPr>
        <p:spPr>
          <a:xfrm>
            <a:off x="3112880" y="335242"/>
            <a:ext cx="5814412" cy="620973"/>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风险可视：大屏展示</a:t>
            </a:r>
            <a:r>
              <a:rPr lang="en-US" altLang="zh-CN" sz="2400" b="1" dirty="0">
                <a:solidFill>
                  <a:schemeClr val="accent1"/>
                </a:solidFill>
                <a:latin typeface="微软雅黑" panose="020B0503020204020204" pitchFamily="34" charset="-122"/>
                <a:ea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rPr>
              <a:t>让机房状态一路了然</a:t>
            </a:r>
          </a:p>
        </p:txBody>
      </p:sp>
      <p:pic>
        <p:nvPicPr>
          <p:cNvPr id="12" name="图片 11">
            <a:extLst>
              <a:ext uri="{FF2B5EF4-FFF2-40B4-BE49-F238E27FC236}">
                <a16:creationId xmlns:a16="http://schemas.microsoft.com/office/drawing/2014/main" id="{F936ED3C-DC8E-4F05-8A54-01802AF0C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152" y="1130029"/>
            <a:ext cx="6819851" cy="4715047"/>
          </a:xfrm>
          <a:prstGeom prst="rect">
            <a:avLst/>
          </a:prstGeom>
        </p:spPr>
      </p:pic>
      <p:cxnSp>
        <p:nvCxnSpPr>
          <p:cNvPr id="13" name="直线连接符 51">
            <a:extLst>
              <a:ext uri="{FF2B5EF4-FFF2-40B4-BE49-F238E27FC236}">
                <a16:creationId xmlns:a16="http://schemas.microsoft.com/office/drawing/2014/main" id="{D5513F0A-C201-41E1-BE5E-1961CA03B060}"/>
              </a:ext>
            </a:extLst>
          </p:cNvPr>
          <p:cNvCxnSpPr>
            <a:cxnSpLocks/>
          </p:cNvCxnSpPr>
          <p:nvPr/>
        </p:nvCxnSpPr>
        <p:spPr>
          <a:xfrm>
            <a:off x="2460246" y="2106552"/>
            <a:ext cx="1445500" cy="0"/>
          </a:xfrm>
          <a:prstGeom prst="line">
            <a:avLst/>
          </a:prstGeom>
          <a:ln w="12700">
            <a:solidFill>
              <a:srgbClr val="2F5EB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a16="http://schemas.microsoft.com/office/drawing/2014/main" id="{B8A1D146-A9F8-4B29-99F8-69AD0112ED74}"/>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6791593">
            <a:off x="2265032" y="1931844"/>
            <a:ext cx="367837" cy="349416"/>
          </a:xfrm>
          <a:prstGeom prst="rect">
            <a:avLst/>
          </a:prstGeom>
        </p:spPr>
      </p:pic>
      <p:sp>
        <p:nvSpPr>
          <p:cNvPr id="15" name="矩形 14">
            <a:extLst>
              <a:ext uri="{FF2B5EF4-FFF2-40B4-BE49-F238E27FC236}">
                <a16:creationId xmlns:a16="http://schemas.microsoft.com/office/drawing/2014/main" id="{C2A72A8B-2672-4035-ADA9-7FD73D6C9412}"/>
              </a:ext>
            </a:extLst>
          </p:cNvPr>
          <p:cNvSpPr/>
          <p:nvPr/>
        </p:nvSpPr>
        <p:spPr>
          <a:xfrm>
            <a:off x="530844" y="4101964"/>
            <a:ext cx="1800493" cy="369332"/>
          </a:xfrm>
          <a:prstGeom prst="rect">
            <a:avLst/>
          </a:prstGeom>
        </p:spPr>
        <p:txBody>
          <a:bodyPr wrap="none">
            <a:spAutoFit/>
          </a:bodyPr>
          <a:lstStyle/>
          <a:p>
            <a:pPr algn="r"/>
            <a:r>
              <a:rPr lang="zh-CN" altLang="en-US" b="1" dirty="0">
                <a:solidFill>
                  <a:srgbClr val="2F5EB1"/>
                </a:solidFill>
                <a:latin typeface="微软雅黑" panose="020B0503020204020204" charset="-122"/>
                <a:ea typeface="微软雅黑" panose="020B0503020204020204" charset="-122"/>
                <a:sym typeface="微软雅黑" panose="020B0503020204020204" charset="-122"/>
              </a:rPr>
              <a:t>机房环境类监测</a:t>
            </a:r>
            <a:endParaRPr lang="en-US" altLang="x-none" b="1" dirty="0">
              <a:solidFill>
                <a:srgbClr val="2F5EB1"/>
              </a:solidFill>
              <a:latin typeface="微软雅黑" panose="020B0503020204020204" charset="-122"/>
              <a:ea typeface="微软雅黑" panose="020B0503020204020204" charset="-122"/>
              <a:sym typeface="微软雅黑" panose="020B0503020204020204" charset="-122"/>
            </a:endParaRPr>
          </a:p>
        </p:txBody>
      </p:sp>
      <p:cxnSp>
        <p:nvCxnSpPr>
          <p:cNvPr id="16" name="直线连接符 57">
            <a:extLst>
              <a:ext uri="{FF2B5EF4-FFF2-40B4-BE49-F238E27FC236}">
                <a16:creationId xmlns:a16="http://schemas.microsoft.com/office/drawing/2014/main" id="{CEBE563A-0F9D-4242-95B5-450B28B74AC7}"/>
              </a:ext>
            </a:extLst>
          </p:cNvPr>
          <p:cNvCxnSpPr>
            <a:cxnSpLocks/>
          </p:cNvCxnSpPr>
          <p:nvPr/>
        </p:nvCxnSpPr>
        <p:spPr>
          <a:xfrm>
            <a:off x="2448994" y="4283992"/>
            <a:ext cx="1445500" cy="0"/>
          </a:xfrm>
          <a:prstGeom prst="line">
            <a:avLst/>
          </a:prstGeom>
          <a:ln w="12700">
            <a:solidFill>
              <a:srgbClr val="2F5EB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49AC065C-7A44-4EF0-9354-6F2E5C8E741B}"/>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6791593">
            <a:off x="2262783" y="4116290"/>
            <a:ext cx="367837" cy="349416"/>
          </a:xfrm>
          <a:prstGeom prst="rect">
            <a:avLst/>
          </a:prstGeom>
        </p:spPr>
      </p:pic>
      <p:cxnSp>
        <p:nvCxnSpPr>
          <p:cNvPr id="18" name="直线连接符 62">
            <a:extLst>
              <a:ext uri="{FF2B5EF4-FFF2-40B4-BE49-F238E27FC236}">
                <a16:creationId xmlns:a16="http://schemas.microsoft.com/office/drawing/2014/main" id="{850E6C60-F04F-4E77-AAD9-101F886CC669}"/>
              </a:ext>
            </a:extLst>
          </p:cNvPr>
          <p:cNvCxnSpPr>
            <a:cxnSpLocks/>
          </p:cNvCxnSpPr>
          <p:nvPr/>
        </p:nvCxnSpPr>
        <p:spPr>
          <a:xfrm flipH="1">
            <a:off x="8045981" y="1866804"/>
            <a:ext cx="1554883" cy="15472"/>
          </a:xfrm>
          <a:prstGeom prst="line">
            <a:avLst/>
          </a:prstGeom>
          <a:ln w="12700">
            <a:solidFill>
              <a:srgbClr val="2F5EB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54CAF18A-5211-4C7F-AB18-A177C5B4EB28}"/>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744371">
            <a:off x="9449039" y="1690622"/>
            <a:ext cx="349416" cy="367837"/>
          </a:xfrm>
          <a:prstGeom prst="rect">
            <a:avLst/>
          </a:prstGeom>
        </p:spPr>
      </p:pic>
      <p:sp>
        <p:nvSpPr>
          <p:cNvPr id="20" name="矩形 19">
            <a:extLst>
              <a:ext uri="{FF2B5EF4-FFF2-40B4-BE49-F238E27FC236}">
                <a16:creationId xmlns:a16="http://schemas.microsoft.com/office/drawing/2014/main" id="{7F92F134-CF20-4748-AFC3-D3A099CE23C8}"/>
              </a:ext>
            </a:extLst>
          </p:cNvPr>
          <p:cNvSpPr/>
          <p:nvPr/>
        </p:nvSpPr>
        <p:spPr>
          <a:xfrm>
            <a:off x="9783684" y="1696126"/>
            <a:ext cx="1620957" cy="338554"/>
          </a:xfrm>
          <a:prstGeom prst="rect">
            <a:avLst/>
          </a:prstGeom>
        </p:spPr>
        <p:txBody>
          <a:bodyPr wrap="none">
            <a:spAutoFit/>
          </a:bodyPr>
          <a:lstStyle/>
          <a:p>
            <a:pPr algn="r"/>
            <a:r>
              <a:rPr lang="zh-CN" altLang="en-US" sz="1600" b="1" dirty="0">
                <a:solidFill>
                  <a:srgbClr val="2F5EB1"/>
                </a:solidFill>
                <a:latin typeface="微软雅黑" panose="020B0503020204020204" charset="-122"/>
                <a:ea typeface="微软雅黑" panose="020B0503020204020204" charset="-122"/>
                <a:sym typeface="微软雅黑" panose="020B0503020204020204" charset="-122"/>
              </a:rPr>
              <a:t>机房安防类监测</a:t>
            </a:r>
            <a:endParaRPr lang="en-US" altLang="x-none" sz="1600" b="1" dirty="0">
              <a:solidFill>
                <a:srgbClr val="2F5EB1"/>
              </a:solidFill>
              <a:latin typeface="微软雅黑" panose="020B0503020204020204" charset="-122"/>
              <a:ea typeface="微软雅黑" panose="020B0503020204020204" charset="-122"/>
              <a:sym typeface="微软雅黑" panose="020B0503020204020204" charset="-122"/>
            </a:endParaRPr>
          </a:p>
        </p:txBody>
      </p:sp>
      <p:cxnSp>
        <p:nvCxnSpPr>
          <p:cNvPr id="34" name="直线连接符 40">
            <a:extLst>
              <a:ext uri="{FF2B5EF4-FFF2-40B4-BE49-F238E27FC236}">
                <a16:creationId xmlns:a16="http://schemas.microsoft.com/office/drawing/2014/main" id="{FA79D476-482A-4209-AC13-F63E4DBDF821}"/>
              </a:ext>
            </a:extLst>
          </p:cNvPr>
          <p:cNvCxnSpPr>
            <a:cxnSpLocks/>
          </p:cNvCxnSpPr>
          <p:nvPr/>
        </p:nvCxnSpPr>
        <p:spPr>
          <a:xfrm flipH="1">
            <a:off x="7995406" y="3493208"/>
            <a:ext cx="1554883" cy="15472"/>
          </a:xfrm>
          <a:prstGeom prst="line">
            <a:avLst/>
          </a:prstGeom>
          <a:ln w="12700">
            <a:solidFill>
              <a:srgbClr val="2F5EB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5" name="图片 34">
            <a:extLst>
              <a:ext uri="{FF2B5EF4-FFF2-40B4-BE49-F238E27FC236}">
                <a16:creationId xmlns:a16="http://schemas.microsoft.com/office/drawing/2014/main" id="{FA809C3E-E57A-481A-940D-F502E58B632D}"/>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744371">
            <a:off x="9394188" y="3303635"/>
            <a:ext cx="349416" cy="367837"/>
          </a:xfrm>
          <a:prstGeom prst="rect">
            <a:avLst/>
          </a:prstGeom>
        </p:spPr>
      </p:pic>
      <p:sp>
        <p:nvSpPr>
          <p:cNvPr id="36" name="文本框 35">
            <a:extLst>
              <a:ext uri="{FF2B5EF4-FFF2-40B4-BE49-F238E27FC236}">
                <a16:creationId xmlns:a16="http://schemas.microsoft.com/office/drawing/2014/main" id="{4750549D-7C79-4E6D-93FA-F22F7F1C7AD2}"/>
              </a:ext>
            </a:extLst>
          </p:cNvPr>
          <p:cNvSpPr txBox="1"/>
          <p:nvPr/>
        </p:nvSpPr>
        <p:spPr>
          <a:xfrm>
            <a:off x="629228" y="2312521"/>
            <a:ext cx="2012483" cy="1434047"/>
          </a:xfrm>
          <a:prstGeom prst="rect">
            <a:avLst/>
          </a:prstGeom>
          <a:noFill/>
        </p:spPr>
        <p:txBody>
          <a:bodyPr wrap="square" rtlCol="0">
            <a:spAutoFit/>
          </a:bodyPr>
          <a:lstStyle/>
          <a:p>
            <a:pPr>
              <a:lnSpc>
                <a:spcPct val="150000"/>
              </a:lnSpc>
            </a:pPr>
            <a:r>
              <a:rPr lang="zh-CN" altLang="en-US" sz="1200" dirty="0">
                <a:latin typeface="宋体" panose="02010600030101010101" pitchFamily="2" charset="-122"/>
                <a:ea typeface="宋体" panose="02010600030101010101" pitchFamily="2" charset="-122"/>
              </a:rPr>
              <a:t>市电监测子系统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en-US" altLang="zh-CN" sz="1200" dirty="0">
                <a:latin typeface="宋体" panose="02010600030101010101" pitchFamily="2" charset="-122"/>
                <a:ea typeface="宋体" panose="02010600030101010101" pitchFamily="2" charset="-122"/>
              </a:rPr>
              <a:t>UPS</a:t>
            </a:r>
            <a:r>
              <a:rPr lang="zh-CN" altLang="en-US" sz="1200" dirty="0">
                <a:latin typeface="宋体" panose="02010600030101010101" pitchFamily="2" charset="-122"/>
                <a:ea typeface="宋体" panose="02010600030101010101" pitchFamily="2" charset="-122"/>
              </a:rPr>
              <a:t>监测子系统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rPr>
              <a:t>蓄电池监测子系统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rPr>
              <a:t>发电机组监测子系统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rPr>
              <a:t>配电单元监测及管理子系统</a:t>
            </a:r>
          </a:p>
        </p:txBody>
      </p:sp>
      <p:sp>
        <p:nvSpPr>
          <p:cNvPr id="37" name="文本框 36">
            <a:extLst>
              <a:ext uri="{FF2B5EF4-FFF2-40B4-BE49-F238E27FC236}">
                <a16:creationId xmlns:a16="http://schemas.microsoft.com/office/drawing/2014/main" id="{CEE86B00-BC72-41F0-9FAC-DAECB21529B4}"/>
              </a:ext>
            </a:extLst>
          </p:cNvPr>
          <p:cNvSpPr txBox="1"/>
          <p:nvPr/>
        </p:nvSpPr>
        <p:spPr>
          <a:xfrm>
            <a:off x="598663" y="4468028"/>
            <a:ext cx="1850331" cy="880049"/>
          </a:xfrm>
          <a:prstGeom prst="rect">
            <a:avLst/>
          </a:prstGeom>
          <a:noFill/>
        </p:spPr>
        <p:txBody>
          <a:bodyPr wrap="square" rtlCol="0">
            <a:spAutoFit/>
          </a:bodyPr>
          <a:lstStyle/>
          <a:p>
            <a:pPr>
              <a:lnSpc>
                <a:spcPct val="150000"/>
              </a:lnSpc>
            </a:pPr>
            <a:r>
              <a:rPr lang="zh-CN" altLang="en-US" sz="1200" dirty="0">
                <a:latin typeface="宋体" panose="02010600030101010101" pitchFamily="2" charset="-122"/>
                <a:ea typeface="宋体" panose="02010600030101010101" pitchFamily="2" charset="-122"/>
              </a:rPr>
              <a:t>精密空调监测子系统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rPr>
              <a:t>温湿度检测子系统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rPr>
              <a:t>漏水检测子系统</a:t>
            </a:r>
          </a:p>
        </p:txBody>
      </p:sp>
      <p:sp>
        <p:nvSpPr>
          <p:cNvPr id="38" name="矩形 37">
            <a:extLst>
              <a:ext uri="{FF2B5EF4-FFF2-40B4-BE49-F238E27FC236}">
                <a16:creationId xmlns:a16="http://schemas.microsoft.com/office/drawing/2014/main" id="{F4709C87-EA29-4F81-8EC6-D533F3B95106}"/>
              </a:ext>
            </a:extLst>
          </p:cNvPr>
          <p:cNvSpPr/>
          <p:nvPr/>
        </p:nvSpPr>
        <p:spPr>
          <a:xfrm>
            <a:off x="9717027" y="3305033"/>
            <a:ext cx="1569660" cy="369332"/>
          </a:xfrm>
          <a:prstGeom prst="rect">
            <a:avLst/>
          </a:prstGeom>
        </p:spPr>
        <p:txBody>
          <a:bodyPr wrap="none">
            <a:spAutoFit/>
          </a:bodyPr>
          <a:lstStyle/>
          <a:p>
            <a:pPr algn="r"/>
            <a:r>
              <a:rPr lang="zh-CN" altLang="en-US" b="1" dirty="0">
                <a:solidFill>
                  <a:srgbClr val="2F5EB1"/>
                </a:solidFill>
                <a:latin typeface="微软雅黑" panose="020B0503020204020204" charset="-122"/>
                <a:ea typeface="微软雅黑" panose="020B0503020204020204" charset="-122"/>
                <a:sym typeface="微软雅黑" panose="020B0503020204020204" charset="-122"/>
              </a:rPr>
              <a:t>网络管理系统</a:t>
            </a:r>
            <a:endParaRPr lang="en-US" altLang="x-none" b="1" dirty="0">
              <a:solidFill>
                <a:srgbClr val="2F5EB1"/>
              </a:solidFill>
              <a:latin typeface="微软雅黑" panose="020B0503020204020204" charset="-122"/>
              <a:ea typeface="微软雅黑" panose="020B0503020204020204" charset="-122"/>
              <a:sym typeface="微软雅黑" panose="020B0503020204020204" charset="-122"/>
            </a:endParaRPr>
          </a:p>
        </p:txBody>
      </p:sp>
      <p:sp>
        <p:nvSpPr>
          <p:cNvPr id="39" name="文本框 38">
            <a:extLst>
              <a:ext uri="{FF2B5EF4-FFF2-40B4-BE49-F238E27FC236}">
                <a16:creationId xmlns:a16="http://schemas.microsoft.com/office/drawing/2014/main" id="{6F66416C-43B1-466C-8024-F1162774BD08}"/>
              </a:ext>
            </a:extLst>
          </p:cNvPr>
          <p:cNvSpPr txBox="1"/>
          <p:nvPr/>
        </p:nvSpPr>
        <p:spPr>
          <a:xfrm>
            <a:off x="9631919" y="4992825"/>
            <a:ext cx="2032389" cy="603050"/>
          </a:xfrm>
          <a:prstGeom prst="rect">
            <a:avLst/>
          </a:prstGeom>
          <a:noFill/>
        </p:spPr>
        <p:txBody>
          <a:bodyPr wrap="square" rtlCol="0">
            <a:spAutoFit/>
          </a:bodyPr>
          <a:lstStyle/>
          <a:p>
            <a:pPr>
              <a:lnSpc>
                <a:spcPct val="150000"/>
              </a:lnSpc>
            </a:pPr>
            <a:r>
              <a:rPr lang="zh-CN" altLang="en-US" sz="1200" dirty="0">
                <a:latin typeface="宋体" panose="02010600030101010101" pitchFamily="2" charset="-122"/>
                <a:ea typeface="宋体" panose="02010600030101010101" pitchFamily="2" charset="-122"/>
              </a:rPr>
              <a:t>支持电话、短信、微信、</a:t>
            </a:r>
            <a:r>
              <a:rPr lang="en-US" altLang="zh-CN" sz="1200" dirty="0">
                <a:latin typeface="宋体" panose="02010600030101010101" pitchFamily="2" charset="-122"/>
                <a:ea typeface="宋体" panose="02010600030101010101" pitchFamily="2" charset="-122"/>
              </a:rPr>
              <a:t>APP</a:t>
            </a:r>
            <a:r>
              <a:rPr lang="zh-CN" altLang="en-US" sz="1200" dirty="0">
                <a:latin typeface="宋体" panose="02010600030101010101" pitchFamily="2" charset="-122"/>
                <a:ea typeface="宋体" panose="02010600030101010101" pitchFamily="2" charset="-122"/>
              </a:rPr>
              <a:t>、云守护等</a:t>
            </a:r>
            <a:r>
              <a:rPr lang="en-US" altLang="zh-CN" sz="1200" dirty="0">
                <a:latin typeface="宋体" panose="02010600030101010101" pitchFamily="2" charset="-122"/>
                <a:ea typeface="宋体" panose="02010600030101010101" pitchFamily="2" charset="-122"/>
              </a:rPr>
              <a:t>8</a:t>
            </a:r>
            <a:r>
              <a:rPr lang="zh-CN" altLang="en-US" sz="1200" dirty="0">
                <a:latin typeface="宋体" panose="02010600030101010101" pitchFamily="2" charset="-122"/>
                <a:ea typeface="宋体" panose="02010600030101010101" pitchFamily="2" charset="-122"/>
              </a:rPr>
              <a:t>种告警方式</a:t>
            </a:r>
          </a:p>
        </p:txBody>
      </p:sp>
      <p:sp>
        <p:nvSpPr>
          <p:cNvPr id="40" name="文本框 39">
            <a:extLst>
              <a:ext uri="{FF2B5EF4-FFF2-40B4-BE49-F238E27FC236}">
                <a16:creationId xmlns:a16="http://schemas.microsoft.com/office/drawing/2014/main" id="{29EC9DB1-26D7-48D9-8B06-CEE718874193}"/>
              </a:ext>
            </a:extLst>
          </p:cNvPr>
          <p:cNvSpPr txBox="1"/>
          <p:nvPr/>
        </p:nvSpPr>
        <p:spPr>
          <a:xfrm>
            <a:off x="9631919" y="3802117"/>
            <a:ext cx="1968715" cy="603050"/>
          </a:xfrm>
          <a:prstGeom prst="rect">
            <a:avLst/>
          </a:prstGeom>
          <a:noFill/>
        </p:spPr>
        <p:txBody>
          <a:bodyPr wrap="square" rtlCol="0">
            <a:spAutoFit/>
          </a:bodyPr>
          <a:lstStyle/>
          <a:p>
            <a:pPr>
              <a:lnSpc>
                <a:spcPct val="150000"/>
              </a:lnSpc>
            </a:pPr>
            <a:r>
              <a:rPr lang="zh-CN" altLang="en-US" sz="1200" dirty="0">
                <a:latin typeface="宋体" panose="02010600030101010101" pitchFamily="2" charset="-122"/>
                <a:ea typeface="宋体" panose="02010600030101010101" pitchFamily="2" charset="-122"/>
              </a:rPr>
              <a:t>服务器、交换机等状态监测及管理子系统</a:t>
            </a:r>
          </a:p>
        </p:txBody>
      </p:sp>
      <p:sp>
        <p:nvSpPr>
          <p:cNvPr id="41" name="矩形 40">
            <a:extLst>
              <a:ext uri="{FF2B5EF4-FFF2-40B4-BE49-F238E27FC236}">
                <a16:creationId xmlns:a16="http://schemas.microsoft.com/office/drawing/2014/main" id="{1B3EAB8A-6821-4471-BB40-60158AE7A495}"/>
              </a:ext>
            </a:extLst>
          </p:cNvPr>
          <p:cNvSpPr/>
          <p:nvPr/>
        </p:nvSpPr>
        <p:spPr>
          <a:xfrm>
            <a:off x="9771315" y="4551368"/>
            <a:ext cx="1107996" cy="369332"/>
          </a:xfrm>
          <a:prstGeom prst="rect">
            <a:avLst/>
          </a:prstGeom>
        </p:spPr>
        <p:txBody>
          <a:bodyPr wrap="none">
            <a:spAutoFit/>
          </a:bodyPr>
          <a:lstStyle/>
          <a:p>
            <a:pPr algn="r"/>
            <a:r>
              <a:rPr lang="zh-CN" altLang="en-US" b="1" dirty="0">
                <a:solidFill>
                  <a:srgbClr val="2F5EB1"/>
                </a:solidFill>
                <a:latin typeface="微软雅黑" panose="020B0503020204020204" charset="-122"/>
                <a:ea typeface="微软雅黑" panose="020B0503020204020204" charset="-122"/>
                <a:sym typeface="微软雅黑" panose="020B0503020204020204" charset="-122"/>
              </a:rPr>
              <a:t>告警系统</a:t>
            </a:r>
            <a:endParaRPr lang="en-US" altLang="x-none" b="1" dirty="0">
              <a:solidFill>
                <a:srgbClr val="2F5EB1"/>
              </a:solidFill>
              <a:latin typeface="微软雅黑" panose="020B0503020204020204" charset="-122"/>
              <a:ea typeface="微软雅黑" panose="020B0503020204020204" charset="-122"/>
              <a:sym typeface="微软雅黑" panose="020B0503020204020204" charset="-122"/>
            </a:endParaRPr>
          </a:p>
        </p:txBody>
      </p:sp>
      <p:pic>
        <p:nvPicPr>
          <p:cNvPr id="42" name="图片 41">
            <a:extLst>
              <a:ext uri="{FF2B5EF4-FFF2-40B4-BE49-F238E27FC236}">
                <a16:creationId xmlns:a16="http://schemas.microsoft.com/office/drawing/2014/main" id="{4101FDA1-17E8-4E88-9C64-DC16B222A7E7}"/>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rot="744371">
            <a:off x="9390422" y="4483277"/>
            <a:ext cx="349416" cy="367837"/>
          </a:xfrm>
          <a:prstGeom prst="rect">
            <a:avLst/>
          </a:prstGeom>
        </p:spPr>
      </p:pic>
      <p:cxnSp>
        <p:nvCxnSpPr>
          <p:cNvPr id="43" name="直线连接符 40">
            <a:extLst>
              <a:ext uri="{FF2B5EF4-FFF2-40B4-BE49-F238E27FC236}">
                <a16:creationId xmlns:a16="http://schemas.microsoft.com/office/drawing/2014/main" id="{845D4677-91E4-4923-AE13-D1CC52E358CC}"/>
              </a:ext>
            </a:extLst>
          </p:cNvPr>
          <p:cNvCxnSpPr>
            <a:cxnSpLocks/>
          </p:cNvCxnSpPr>
          <p:nvPr/>
        </p:nvCxnSpPr>
        <p:spPr>
          <a:xfrm flipH="1">
            <a:off x="7980923" y="4683517"/>
            <a:ext cx="1554883" cy="15472"/>
          </a:xfrm>
          <a:prstGeom prst="line">
            <a:avLst/>
          </a:prstGeom>
          <a:ln w="12700">
            <a:solidFill>
              <a:srgbClr val="2F5EB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2D260F80-C420-4B4D-884C-83D28894A892}"/>
              </a:ext>
            </a:extLst>
          </p:cNvPr>
          <p:cNvSpPr/>
          <p:nvPr/>
        </p:nvSpPr>
        <p:spPr>
          <a:xfrm>
            <a:off x="508585" y="1874540"/>
            <a:ext cx="1800493" cy="369332"/>
          </a:xfrm>
          <a:prstGeom prst="rect">
            <a:avLst/>
          </a:prstGeom>
        </p:spPr>
        <p:txBody>
          <a:bodyPr wrap="none">
            <a:spAutoFit/>
          </a:bodyPr>
          <a:lstStyle/>
          <a:p>
            <a:pPr algn="r"/>
            <a:r>
              <a:rPr lang="zh-CN" altLang="en-US" b="1" dirty="0">
                <a:solidFill>
                  <a:srgbClr val="2F5EB1"/>
                </a:solidFill>
                <a:latin typeface="微软雅黑" panose="020B0503020204020204" charset="-122"/>
                <a:ea typeface="微软雅黑" panose="020B0503020204020204" charset="-122"/>
                <a:sym typeface="微软雅黑" panose="020B0503020204020204" charset="-122"/>
              </a:rPr>
              <a:t>机房动力类监测</a:t>
            </a:r>
            <a:endParaRPr lang="en-US" altLang="x-none" b="1" dirty="0">
              <a:solidFill>
                <a:srgbClr val="2F5EB1"/>
              </a:solidFill>
              <a:latin typeface="微软雅黑" panose="020B0503020204020204" charset="-122"/>
              <a:ea typeface="微软雅黑" panose="020B0503020204020204" charset="-122"/>
              <a:sym typeface="微软雅黑" panose="020B0503020204020204" charset="-122"/>
            </a:endParaRPr>
          </a:p>
        </p:txBody>
      </p:sp>
      <p:sp>
        <p:nvSpPr>
          <p:cNvPr id="45" name="文本框 44">
            <a:extLst>
              <a:ext uri="{FF2B5EF4-FFF2-40B4-BE49-F238E27FC236}">
                <a16:creationId xmlns:a16="http://schemas.microsoft.com/office/drawing/2014/main" id="{D042A7AB-850A-4D5C-9A6A-53B6AB7A10A7}"/>
              </a:ext>
            </a:extLst>
          </p:cNvPr>
          <p:cNvSpPr txBox="1"/>
          <p:nvPr/>
        </p:nvSpPr>
        <p:spPr>
          <a:xfrm>
            <a:off x="9631919" y="2158752"/>
            <a:ext cx="1829347" cy="880049"/>
          </a:xfrm>
          <a:prstGeom prst="rect">
            <a:avLst/>
          </a:prstGeom>
          <a:noFill/>
        </p:spPr>
        <p:txBody>
          <a:bodyPr wrap="square" rtlCol="0">
            <a:spAutoFit/>
          </a:bodyPr>
          <a:lstStyle/>
          <a:p>
            <a:pPr>
              <a:lnSpc>
                <a:spcPct val="150000"/>
              </a:lnSpc>
            </a:pPr>
            <a:r>
              <a:rPr lang="zh-CN" altLang="en-US" sz="1200" dirty="0">
                <a:latin typeface="宋体" panose="02010600030101010101" pitchFamily="2" charset="-122"/>
                <a:ea typeface="宋体" panose="02010600030101010101" pitchFamily="2" charset="-122"/>
              </a:rPr>
              <a:t>烟雾监测子系统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rPr>
              <a:t>视频监测子系统</a:t>
            </a:r>
            <a:endParaRPr lang="en-US" altLang="zh-CN" sz="1200" dirty="0">
              <a:latin typeface="宋体" panose="02010600030101010101" pitchFamily="2" charset="-122"/>
              <a:ea typeface="宋体" panose="02010600030101010101" pitchFamily="2" charset="-122"/>
            </a:endParaRPr>
          </a:p>
          <a:p>
            <a:pPr>
              <a:lnSpc>
                <a:spcPct val="150000"/>
              </a:lnSpc>
            </a:pPr>
            <a:r>
              <a:rPr lang="zh-CN" altLang="en-US" sz="1200" dirty="0">
                <a:latin typeface="宋体" panose="02010600030101010101" pitchFamily="2" charset="-122"/>
                <a:ea typeface="宋体" panose="02010600030101010101" pitchFamily="2" charset="-122"/>
              </a:rPr>
              <a:t>门禁、门磁监测子系统</a:t>
            </a:r>
          </a:p>
        </p:txBody>
      </p:sp>
    </p:spTree>
    <p:extLst>
      <p:ext uri="{BB962C8B-B14F-4D97-AF65-F5344CB8AC3E}">
        <p14:creationId xmlns:p14="http://schemas.microsoft.com/office/powerpoint/2010/main" val="3631636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6238397-760E-4183-972E-3FA6D5D39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729" y="2081387"/>
            <a:ext cx="8570592" cy="4423089"/>
          </a:xfrm>
          <a:prstGeom prst="rect">
            <a:avLst/>
          </a:prstGeom>
        </p:spPr>
      </p:pic>
      <p:sp>
        <p:nvSpPr>
          <p:cNvPr id="2" name="标题 1">
            <a:extLst>
              <a:ext uri="{FF2B5EF4-FFF2-40B4-BE49-F238E27FC236}">
                <a16:creationId xmlns:a16="http://schemas.microsoft.com/office/drawing/2014/main" id="{3B97D98B-167D-4F92-BF5E-84DE98A12E1B}"/>
              </a:ext>
            </a:extLst>
          </p:cNvPr>
          <p:cNvSpPr>
            <a:spLocks noGrp="1"/>
          </p:cNvSpPr>
          <p:nvPr>
            <p:ph type="title"/>
          </p:nvPr>
        </p:nvSpPr>
        <p:spPr>
          <a:xfrm>
            <a:off x="3513550" y="235523"/>
            <a:ext cx="5371771" cy="740344"/>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风险可视</a:t>
            </a:r>
            <a:r>
              <a:rPr lang="en-US" altLang="zh-CN" sz="2400" b="1" dirty="0">
                <a:solidFill>
                  <a:schemeClr val="accent1"/>
                </a:solidFill>
                <a:latin typeface="微软雅黑" panose="020B0503020204020204" pitchFamily="34" charset="-122"/>
                <a:ea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rPr>
              <a:t>告警追踪与回溯</a:t>
            </a:r>
          </a:p>
        </p:txBody>
      </p:sp>
      <p:sp>
        <p:nvSpPr>
          <p:cNvPr id="3" name="内容占位符 2">
            <a:extLst>
              <a:ext uri="{FF2B5EF4-FFF2-40B4-BE49-F238E27FC236}">
                <a16:creationId xmlns:a16="http://schemas.microsoft.com/office/drawing/2014/main" id="{82752C3A-C7A1-417D-BFAB-413EADB36A0E}"/>
              </a:ext>
            </a:extLst>
          </p:cNvPr>
          <p:cNvSpPr>
            <a:spLocks noGrp="1"/>
          </p:cNvSpPr>
          <p:nvPr>
            <p:ph idx="1"/>
          </p:nvPr>
        </p:nvSpPr>
        <p:spPr>
          <a:xfrm>
            <a:off x="2648415" y="823389"/>
            <a:ext cx="9004138" cy="688795"/>
          </a:xfrm>
        </p:spPr>
        <p:txBody>
          <a:bodyPr>
            <a:noAutofit/>
          </a:bodyPr>
          <a:lstStyle/>
          <a:p>
            <a:pPr marL="0" indent="0">
              <a:lnSpc>
                <a:spcPct val="150000"/>
              </a:lnSpc>
              <a:buNone/>
            </a:pPr>
            <a:r>
              <a:rPr lang="zh-CN" altLang="en-US" sz="1600" dirty="0">
                <a:latin typeface="宋体" panose="02010600030101010101" pitchFamily="2" charset="-122"/>
                <a:ea typeface="宋体" panose="02010600030101010101" pitchFamily="2" charset="-122"/>
              </a:rPr>
              <a:t>通过与视频监控对接，对告警发生的实时情况进行视频录制，真实还原告警发生全过程，</a:t>
            </a:r>
            <a:endParaRPr lang="en-US" altLang="zh-CN" sz="1600" dirty="0">
              <a:latin typeface="宋体" panose="02010600030101010101" pitchFamily="2" charset="-122"/>
              <a:ea typeface="宋体" panose="02010600030101010101" pitchFamily="2" charset="-122"/>
            </a:endParaRPr>
          </a:p>
          <a:p>
            <a:pPr marL="0" indent="0">
              <a:lnSpc>
                <a:spcPct val="150000"/>
              </a:lnSpc>
              <a:buNone/>
            </a:pPr>
            <a:r>
              <a:rPr lang="zh-CN" altLang="en-US" sz="1600" dirty="0">
                <a:latin typeface="宋体" panose="02010600030101010101" pitchFamily="2" charset="-122"/>
                <a:ea typeface="宋体" panose="02010600030101010101" pitchFamily="2" charset="-122"/>
              </a:rPr>
              <a:t>告警数据分析和综合报表，发现潜在风险，优化运维管理流程和制度</a:t>
            </a:r>
          </a:p>
        </p:txBody>
      </p:sp>
      <p:pic>
        <p:nvPicPr>
          <p:cNvPr id="5" name="图片 4">
            <a:extLst>
              <a:ext uri="{FF2B5EF4-FFF2-40B4-BE49-F238E27FC236}">
                <a16:creationId xmlns:a16="http://schemas.microsoft.com/office/drawing/2014/main" id="{E3C79088-BC0E-45BA-A8D9-FCEC38197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610" y="2081388"/>
            <a:ext cx="8088779" cy="4423087"/>
          </a:xfrm>
          <a:prstGeom prst="rect">
            <a:avLst/>
          </a:prstGeom>
        </p:spPr>
      </p:pic>
      <p:pic>
        <p:nvPicPr>
          <p:cNvPr id="7" name="图片 6">
            <a:extLst>
              <a:ext uri="{FF2B5EF4-FFF2-40B4-BE49-F238E27FC236}">
                <a16:creationId xmlns:a16="http://schemas.microsoft.com/office/drawing/2014/main" id="{A0949952-6E64-4046-B368-D52E96F87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31" y="2100050"/>
            <a:ext cx="6996919" cy="4423087"/>
          </a:xfrm>
          <a:prstGeom prst="rect">
            <a:avLst/>
          </a:prstGeom>
        </p:spPr>
      </p:pic>
    </p:spTree>
    <p:extLst>
      <p:ext uri="{BB962C8B-B14F-4D97-AF65-F5344CB8AC3E}">
        <p14:creationId xmlns:p14="http://schemas.microsoft.com/office/powerpoint/2010/main" val="26574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AE60D5FE-1B5B-864C-892B-2CB5625BD48E}"/>
              </a:ext>
            </a:extLst>
          </p:cNvPr>
          <p:cNvSpPr>
            <a:spLocks noGrp="1"/>
          </p:cNvSpPr>
          <p:nvPr>
            <p:ph type="body" sz="quarter" idx="10"/>
          </p:nvPr>
        </p:nvSpPr>
        <p:spPr>
          <a:xfrm>
            <a:off x="437832" y="347601"/>
            <a:ext cx="7696524" cy="726614"/>
          </a:xfrm>
        </p:spPr>
        <p:txBody>
          <a:bodyPr>
            <a:normAutofit/>
          </a:bodyPr>
          <a:lstStyle/>
          <a:p>
            <a:pPr algn="l">
              <a:lnSpc>
                <a:spcPct val="120000"/>
              </a:lnSpc>
            </a:pPr>
            <a:r>
              <a:rPr lang="zh-CN" altLang="en-US" sz="2400" dirty="0">
                <a:solidFill>
                  <a:schemeClr val="accent1"/>
                </a:solidFill>
                <a:latin typeface="Microsoft YaHei" charset="-122"/>
                <a:ea typeface="Microsoft YaHei" charset="-122"/>
                <a:cs typeface="Microsoft YaHei" charset="-122"/>
              </a:rPr>
              <a:t>风险可视：全面的安全保障</a:t>
            </a:r>
            <a:r>
              <a:rPr lang="en-US" altLang="zh-CN" sz="2400" dirty="0">
                <a:solidFill>
                  <a:schemeClr val="accent1"/>
                </a:solidFill>
                <a:latin typeface="Microsoft YaHei" charset="-122"/>
                <a:ea typeface="Microsoft YaHei" charset="-122"/>
                <a:cs typeface="Microsoft YaHei" charset="-122"/>
              </a:rPr>
              <a:t>-</a:t>
            </a:r>
            <a:r>
              <a:rPr lang="zh-CN" altLang="en-US" sz="2400" dirty="0">
                <a:solidFill>
                  <a:schemeClr val="accent1"/>
                </a:solidFill>
                <a:latin typeface="Microsoft YaHei" charset="-122"/>
                <a:ea typeface="Microsoft YaHei" charset="-122"/>
                <a:cs typeface="Microsoft YaHei" charset="-122"/>
              </a:rPr>
              <a:t>为等保</a:t>
            </a:r>
            <a:r>
              <a:rPr lang="en-US" altLang="zh-CN" sz="2400" dirty="0">
                <a:solidFill>
                  <a:schemeClr val="accent1"/>
                </a:solidFill>
                <a:latin typeface="Microsoft YaHei" charset="-122"/>
                <a:ea typeface="Microsoft YaHei" charset="-122"/>
                <a:cs typeface="Microsoft YaHei" charset="-122"/>
              </a:rPr>
              <a:t>2.0</a:t>
            </a:r>
            <a:r>
              <a:rPr lang="zh-CN" altLang="en-US" sz="2400" dirty="0">
                <a:solidFill>
                  <a:schemeClr val="accent1"/>
                </a:solidFill>
                <a:latin typeface="Microsoft YaHei" charset="-122"/>
                <a:ea typeface="Microsoft YaHei" charset="-122"/>
                <a:cs typeface="Microsoft YaHei" charset="-122"/>
              </a:rPr>
              <a:t>护航</a:t>
            </a:r>
            <a:endParaRPr lang="en-US" altLang="zh-CN" sz="2400" dirty="0">
              <a:solidFill>
                <a:schemeClr val="accent1"/>
              </a:solidFill>
              <a:latin typeface="Microsoft YaHei" charset="-122"/>
              <a:ea typeface="Microsoft YaHei" charset="-122"/>
              <a:cs typeface="Microsoft YaHei" charset="-122"/>
            </a:endParaRPr>
          </a:p>
        </p:txBody>
      </p:sp>
      <p:sp>
        <p:nvSpPr>
          <p:cNvPr id="4" name="文本框 3">
            <a:extLst>
              <a:ext uri="{FF2B5EF4-FFF2-40B4-BE49-F238E27FC236}">
                <a16:creationId xmlns:a16="http://schemas.microsoft.com/office/drawing/2014/main" id="{DC57332D-F682-2243-BA5E-6BEEAD57C277}"/>
              </a:ext>
            </a:extLst>
          </p:cNvPr>
          <p:cNvSpPr txBox="1"/>
          <p:nvPr/>
        </p:nvSpPr>
        <p:spPr>
          <a:xfrm>
            <a:off x="147678" y="1174727"/>
            <a:ext cx="10274750" cy="369332"/>
          </a:xfrm>
          <a:prstGeom prst="rect">
            <a:avLst/>
          </a:prstGeom>
          <a:noFill/>
        </p:spPr>
        <p:txBody>
          <a:bodyPr wrap="squar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      信锐机房哨兵设施监控系统通过多种安全方式实现对用户数据保护，真正实现端到端的安全防护</a:t>
            </a:r>
          </a:p>
        </p:txBody>
      </p:sp>
      <p:sp>
        <p:nvSpPr>
          <p:cNvPr id="3" name="矩形 2">
            <a:extLst>
              <a:ext uri="{FF2B5EF4-FFF2-40B4-BE49-F238E27FC236}">
                <a16:creationId xmlns:a16="http://schemas.microsoft.com/office/drawing/2014/main" id="{A61092EF-07CA-BF4E-914B-8F81DC4A9876}"/>
              </a:ext>
            </a:extLst>
          </p:cNvPr>
          <p:cNvSpPr/>
          <p:nvPr/>
        </p:nvSpPr>
        <p:spPr>
          <a:xfrm>
            <a:off x="7869216" y="4125326"/>
            <a:ext cx="3114902" cy="431053"/>
          </a:xfrm>
          <a:prstGeom prst="rect">
            <a:avLst/>
          </a:prstGeom>
          <a:gradFill flip="none" rotWithShape="1">
            <a:gsLst>
              <a:gs pos="0">
                <a:srgbClr val="235990"/>
              </a:gs>
              <a:gs pos="40000">
                <a:srgbClr val="3A8594">
                  <a:alpha val="69000"/>
                </a:srgbClr>
              </a:gs>
              <a:gs pos="100000">
                <a:srgbClr val="51B19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Microsoft YaHei" panose="020B0503020204020204" pitchFamily="34" charset="-122"/>
                <a:ea typeface="Microsoft YaHei" panose="020B0503020204020204" pitchFamily="34" charset="-122"/>
              </a:rPr>
              <a:t>数据传输加密传输</a:t>
            </a:r>
          </a:p>
        </p:txBody>
      </p:sp>
      <p:grpSp>
        <p:nvGrpSpPr>
          <p:cNvPr id="64" name="组合 63">
            <a:extLst>
              <a:ext uri="{FF2B5EF4-FFF2-40B4-BE49-F238E27FC236}">
                <a16:creationId xmlns:a16="http://schemas.microsoft.com/office/drawing/2014/main" id="{85E29ED5-5C7A-7347-A69C-FA608DFBF656}"/>
              </a:ext>
            </a:extLst>
          </p:cNvPr>
          <p:cNvGrpSpPr/>
          <p:nvPr/>
        </p:nvGrpSpPr>
        <p:grpSpPr>
          <a:xfrm>
            <a:off x="732951" y="2288773"/>
            <a:ext cx="5488427" cy="4175283"/>
            <a:chOff x="699164" y="2182374"/>
            <a:chExt cx="5562061" cy="4289723"/>
          </a:xfrm>
        </p:grpSpPr>
        <p:pic>
          <p:nvPicPr>
            <p:cNvPr id="52" name="图片 51">
              <a:extLst>
                <a:ext uri="{FF2B5EF4-FFF2-40B4-BE49-F238E27FC236}">
                  <a16:creationId xmlns:a16="http://schemas.microsoft.com/office/drawing/2014/main" id="{0054605C-286D-7D4D-A205-7923D77B838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971502" y="2182374"/>
              <a:ext cx="4289723" cy="4289723"/>
            </a:xfrm>
            <a:prstGeom prst="rect">
              <a:avLst/>
            </a:prstGeom>
          </p:spPr>
        </p:pic>
        <p:pic>
          <p:nvPicPr>
            <p:cNvPr id="13" name="Picture 5" descr="笔记本">
              <a:extLst>
                <a:ext uri="{FF2B5EF4-FFF2-40B4-BE49-F238E27FC236}">
                  <a16:creationId xmlns:a16="http://schemas.microsoft.com/office/drawing/2014/main" id="{E0367C54-43BF-C045-B17D-01E062A3D2C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164" y="4160106"/>
              <a:ext cx="919464" cy="766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直线连接符 17">
              <a:extLst>
                <a:ext uri="{FF2B5EF4-FFF2-40B4-BE49-F238E27FC236}">
                  <a16:creationId xmlns:a16="http://schemas.microsoft.com/office/drawing/2014/main" id="{87F981F6-41A3-754C-8B2A-2E28A51F978C}"/>
                </a:ext>
              </a:extLst>
            </p:cNvPr>
            <p:cNvCxnSpPr>
              <a:cxnSpLocks/>
            </p:cNvCxnSpPr>
            <p:nvPr/>
          </p:nvCxnSpPr>
          <p:spPr>
            <a:xfrm>
              <a:off x="2577201" y="4699149"/>
              <a:ext cx="0" cy="4745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DB37CD10-A496-F348-B567-1388A17C24B6}"/>
                </a:ext>
              </a:extLst>
            </p:cNvPr>
            <p:cNvCxnSpPr>
              <a:cxnSpLocks/>
            </p:cNvCxnSpPr>
            <p:nvPr/>
          </p:nvCxnSpPr>
          <p:spPr>
            <a:xfrm>
              <a:off x="1514883" y="4680955"/>
              <a:ext cx="597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线连接符 27">
              <a:extLst>
                <a:ext uri="{FF2B5EF4-FFF2-40B4-BE49-F238E27FC236}">
                  <a16:creationId xmlns:a16="http://schemas.microsoft.com/office/drawing/2014/main" id="{D06F5E41-6B10-7F44-9F14-7A47FE742B44}"/>
                </a:ext>
              </a:extLst>
            </p:cNvPr>
            <p:cNvCxnSpPr>
              <a:cxnSpLocks/>
            </p:cNvCxnSpPr>
            <p:nvPr/>
          </p:nvCxnSpPr>
          <p:spPr>
            <a:xfrm flipH="1">
              <a:off x="2574501" y="5592398"/>
              <a:ext cx="2700" cy="2940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图片 35" descr="手机.png">
              <a:extLst>
                <a:ext uri="{FF2B5EF4-FFF2-40B4-BE49-F238E27FC236}">
                  <a16:creationId xmlns:a16="http://schemas.microsoft.com/office/drawing/2014/main" id="{BFE2D618-84B7-C74A-B16D-589B1416E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684" y="4788435"/>
              <a:ext cx="392552" cy="665986"/>
            </a:xfrm>
            <a:prstGeom prst="rect">
              <a:avLst/>
            </a:prstGeom>
          </p:spPr>
        </p:pic>
        <p:pic>
          <p:nvPicPr>
            <p:cNvPr id="10" name="图片 9">
              <a:extLst>
                <a:ext uri="{FF2B5EF4-FFF2-40B4-BE49-F238E27FC236}">
                  <a16:creationId xmlns:a16="http://schemas.microsoft.com/office/drawing/2014/main" id="{65C07FC5-C0B2-9944-AFFB-83E5B802FA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1121" y="5118533"/>
              <a:ext cx="1572160" cy="473865"/>
            </a:xfrm>
            <a:prstGeom prst="rect">
              <a:avLst/>
            </a:prstGeom>
          </p:spPr>
        </p:pic>
      </p:grpSp>
      <p:sp>
        <p:nvSpPr>
          <p:cNvPr id="65" name="矩形 64">
            <a:extLst>
              <a:ext uri="{FF2B5EF4-FFF2-40B4-BE49-F238E27FC236}">
                <a16:creationId xmlns:a16="http://schemas.microsoft.com/office/drawing/2014/main" id="{32939CD6-ED5C-BC48-9957-E7077761079B}"/>
              </a:ext>
            </a:extLst>
          </p:cNvPr>
          <p:cNvSpPr/>
          <p:nvPr/>
        </p:nvSpPr>
        <p:spPr>
          <a:xfrm>
            <a:off x="7869216" y="2587083"/>
            <a:ext cx="3114902" cy="446221"/>
          </a:xfrm>
          <a:prstGeom prst="rect">
            <a:avLst/>
          </a:prstGeom>
          <a:gradFill flip="none" rotWithShape="1">
            <a:gsLst>
              <a:gs pos="0">
                <a:srgbClr val="235990"/>
              </a:gs>
              <a:gs pos="40000">
                <a:srgbClr val="3A8594">
                  <a:alpha val="69000"/>
                </a:srgbClr>
              </a:gs>
              <a:gs pos="100000">
                <a:srgbClr val="51B19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Microsoft YaHei" panose="020B0503020204020204" pitchFamily="34" charset="-122"/>
                <a:ea typeface="Microsoft YaHei" panose="020B0503020204020204" pitchFamily="34" charset="-122"/>
              </a:rPr>
              <a:t>管理终端身份认证</a:t>
            </a:r>
          </a:p>
        </p:txBody>
      </p:sp>
      <p:sp>
        <p:nvSpPr>
          <p:cNvPr id="66" name="矩形 65">
            <a:extLst>
              <a:ext uri="{FF2B5EF4-FFF2-40B4-BE49-F238E27FC236}">
                <a16:creationId xmlns:a16="http://schemas.microsoft.com/office/drawing/2014/main" id="{2EA1CE0D-7D8B-A24A-9894-FE9AD49DC908}"/>
              </a:ext>
            </a:extLst>
          </p:cNvPr>
          <p:cNvSpPr/>
          <p:nvPr/>
        </p:nvSpPr>
        <p:spPr>
          <a:xfrm>
            <a:off x="7869216" y="3391047"/>
            <a:ext cx="3114902" cy="376536"/>
          </a:xfrm>
          <a:prstGeom prst="rect">
            <a:avLst/>
          </a:prstGeom>
          <a:gradFill flip="none" rotWithShape="1">
            <a:gsLst>
              <a:gs pos="0">
                <a:srgbClr val="235990"/>
              </a:gs>
              <a:gs pos="40000">
                <a:srgbClr val="3A8594">
                  <a:alpha val="69000"/>
                </a:srgbClr>
              </a:gs>
              <a:gs pos="100000">
                <a:srgbClr val="51B19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Microsoft YaHei" panose="020B0503020204020204" pitchFamily="34" charset="-122"/>
                <a:ea typeface="Microsoft YaHei" panose="020B0503020204020204" pitchFamily="34" charset="-122"/>
              </a:rPr>
              <a:t>管理平台内网部署</a:t>
            </a:r>
          </a:p>
        </p:txBody>
      </p:sp>
      <p:pic>
        <p:nvPicPr>
          <p:cNvPr id="35" name="Picture 10" descr="D:\sinfor\2010\1月\网络图标设计\修改0126\修改\互联网云_1.png">
            <a:extLst>
              <a:ext uri="{FF2B5EF4-FFF2-40B4-BE49-F238E27FC236}">
                <a16:creationId xmlns:a16="http://schemas.microsoft.com/office/drawing/2014/main" id="{6EF58228-A531-4B21-B441-D71E3048C7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887932" y="3899283"/>
            <a:ext cx="1180886" cy="107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文本框 37">
            <a:extLst>
              <a:ext uri="{FF2B5EF4-FFF2-40B4-BE49-F238E27FC236}">
                <a16:creationId xmlns:a16="http://schemas.microsoft.com/office/drawing/2014/main" id="{8D4CFD39-2D1C-4079-B67E-B68052974033}"/>
              </a:ext>
            </a:extLst>
          </p:cNvPr>
          <p:cNvSpPr txBox="1"/>
          <p:nvPr/>
        </p:nvSpPr>
        <p:spPr>
          <a:xfrm>
            <a:off x="4286094" y="4010578"/>
            <a:ext cx="398016" cy="738664"/>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互联网</a:t>
            </a:r>
          </a:p>
        </p:txBody>
      </p:sp>
      <p:pic>
        <p:nvPicPr>
          <p:cNvPr id="45" name="Picture 10" descr="D:\sinfor\2010\1月\网络图标设计\修改0126\修改\互联网云_1.png">
            <a:extLst>
              <a:ext uri="{FF2B5EF4-FFF2-40B4-BE49-F238E27FC236}">
                <a16:creationId xmlns:a16="http://schemas.microsoft.com/office/drawing/2014/main" id="{53B8F970-F498-44DC-9C90-4C481A8C16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86056">
            <a:off x="3990979" y="2197983"/>
            <a:ext cx="1180886" cy="107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直线连接符 17">
            <a:extLst>
              <a:ext uri="{FF2B5EF4-FFF2-40B4-BE49-F238E27FC236}">
                <a16:creationId xmlns:a16="http://schemas.microsoft.com/office/drawing/2014/main" id="{B12E078A-240C-49E9-8363-C77C3A3E5D39}"/>
              </a:ext>
            </a:extLst>
          </p:cNvPr>
          <p:cNvCxnSpPr>
            <a:cxnSpLocks/>
          </p:cNvCxnSpPr>
          <p:nvPr/>
        </p:nvCxnSpPr>
        <p:spPr>
          <a:xfrm>
            <a:off x="2615704" y="4274714"/>
            <a:ext cx="0" cy="4745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60" descr="防火墙">
            <a:extLst>
              <a:ext uri="{FF2B5EF4-FFF2-40B4-BE49-F238E27FC236}">
                <a16:creationId xmlns:a16="http://schemas.microsoft.com/office/drawing/2014/main" id="{59034E9A-2483-4E9B-B37B-7FC1366326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8313" y="3825374"/>
            <a:ext cx="577546" cy="4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任意多边形: 形状 6">
            <a:extLst>
              <a:ext uri="{FF2B5EF4-FFF2-40B4-BE49-F238E27FC236}">
                <a16:creationId xmlns:a16="http://schemas.microsoft.com/office/drawing/2014/main" id="{3A7C4F4D-C8BD-4756-86A5-C1B76E83A11F}"/>
              </a:ext>
            </a:extLst>
          </p:cNvPr>
          <p:cNvSpPr/>
          <p:nvPr/>
        </p:nvSpPr>
        <p:spPr>
          <a:xfrm>
            <a:off x="2868230" y="3027404"/>
            <a:ext cx="1616847" cy="1711863"/>
          </a:xfrm>
          <a:custGeom>
            <a:avLst/>
            <a:gdLst>
              <a:gd name="connsiteX0" fmla="*/ 53390 w 1620312"/>
              <a:gd name="connsiteY0" fmla="*/ 1934736 h 1934736"/>
              <a:gd name="connsiteX1" fmla="*/ 159326 w 1620312"/>
              <a:gd name="connsiteY1" fmla="*/ 1265663 h 1934736"/>
              <a:gd name="connsiteX2" fmla="*/ 1391536 w 1620312"/>
              <a:gd name="connsiteY2" fmla="*/ 1198756 h 1934736"/>
              <a:gd name="connsiteX3" fmla="*/ 1620136 w 1620312"/>
              <a:gd name="connsiteY3" fmla="*/ 0 h 1934736"/>
              <a:gd name="connsiteX4" fmla="*/ 1620136 w 1620312"/>
              <a:gd name="connsiteY4" fmla="*/ 0 h 193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312" h="1934736">
                <a:moveTo>
                  <a:pt x="53390" y="1934736"/>
                </a:moveTo>
                <a:cubicBezTo>
                  <a:pt x="-5154" y="1661531"/>
                  <a:pt x="-63698" y="1388326"/>
                  <a:pt x="159326" y="1265663"/>
                </a:cubicBezTo>
                <a:cubicBezTo>
                  <a:pt x="382350" y="1143000"/>
                  <a:pt x="1148068" y="1409700"/>
                  <a:pt x="1391536" y="1198756"/>
                </a:cubicBezTo>
                <a:cubicBezTo>
                  <a:pt x="1635004" y="987812"/>
                  <a:pt x="1620136" y="0"/>
                  <a:pt x="1620136" y="0"/>
                </a:cubicBezTo>
                <a:lnTo>
                  <a:pt x="1620136"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887F5954-EDB1-4306-B0CB-1D12D0FE8564}"/>
              </a:ext>
            </a:extLst>
          </p:cNvPr>
          <p:cNvSpPr/>
          <p:nvPr/>
        </p:nvSpPr>
        <p:spPr>
          <a:xfrm>
            <a:off x="3006700" y="2882095"/>
            <a:ext cx="2819808" cy="2431462"/>
          </a:xfrm>
          <a:custGeom>
            <a:avLst/>
            <a:gdLst>
              <a:gd name="connsiteX0" fmla="*/ 2839543 w 2839543"/>
              <a:gd name="connsiteY0" fmla="*/ 2637760 h 2637760"/>
              <a:gd name="connsiteX1" fmla="*/ 1902841 w 2839543"/>
              <a:gd name="connsiteY1" fmla="*/ 1271735 h 2637760"/>
              <a:gd name="connsiteX2" fmla="*/ 1657514 w 2839543"/>
              <a:gd name="connsiteY2" fmla="*/ 6072 h 2637760"/>
              <a:gd name="connsiteX3" fmla="*/ 157675 w 2839543"/>
              <a:gd name="connsiteY3" fmla="*/ 1806994 h 2637760"/>
              <a:gd name="connsiteX4" fmla="*/ 118646 w 2839543"/>
              <a:gd name="connsiteY4" fmla="*/ 1846023 h 263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9543" h="2637760">
                <a:moveTo>
                  <a:pt x="2839543" y="2637760"/>
                </a:moveTo>
                <a:cubicBezTo>
                  <a:pt x="2469694" y="2174055"/>
                  <a:pt x="2099846" y="1710350"/>
                  <a:pt x="1902841" y="1271735"/>
                </a:cubicBezTo>
                <a:cubicBezTo>
                  <a:pt x="1705836" y="833120"/>
                  <a:pt x="1948375" y="-83138"/>
                  <a:pt x="1657514" y="6072"/>
                </a:cubicBezTo>
                <a:cubicBezTo>
                  <a:pt x="1366653" y="95282"/>
                  <a:pt x="414153" y="1500335"/>
                  <a:pt x="157675" y="1806994"/>
                </a:cubicBezTo>
                <a:cubicBezTo>
                  <a:pt x="-98803" y="2113652"/>
                  <a:pt x="9921" y="1979837"/>
                  <a:pt x="118646" y="184602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a:extLst>
              <a:ext uri="{FF2B5EF4-FFF2-40B4-BE49-F238E27FC236}">
                <a16:creationId xmlns:a16="http://schemas.microsoft.com/office/drawing/2014/main" id="{064DD61F-1629-485C-9376-F442DD1C0F9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06560" y="4595513"/>
            <a:ext cx="1401926" cy="294774"/>
          </a:xfrm>
          <a:prstGeom prst="rect">
            <a:avLst/>
          </a:prstGeom>
        </p:spPr>
      </p:pic>
      <p:pic>
        <p:nvPicPr>
          <p:cNvPr id="49" name="图片 48">
            <a:extLst>
              <a:ext uri="{FF2B5EF4-FFF2-40B4-BE49-F238E27FC236}">
                <a16:creationId xmlns:a16="http://schemas.microsoft.com/office/drawing/2014/main" id="{87AB5812-2572-4630-880F-3B072CACC96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53754" y="2734669"/>
            <a:ext cx="541915" cy="541915"/>
          </a:xfrm>
          <a:prstGeom prst="rect">
            <a:avLst/>
          </a:prstGeom>
          <a:solidFill>
            <a:schemeClr val="tx1"/>
          </a:solidFill>
        </p:spPr>
      </p:pic>
      <p:sp>
        <p:nvSpPr>
          <p:cNvPr id="50" name="文本框 49">
            <a:extLst>
              <a:ext uri="{FF2B5EF4-FFF2-40B4-BE49-F238E27FC236}">
                <a16:creationId xmlns:a16="http://schemas.microsoft.com/office/drawing/2014/main" id="{7CAEB910-73C7-493E-9A52-46CB159B874F}"/>
              </a:ext>
            </a:extLst>
          </p:cNvPr>
          <p:cNvSpPr txBox="1"/>
          <p:nvPr/>
        </p:nvSpPr>
        <p:spPr>
          <a:xfrm>
            <a:off x="5899807" y="3364531"/>
            <a:ext cx="781115" cy="246221"/>
          </a:xfrm>
          <a:prstGeom prst="rect">
            <a:avLst/>
          </a:prstGeom>
          <a:solidFill>
            <a:schemeClr val="bg1"/>
          </a:solidFill>
        </p:spPr>
        <p:txBody>
          <a:bodyPr wrap="square" rtlCol="0">
            <a:spAutoFit/>
          </a:bodyPr>
          <a:lstStyle/>
          <a:p>
            <a:pPr algn="ctr"/>
            <a:r>
              <a:rPr kumimoji="1" lang="zh-CN" altLang="en-US" sz="1000" dirty="0">
                <a:latin typeface="Microsoft YaHei" charset="-122"/>
                <a:ea typeface="Microsoft YaHei" charset="-122"/>
                <a:cs typeface="Microsoft YaHei" charset="-122"/>
              </a:rPr>
              <a:t>云守护</a:t>
            </a:r>
            <a:endParaRPr kumimoji="1" lang="en-US" altLang="zh-CN" sz="1000" dirty="0">
              <a:latin typeface="Microsoft YaHei" charset="-122"/>
              <a:ea typeface="Microsoft YaHei" charset="-122"/>
              <a:cs typeface="Microsoft YaHei" charset="-122"/>
            </a:endParaRPr>
          </a:p>
        </p:txBody>
      </p:sp>
      <p:cxnSp>
        <p:nvCxnSpPr>
          <p:cNvPr id="14" name="直接连接符 13">
            <a:extLst>
              <a:ext uri="{FF2B5EF4-FFF2-40B4-BE49-F238E27FC236}">
                <a16:creationId xmlns:a16="http://schemas.microsoft.com/office/drawing/2014/main" id="{A68A5165-2E86-44C3-B92C-DCC073C14827}"/>
              </a:ext>
            </a:extLst>
          </p:cNvPr>
          <p:cNvCxnSpPr>
            <a:cxnSpLocks/>
          </p:cNvCxnSpPr>
          <p:nvPr/>
        </p:nvCxnSpPr>
        <p:spPr>
          <a:xfrm flipH="1" flipV="1">
            <a:off x="5125617" y="2956796"/>
            <a:ext cx="950027" cy="151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05FA75F9-25F4-4E45-8419-4A54C995D393}"/>
              </a:ext>
            </a:extLst>
          </p:cNvPr>
          <p:cNvSpPr txBox="1"/>
          <p:nvPr/>
        </p:nvSpPr>
        <p:spPr>
          <a:xfrm>
            <a:off x="4108091" y="2653633"/>
            <a:ext cx="1176962" cy="276999"/>
          </a:xfrm>
          <a:prstGeom prst="rect">
            <a:avLst/>
          </a:prstGeom>
          <a:noFill/>
        </p:spPr>
        <p:txBody>
          <a:bodyPr wrap="square" rtlCol="0">
            <a:spAutoFit/>
          </a:bodyPr>
          <a:lstStyle/>
          <a:p>
            <a:r>
              <a:rPr lang="zh-CN" altLang="en-US" sz="1200" dirty="0"/>
              <a:t>远端云平台</a:t>
            </a:r>
          </a:p>
        </p:txBody>
      </p:sp>
      <p:sp>
        <p:nvSpPr>
          <p:cNvPr id="51" name="文本框 50">
            <a:extLst>
              <a:ext uri="{FF2B5EF4-FFF2-40B4-BE49-F238E27FC236}">
                <a16:creationId xmlns:a16="http://schemas.microsoft.com/office/drawing/2014/main" id="{E1848E9B-B6EF-4DC9-BE5A-9BB2039E3455}"/>
              </a:ext>
            </a:extLst>
          </p:cNvPr>
          <p:cNvSpPr txBox="1"/>
          <p:nvPr/>
        </p:nvSpPr>
        <p:spPr>
          <a:xfrm>
            <a:off x="5685086" y="5647851"/>
            <a:ext cx="781115" cy="246221"/>
          </a:xfrm>
          <a:prstGeom prst="rect">
            <a:avLst/>
          </a:prstGeom>
          <a:solidFill>
            <a:schemeClr val="bg1"/>
          </a:solidFill>
        </p:spPr>
        <p:txBody>
          <a:bodyPr wrap="square" rtlCol="0">
            <a:spAutoFit/>
          </a:bodyPr>
          <a:lstStyle/>
          <a:p>
            <a:pPr algn="ctr"/>
            <a:r>
              <a:rPr kumimoji="1" lang="en-US" altLang="zh-CN" sz="1000" dirty="0">
                <a:latin typeface="Microsoft YaHei" charset="-122"/>
                <a:ea typeface="Microsoft YaHei" charset="-122"/>
                <a:cs typeface="Microsoft YaHei" charset="-122"/>
              </a:rPr>
              <a:t>APP</a:t>
            </a:r>
            <a:r>
              <a:rPr kumimoji="1" lang="zh-CN" altLang="en-US" sz="1000" dirty="0">
                <a:latin typeface="Microsoft YaHei" charset="-122"/>
                <a:ea typeface="Microsoft YaHei" charset="-122"/>
                <a:cs typeface="Microsoft YaHei" charset="-122"/>
              </a:rPr>
              <a:t>管理</a:t>
            </a:r>
            <a:endParaRPr kumimoji="1" lang="en-US" altLang="zh-CN" sz="1000" dirty="0">
              <a:latin typeface="Microsoft YaHei" charset="-122"/>
              <a:ea typeface="Microsoft YaHei" charset="-122"/>
              <a:cs typeface="Microsoft YaHei" charset="-122"/>
            </a:endParaRPr>
          </a:p>
        </p:txBody>
      </p:sp>
      <p:sp>
        <p:nvSpPr>
          <p:cNvPr id="22" name="文本框 21">
            <a:extLst>
              <a:ext uri="{FF2B5EF4-FFF2-40B4-BE49-F238E27FC236}">
                <a16:creationId xmlns:a16="http://schemas.microsoft.com/office/drawing/2014/main" id="{C7AC3D47-41CF-4044-8913-E96F8CFDD1EB}"/>
              </a:ext>
            </a:extLst>
          </p:cNvPr>
          <p:cNvSpPr txBox="1"/>
          <p:nvPr/>
        </p:nvSpPr>
        <p:spPr>
          <a:xfrm rot="19527323" flipH="1">
            <a:off x="4953736" y="3511536"/>
            <a:ext cx="444039" cy="1200329"/>
          </a:xfrm>
          <a:prstGeom prst="rect">
            <a:avLst/>
          </a:prstGeom>
          <a:noFill/>
        </p:spPr>
        <p:txBody>
          <a:bodyPr wrap="square" rtlCol="0">
            <a:spAutoFit/>
          </a:bodyPr>
          <a:lstStyle/>
          <a:p>
            <a:r>
              <a:rPr lang="zh-CN" altLang="en-US" sz="1200" dirty="0">
                <a:solidFill>
                  <a:srgbClr val="FF0000"/>
                </a:solidFill>
              </a:rPr>
              <a:t>专用密钥加密</a:t>
            </a:r>
          </a:p>
        </p:txBody>
      </p:sp>
      <p:sp>
        <p:nvSpPr>
          <p:cNvPr id="53" name="文本框 52">
            <a:extLst>
              <a:ext uri="{FF2B5EF4-FFF2-40B4-BE49-F238E27FC236}">
                <a16:creationId xmlns:a16="http://schemas.microsoft.com/office/drawing/2014/main" id="{E1DB1740-CEC2-46D1-BD20-90F34BD5F44E}"/>
              </a:ext>
            </a:extLst>
          </p:cNvPr>
          <p:cNvSpPr txBox="1"/>
          <p:nvPr/>
        </p:nvSpPr>
        <p:spPr>
          <a:xfrm rot="2454107" flipH="1">
            <a:off x="3389991" y="3293968"/>
            <a:ext cx="266953" cy="1200329"/>
          </a:xfrm>
          <a:prstGeom prst="rect">
            <a:avLst/>
          </a:prstGeom>
          <a:noFill/>
        </p:spPr>
        <p:txBody>
          <a:bodyPr wrap="square" rtlCol="0">
            <a:spAutoFit/>
          </a:bodyPr>
          <a:lstStyle/>
          <a:p>
            <a:r>
              <a:rPr lang="zh-CN" altLang="en-US" sz="1200" dirty="0">
                <a:solidFill>
                  <a:srgbClr val="FF0000"/>
                </a:solidFill>
              </a:rPr>
              <a:t>专用密钥解密</a:t>
            </a:r>
          </a:p>
        </p:txBody>
      </p:sp>
      <p:cxnSp>
        <p:nvCxnSpPr>
          <p:cNvPr id="24" name="直接连接符 23">
            <a:extLst>
              <a:ext uri="{FF2B5EF4-FFF2-40B4-BE49-F238E27FC236}">
                <a16:creationId xmlns:a16="http://schemas.microsoft.com/office/drawing/2014/main" id="{F7143E57-41D0-452C-8F13-3CC69225C924}"/>
              </a:ext>
            </a:extLst>
          </p:cNvPr>
          <p:cNvCxnSpPr>
            <a:cxnSpLocks/>
          </p:cNvCxnSpPr>
          <p:nvPr/>
        </p:nvCxnSpPr>
        <p:spPr>
          <a:xfrm>
            <a:off x="2904223" y="3939168"/>
            <a:ext cx="1308572" cy="39963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E8C49295-E771-402B-AE1B-5DA29AD27BB6}"/>
              </a:ext>
            </a:extLst>
          </p:cNvPr>
          <p:cNvSpPr/>
          <p:nvPr/>
        </p:nvSpPr>
        <p:spPr>
          <a:xfrm>
            <a:off x="7869216" y="4826155"/>
            <a:ext cx="3114902" cy="431053"/>
          </a:xfrm>
          <a:prstGeom prst="rect">
            <a:avLst/>
          </a:prstGeom>
          <a:gradFill flip="none" rotWithShape="1">
            <a:gsLst>
              <a:gs pos="0">
                <a:srgbClr val="235990"/>
              </a:gs>
              <a:gs pos="40000">
                <a:srgbClr val="3A8594">
                  <a:alpha val="69000"/>
                </a:srgbClr>
              </a:gs>
              <a:gs pos="100000">
                <a:srgbClr val="51B19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Microsoft YaHei" panose="020B0503020204020204" pitchFamily="34" charset="-122"/>
                <a:ea typeface="Microsoft YaHei" panose="020B0503020204020204" pitchFamily="34" charset="-122"/>
              </a:rPr>
              <a:t>管理人员权限分级</a:t>
            </a:r>
          </a:p>
        </p:txBody>
      </p:sp>
      <p:sp>
        <p:nvSpPr>
          <p:cNvPr id="32" name="矩形 31">
            <a:extLst>
              <a:ext uri="{FF2B5EF4-FFF2-40B4-BE49-F238E27FC236}">
                <a16:creationId xmlns:a16="http://schemas.microsoft.com/office/drawing/2014/main" id="{8B451716-21B0-418E-A469-EC78FE53D5BF}"/>
              </a:ext>
            </a:extLst>
          </p:cNvPr>
          <p:cNvSpPr/>
          <p:nvPr/>
        </p:nvSpPr>
        <p:spPr>
          <a:xfrm>
            <a:off x="7869216" y="5479301"/>
            <a:ext cx="3114902" cy="431053"/>
          </a:xfrm>
          <a:prstGeom prst="rect">
            <a:avLst/>
          </a:prstGeom>
          <a:gradFill flip="none" rotWithShape="1">
            <a:gsLst>
              <a:gs pos="0">
                <a:srgbClr val="235990"/>
              </a:gs>
              <a:gs pos="40000">
                <a:srgbClr val="3A8594">
                  <a:alpha val="69000"/>
                </a:srgbClr>
              </a:gs>
              <a:gs pos="100000">
                <a:srgbClr val="51B19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Microsoft YaHei" panose="020B0503020204020204" pitchFamily="34" charset="-122"/>
                <a:ea typeface="Microsoft YaHei" panose="020B0503020204020204" pitchFamily="34" charset="-122"/>
              </a:rPr>
              <a:t>人员出入记录管理</a:t>
            </a:r>
          </a:p>
        </p:txBody>
      </p:sp>
      <p:grpSp>
        <p:nvGrpSpPr>
          <p:cNvPr id="33" name="组合 32">
            <a:extLst>
              <a:ext uri="{FF2B5EF4-FFF2-40B4-BE49-F238E27FC236}">
                <a16:creationId xmlns:a16="http://schemas.microsoft.com/office/drawing/2014/main" id="{CABF7F0D-2F2D-45BA-8F2A-F4CC2685F9F7}"/>
              </a:ext>
            </a:extLst>
          </p:cNvPr>
          <p:cNvGrpSpPr/>
          <p:nvPr/>
        </p:nvGrpSpPr>
        <p:grpSpPr>
          <a:xfrm>
            <a:off x="1401019" y="5894072"/>
            <a:ext cx="2429370" cy="918276"/>
            <a:chOff x="185464" y="2021496"/>
            <a:chExt cx="3780372" cy="1470461"/>
          </a:xfrm>
        </p:grpSpPr>
        <p:grpSp>
          <p:nvGrpSpPr>
            <p:cNvPr id="37" name="组 99">
              <a:extLst>
                <a:ext uri="{FF2B5EF4-FFF2-40B4-BE49-F238E27FC236}">
                  <a16:creationId xmlns:a16="http://schemas.microsoft.com/office/drawing/2014/main" id="{1E51AAAD-BCE2-4C7D-A1B9-C9EB02D536A7}"/>
                </a:ext>
              </a:extLst>
            </p:cNvPr>
            <p:cNvGrpSpPr/>
            <p:nvPr/>
          </p:nvGrpSpPr>
          <p:grpSpPr>
            <a:xfrm>
              <a:off x="185464" y="2021496"/>
              <a:ext cx="3780372" cy="1470461"/>
              <a:chOff x="496978" y="1913405"/>
              <a:chExt cx="3876892" cy="2133183"/>
            </a:xfrm>
          </p:grpSpPr>
          <p:sp>
            <p:nvSpPr>
              <p:cNvPr id="58" name="圆角矩形 100">
                <a:extLst>
                  <a:ext uri="{FF2B5EF4-FFF2-40B4-BE49-F238E27FC236}">
                    <a16:creationId xmlns:a16="http://schemas.microsoft.com/office/drawing/2014/main" id="{624B7B10-7075-4DA6-81A2-83D6F9DF9651}"/>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bg1"/>
                  </a:solidFill>
                </a:endParaRPr>
              </a:p>
            </p:txBody>
          </p:sp>
          <p:sp>
            <p:nvSpPr>
              <p:cNvPr id="59" name="同侧圆角矩形 101">
                <a:extLst>
                  <a:ext uri="{FF2B5EF4-FFF2-40B4-BE49-F238E27FC236}">
                    <a16:creationId xmlns:a16="http://schemas.microsoft.com/office/drawing/2014/main" id="{D514F5AE-AB9C-479B-9BEF-12D9618CBBC1}"/>
                  </a:ext>
                </a:extLst>
              </p:cNvPr>
              <p:cNvSpPr/>
              <p:nvPr/>
            </p:nvSpPr>
            <p:spPr>
              <a:xfrm>
                <a:off x="496978" y="1913405"/>
                <a:ext cx="3868389" cy="383621"/>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solidFill>
                      <a:schemeClr val="bg1"/>
                    </a:solidFill>
                    <a:latin typeface="宋体" panose="02010600030101010101" pitchFamily="2" charset="-122"/>
                    <a:ea typeface="宋体" panose="02010600030101010101" pitchFamily="2" charset="-122"/>
                    <a:cs typeface="Microsoft YaHei" charset="-122"/>
                  </a:rPr>
                  <a:t>传感器</a:t>
                </a:r>
              </a:p>
            </p:txBody>
          </p:sp>
        </p:grpSp>
        <p:pic>
          <p:nvPicPr>
            <p:cNvPr id="47" name="图片 46">
              <a:extLst>
                <a:ext uri="{FF2B5EF4-FFF2-40B4-BE49-F238E27FC236}">
                  <a16:creationId xmlns:a16="http://schemas.microsoft.com/office/drawing/2014/main" id="{F1605534-CD27-4BFB-87EF-4EAA6599FCC2}"/>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11152" y="2527769"/>
              <a:ext cx="494678" cy="494678"/>
            </a:xfrm>
            <a:prstGeom prst="rect">
              <a:avLst/>
            </a:prstGeom>
          </p:spPr>
        </p:pic>
        <p:pic>
          <p:nvPicPr>
            <p:cNvPr id="48" name="图片 47" descr="rId3">
              <a:extLst>
                <a:ext uri="{FF2B5EF4-FFF2-40B4-BE49-F238E27FC236}">
                  <a16:creationId xmlns:a16="http://schemas.microsoft.com/office/drawing/2014/main" id="{CD94F0A4-DB3E-444A-9072-108B83386636}"/>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0" b="90000" l="0" r="90000"/>
                      </a14:imgEffect>
                    </a14:imgLayer>
                  </a14:imgProps>
                </a:ext>
                <a:ext uri="{28A0092B-C50C-407E-A947-70E740481C1C}">
                  <a14:useLocalDpi xmlns:a14="http://schemas.microsoft.com/office/drawing/2010/main"/>
                </a:ext>
              </a:extLst>
            </a:blip>
            <a:srcRect/>
            <a:stretch>
              <a:fillRect/>
            </a:stretch>
          </p:blipFill>
          <p:spPr bwMode="auto">
            <a:xfrm>
              <a:off x="942478" y="2517539"/>
              <a:ext cx="766185" cy="56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53">
              <a:extLst>
                <a:ext uri="{FF2B5EF4-FFF2-40B4-BE49-F238E27FC236}">
                  <a16:creationId xmlns:a16="http://schemas.microsoft.com/office/drawing/2014/main" id="{5B2E8E3F-A50A-4C35-9F31-88CA10491582}"/>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0" r="97917"/>
                      </a14:imgEffect>
                    </a14:imgLayer>
                  </a14:imgProps>
                </a:ext>
                <a:ext uri="{28A0092B-C50C-407E-A947-70E740481C1C}">
                  <a14:useLocalDpi xmlns:a14="http://schemas.microsoft.com/office/drawing/2010/main"/>
                </a:ext>
              </a:extLst>
            </a:blip>
            <a:stretch>
              <a:fillRect/>
            </a:stretch>
          </p:blipFill>
          <p:spPr>
            <a:xfrm>
              <a:off x="3287125" y="2577366"/>
              <a:ext cx="558741" cy="558741"/>
            </a:xfrm>
            <a:prstGeom prst="rect">
              <a:avLst/>
            </a:prstGeom>
          </p:spPr>
        </p:pic>
        <p:pic>
          <p:nvPicPr>
            <p:cNvPr id="55" name="图片 54">
              <a:extLst>
                <a:ext uri="{FF2B5EF4-FFF2-40B4-BE49-F238E27FC236}">
                  <a16:creationId xmlns:a16="http://schemas.microsoft.com/office/drawing/2014/main" id="{9F09B632-A554-49EB-AEDD-9ACA106D75FE}"/>
                </a:ext>
              </a:extLst>
            </p:cNvPr>
            <p:cNvPicPr>
              <a:picLocks noChangeAspect="1"/>
            </p:cNvPicPr>
            <p:nvPr/>
          </p:nvPicPr>
          <p:blipFill>
            <a:blip r:embed="rId16" cstate="email">
              <a:extLst>
                <a:ext uri="{BEBA8EAE-BF5A-486C-A8C5-ECC9F3942E4B}">
                  <a14:imgProps xmlns:a14="http://schemas.microsoft.com/office/drawing/2010/main">
                    <a14:imgLayer r:embed="rId17">
                      <a14:imgEffect>
                        <a14:backgroundRemoval t="2632" b="100000" l="1887" r="100000">
                          <a14:foregroundMark x1="15849" y1="31579" x2="15849" y2="31579"/>
                          <a14:foregroundMark x1="9057" y1="32456" x2="9057" y2="32456"/>
                          <a14:foregroundMark x1="11698" y1="28947" x2="11698" y2="28947"/>
                          <a14:foregroundMark x1="7547" y1="26316" x2="7547" y2="26316"/>
                          <a14:foregroundMark x1="98491" y1="70175" x2="98491" y2="70175"/>
                          <a14:foregroundMark x1="10566" y1="38012" x2="10566" y2="38012"/>
                          <a14:foregroundMark x1="10189" y1="26901" x2="10189" y2="26901"/>
                        </a14:backgroundRemoval>
                      </a14:imgEffect>
                    </a14:imgLayer>
                  </a14:imgProps>
                </a:ext>
                <a:ext uri="{28A0092B-C50C-407E-A947-70E740481C1C}">
                  <a14:useLocalDpi xmlns:a14="http://schemas.microsoft.com/office/drawing/2010/main"/>
                </a:ext>
              </a:extLst>
            </a:blip>
            <a:stretch>
              <a:fillRect/>
            </a:stretch>
          </p:blipFill>
          <p:spPr>
            <a:xfrm>
              <a:off x="1817559" y="2391993"/>
              <a:ext cx="557418" cy="719385"/>
            </a:xfrm>
            <a:prstGeom prst="rect">
              <a:avLst/>
            </a:prstGeom>
          </p:spPr>
        </p:pic>
        <p:pic>
          <p:nvPicPr>
            <p:cNvPr id="57" name="图片 56">
              <a:extLst>
                <a:ext uri="{FF2B5EF4-FFF2-40B4-BE49-F238E27FC236}">
                  <a16:creationId xmlns:a16="http://schemas.microsoft.com/office/drawing/2014/main" id="{847D712D-7D00-4009-A79B-ABDE1C0CB70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210598" y="2413236"/>
              <a:ext cx="1226899" cy="817933"/>
            </a:xfrm>
            <a:prstGeom prst="rect">
              <a:avLst/>
            </a:prstGeom>
          </p:spPr>
        </p:pic>
      </p:grpSp>
      <p:pic>
        <p:nvPicPr>
          <p:cNvPr id="5" name="图片 4">
            <a:extLst>
              <a:ext uri="{FF2B5EF4-FFF2-40B4-BE49-F238E27FC236}">
                <a16:creationId xmlns:a16="http://schemas.microsoft.com/office/drawing/2014/main" id="{AF797557-2AA1-4357-971D-F7EC01AF289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82783" y="4825309"/>
            <a:ext cx="247789" cy="282091"/>
          </a:xfrm>
          <a:prstGeom prst="rect">
            <a:avLst/>
          </a:prstGeom>
        </p:spPr>
      </p:pic>
    </p:spTree>
    <p:extLst>
      <p:ext uri="{BB962C8B-B14F-4D97-AF65-F5344CB8AC3E}">
        <p14:creationId xmlns:p14="http://schemas.microsoft.com/office/powerpoint/2010/main" val="42507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04 0.00024 L 0.00104 0.00024 C -0.00026 -0.00162 -0.00143 -0.00324 -0.00273 -0.00486 C -0.00312 -0.00532 -0.00351 -0.00601 -0.00403 -0.00648 C -0.00442 -0.00671 -0.00495 -0.00694 -0.00547 -0.00717 C -0.00638 -0.00879 -0.00703 -0.01111 -0.0082 -0.01203 C -0.01054 -0.01412 -0.0095 -0.01273 -0.01133 -0.0162 C -0.01159 -0.01689 -0.01159 -0.01782 -0.01185 -0.01851 C -0.01224 -0.01944 -0.01276 -0.02013 -0.01315 -0.02106 C -0.01367 -0.02199 -0.01419 -0.02314 -0.01458 -0.0243 C -0.01523 -0.02592 -0.0164 -0.02916 -0.0164 -0.02916 C -0.01653 -0.03032 -0.01653 -0.03148 -0.01679 -0.0324 C -0.0181 -0.03634 -0.01862 -0.03588 -0.02005 -0.03888 C -0.02291 -0.04513 -0.01836 -0.03657 -0.02239 -0.04537 C -0.02317 -0.04722 -0.02435 -0.04838 -0.02513 -0.05023 C -0.02552 -0.05138 -0.02604 -0.05231 -0.02643 -0.05347 C -0.02708 -0.05509 -0.02747 -0.05694 -0.02825 -0.05833 C -0.02864 -0.05902 -0.0289 -0.05949 -0.02916 -0.05995 C -0.02955 -0.06088 -0.02968 -0.0618 -0.03008 -0.0625 C -0.0306 -0.06342 -0.03138 -0.06412 -0.0319 -0.06481 C -0.03229 -0.06574 -0.03268 -0.06643 -0.03281 -0.06736 C -0.03307 -0.06805 -0.03307 -0.06921 -0.03333 -0.06967 C -0.03372 -0.0706 -0.03424 -0.07083 -0.03463 -0.07129 C -0.03606 -0.08148 -0.03424 -0.06898 -0.03554 -0.07708 C -0.0358 -0.07824 -0.0358 -0.07939 -0.03606 -0.08032 C -0.03633 -0.08125 -0.03672 -0.08194 -0.03698 -0.08287 C -0.03737 -0.08426 -0.03763 -0.08611 -0.03789 -0.08773 L -0.0388 -0.09259 C -0.03932 -0.09583 -0.03945 -0.09745 -0.04023 -0.10069 C -0.0414 -0.10578 -0.04075 -0.10347 -0.04205 -0.10787 C -0.04336 -0.12013 -0.04166 -0.10486 -0.04297 -0.11527 C -0.04297 -0.11597 -0.04362 -0.12152 -0.04388 -0.12268 C -0.04401 -0.12338 -0.0444 -0.1243 -0.04479 -0.125 C -0.04505 -0.12685 -0.04544 -0.1287 -0.0457 -0.13078 C -0.04583 -0.13217 -0.04596 -0.13356 -0.04609 -0.13472 C -0.04674 -0.13842 -0.047 -0.13819 -0.04752 -0.1412 C -0.04765 -0.14282 -0.04804 -0.14699 -0.04843 -0.14861 C -0.0487 -0.14976 -0.04909 -0.15069 -0.04935 -0.15185 C -0.04961 -0.15463 -0.04974 -0.1574 -0.05026 -0.15995 C -0.05182 -0.16851 -0.05091 -0.16504 -0.05247 -0.1706 C -0.05273 -0.17152 -0.05286 -0.17268 -0.05299 -0.17384 C -0.05312 -0.17546 -0.05312 -0.17708 -0.05338 -0.1787 C -0.05364 -0.17963 -0.05416 -0.18032 -0.05442 -0.18101 C -0.05521 -0.18426 -0.05534 -0.18541 -0.05573 -0.18842 C -0.05586 -0.18935 -0.05625 -0.19722 -0.05664 -0.19907 C -0.0569 -0.2 -0.05729 -0.20046 -0.05755 -0.20138 C -0.0582 -0.2037 -0.05807 -0.20555 -0.05846 -0.20787 C -0.05885 -0.21018 -0.05937 -0.21226 -0.05989 -0.21435 C -0.06002 -0.21527 -0.06015 -0.21597 -0.06028 -0.21689 C -0.06041 -0.21921 -0.06067 -0.22176 -0.0608 -0.22407 C -0.06106 -0.24282 -0.06067 -0.26157 -0.0612 -0.28032 C -0.06133 -0.28287 -0.06211 -0.28518 -0.06263 -0.2875 C -0.06276 -0.28842 -0.06289 -0.28912 -0.06302 -0.29004 C -0.06315 -0.29097 -0.06315 -0.29236 -0.06354 -0.29328 C -0.0638 -0.29421 -0.06445 -0.2949 -0.06484 -0.2956 C -0.06536 -0.29676 -0.06588 -0.29791 -0.06627 -0.29884 C -0.06679 -0.30023 -0.06705 -0.30185 -0.06758 -0.30301 C -0.06797 -0.3037 -0.06862 -0.30347 -0.06901 -0.3037 C -0.06953 -0.30416 -0.06992 -0.30486 -0.07031 -0.30532 C -0.07109 -0.30509 -0.072 -0.30509 -0.07265 -0.30463 C -0.0737 -0.3037 -0.07448 -0.30254 -0.07539 -0.30138 C -0.07643 -0.3 -0.08073 -0.29444 -0.08177 -0.29166 C -0.08411 -0.28564 -0.08112 -0.29305 -0.08411 -0.2868 C -0.0845 -0.28611 -0.08463 -0.28495 -0.08502 -0.28426 C -0.08554 -0.2831 -0.0862 -0.28217 -0.08685 -0.28101 C -0.0875 -0.27986 -0.08802 -0.27824 -0.08867 -0.27708 C -0.08932 -0.27546 -0.09101 -0.27291 -0.09101 -0.27291 C -0.09127 -0.27106 -0.09166 -0.26875 -0.09231 -0.26713 C -0.09492 -0.26111 -0.09349 -0.26689 -0.09557 -0.26064 C -0.09609 -0.25926 -0.09635 -0.2574 -0.09687 -0.25578 C -0.09726 -0.25486 -0.09778 -0.25439 -0.0983 -0.25347 C -0.09883 -0.25231 -0.09909 -0.25115 -0.09961 -0.25023 C -0.10156 -0.24629 -0.10143 -0.24676 -0.10325 -0.24444 C -0.10442 -0.24097 -0.10442 -0.24027 -0.10599 -0.23796 C -0.10651 -0.23726 -0.10703 -0.23703 -0.10742 -0.23634 C -0.10833 -0.23472 -0.10924 -0.2331 -0.11015 -0.23148 C -0.1112 -0.22963 -0.11159 -0.22847 -0.11289 -0.22731 C -0.11328 -0.22708 -0.1138 -0.22685 -0.11432 -0.22662 C -0.11731 -0.21944 -0.1138 -0.22615 -0.11745 -0.22245 C -0.1181 -0.22199 -0.11836 -0.22083 -0.11888 -0.22013 C -0.12018 -0.21805 -0.12031 -0.21851 -0.122 -0.21759 L -0.12435 -0.21365 C -0.12474 -0.21273 -0.12526 -0.21203 -0.12565 -0.21111 C -0.12669 -0.20879 -0.12695 -0.2074 -0.12851 -0.20625 C -0.12903 -0.20578 -0.12968 -0.20578 -0.13034 -0.20555 C -0.13385 -0.1993 -0.13203 -0.20069 -0.13489 -0.19907 C -0.13515 -0.19838 -0.13554 -0.19791 -0.1358 -0.19745 C -0.13606 -0.19652 -0.13593 -0.1956 -0.1362 -0.1949 C -0.13685 -0.19351 -0.13802 -0.19305 -0.13893 -0.19259 C -0.13932 -0.19166 -0.13945 -0.19074 -0.13984 -0.19004 C -0.14153 -0.1875 -0.14375 -0.18588 -0.14492 -0.18263 C -0.14622 -0.17939 -0.14544 -0.18101 -0.14726 -0.17777 C -0.14739 -0.17708 -0.14739 -0.17615 -0.14765 -0.17546 C -0.14817 -0.17338 -0.1487 -0.17291 -0.14948 -0.17129 C -0.15026 -0.16551 -0.14922 -0.17013 -0.1513 -0.16643 C -0.15169 -0.16574 -0.15195 -0.16481 -0.15221 -0.16412 C -0.15273 -0.16273 -0.15312 -0.16134 -0.15364 -0.15995 C -0.1539 -0.15926 -0.15416 -0.15879 -0.15455 -0.15833 C -0.15612 -0.15277 -0.15495 -0.15601 -0.15859 -0.1493 L -0.16002 -0.14699 C -0.1612 -0.14027 -0.15924 -0.15 -0.16224 -0.1412 C -0.16536 -0.13263 -0.15976 -0.14328 -0.16419 -0.13564 C -0.1651 -0.13032 -0.1638 -0.13611 -0.16601 -0.13078 C -0.16823 -0.12523 -0.16562 -0.12963 -0.16784 -0.125 C -0.16888 -0.12268 -0.16966 -0.12199 -0.17096 -0.12013 C -0.17317 -0.11435 -0.17044 -0.12152 -0.1733 -0.11458 C -0.17356 -0.11365 -0.17383 -0.11273 -0.17422 -0.11203 C -0.1763 -0.10879 -0.1763 -0.11088 -0.17786 -0.10717 C -0.17825 -0.10625 -0.17838 -0.10486 -0.17877 -0.10393 C -0.17929 -0.10231 -0.17995 -0.10069 -0.1806 -0.09907 C -0.18112 -0.09768 -0.18138 -0.09629 -0.1819 -0.0949 C -0.18229 -0.09398 -0.18294 -0.09351 -0.18333 -0.09259 C -0.18398 -0.09097 -0.1845 -0.08935 -0.18515 -0.08773 C -0.18541 -0.0868 -0.1858 -0.08611 -0.18606 -0.08518 C -0.18685 -0.0831 -0.18737 -0.08055 -0.18841 -0.0787 L -0.19023 -0.07546 C -0.19036 -0.07453 -0.19036 -0.07384 -0.19062 -0.07291 C -0.19088 -0.07245 -0.19127 -0.07199 -0.19153 -0.07129 C -0.19218 -0.07013 -0.19284 -0.06875 -0.19336 -0.06736 C -0.19375 -0.06643 -0.19401 -0.06504 -0.19427 -0.06412 C -0.19479 -0.06273 -0.19609 -0.05926 -0.19661 -0.05833 C -0.19687 -0.05787 -0.19726 -0.0574 -0.19752 -0.05671 C -0.19817 -0.05509 -0.19856 -0.05324 -0.19935 -0.05185 L -0.20065 -0.04953 L -0.20065 -0.04953 " pathEditMode="relative" ptsTypes="AAAAAAAAAAAAAAAAAAAAAAAAAAAAAAAAAAAAAAAAAAAAAAAAAAAAAAAAAAAAAAAAAAAAAAAAAAAAAAAAAAAAAAAAAAAAAAAAAAAAAAAAAAAAAAAAAAAAAAAAAAA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8521374-F60E-4DF8-849F-F6F072516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7" y="1820626"/>
            <a:ext cx="11968976" cy="4677558"/>
          </a:xfrm>
          <a:prstGeom prst="rect">
            <a:avLst/>
          </a:prstGeom>
        </p:spPr>
      </p:pic>
      <p:pic>
        <p:nvPicPr>
          <p:cNvPr id="4" name="图片 3">
            <a:extLst>
              <a:ext uri="{FF2B5EF4-FFF2-40B4-BE49-F238E27FC236}">
                <a16:creationId xmlns:a16="http://schemas.microsoft.com/office/drawing/2014/main" id="{290D7F6D-447D-407B-B2CD-D5A218EA09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3740" t="12751" r="24633"/>
          <a:stretch/>
        </p:blipFill>
        <p:spPr>
          <a:xfrm>
            <a:off x="2798954" y="2002275"/>
            <a:ext cx="4073915" cy="4431163"/>
          </a:xfrm>
          <a:prstGeom prst="rect">
            <a:avLst/>
          </a:prstGeom>
        </p:spPr>
      </p:pic>
      <p:pic>
        <p:nvPicPr>
          <p:cNvPr id="5" name="图片 4">
            <a:extLst>
              <a:ext uri="{FF2B5EF4-FFF2-40B4-BE49-F238E27FC236}">
                <a16:creationId xmlns:a16="http://schemas.microsoft.com/office/drawing/2014/main" id="{635317E9-F5F5-470F-9FC6-9F7684E1CC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4123" t="13019" r="23939"/>
          <a:stretch/>
        </p:blipFill>
        <p:spPr>
          <a:xfrm>
            <a:off x="7349390" y="2002275"/>
            <a:ext cx="4423100" cy="4431163"/>
          </a:xfrm>
          <a:prstGeom prst="rect">
            <a:avLst/>
          </a:prstGeom>
        </p:spPr>
      </p:pic>
      <p:sp>
        <p:nvSpPr>
          <p:cNvPr id="6" name="矩形 5">
            <a:extLst>
              <a:ext uri="{FF2B5EF4-FFF2-40B4-BE49-F238E27FC236}">
                <a16:creationId xmlns:a16="http://schemas.microsoft.com/office/drawing/2014/main" id="{4C338529-7D90-4C78-9A5B-E4896E74BC0F}"/>
              </a:ext>
            </a:extLst>
          </p:cNvPr>
          <p:cNvSpPr/>
          <p:nvPr/>
        </p:nvSpPr>
        <p:spPr>
          <a:xfrm>
            <a:off x="2178604" y="796967"/>
            <a:ext cx="7998170" cy="695190"/>
          </a:xfrm>
          <a:prstGeom prst="rect">
            <a:avLst/>
          </a:prstGeom>
        </p:spPr>
        <p:txBody>
          <a:bodyPr wrap="square">
            <a:spAutoFit/>
          </a:bodyPr>
          <a:lstStyle/>
          <a:p>
            <a:pPr lvl="0">
              <a:lnSpc>
                <a:spcPct val="300000"/>
              </a:lnSpc>
            </a:pPr>
            <a:r>
              <a:rPr lang="zh-CN" altLang="en-US" sz="1600" dirty="0">
                <a:latin typeface="Microsoft YaHei" panose="020B0503020204020204" pitchFamily="34" charset="-122"/>
                <a:ea typeface="Microsoft YaHei" panose="020B0503020204020204" pitchFamily="34" charset="-122"/>
                <a:cs typeface="Microsoft YaHei" charset="-122"/>
              </a:rPr>
              <a:t>基于具体的监测对象，标签化的展示，实现单个设备数据全面化的呈现和展示。</a:t>
            </a:r>
            <a:endParaRPr lang="zh-CN" altLang="zh-CN" sz="1600" dirty="0">
              <a:latin typeface="Microsoft YaHei" panose="020B0503020204020204" pitchFamily="34" charset="-122"/>
              <a:ea typeface="Microsoft YaHei" panose="020B0503020204020204" pitchFamily="34" charset="-122"/>
              <a:cs typeface="Microsoft YaHei" charset="-122"/>
            </a:endParaRPr>
          </a:p>
        </p:txBody>
      </p:sp>
      <p:sp>
        <p:nvSpPr>
          <p:cNvPr id="7" name="文本占位符 2">
            <a:extLst>
              <a:ext uri="{FF2B5EF4-FFF2-40B4-BE49-F238E27FC236}">
                <a16:creationId xmlns:a16="http://schemas.microsoft.com/office/drawing/2014/main" id="{18BBB98A-9028-4206-B118-D899CAA13E45}"/>
              </a:ext>
            </a:extLst>
          </p:cNvPr>
          <p:cNvSpPr txBox="1">
            <a:spLocks/>
          </p:cNvSpPr>
          <p:nvPr/>
        </p:nvSpPr>
        <p:spPr>
          <a:xfrm>
            <a:off x="2798954" y="400513"/>
            <a:ext cx="8693149" cy="489783"/>
          </a:xfrm>
          <a:prstGeom prst="rect">
            <a:avLst/>
          </a:prstGeom>
        </p:spPr>
        <p:txBody>
          <a:bodyP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400" b="1" dirty="0">
                <a:solidFill>
                  <a:schemeClr val="accent1"/>
                </a:solidFill>
                <a:latin typeface="Microsoft YaHei" panose="020B0503020204020204" pitchFamily="34" charset="-122"/>
                <a:ea typeface="Microsoft YaHei" panose="020B0503020204020204" pitchFamily="34" charset="-122"/>
              </a:rPr>
              <a:t>风险可视：设备管理标签化展示，呈现更具体</a:t>
            </a:r>
          </a:p>
          <a:p>
            <a:endParaRPr kumimoji="1" lang="zh-CN" altLang="en-US" sz="2400" dirty="0">
              <a:solidFill>
                <a:schemeClr val="accent1"/>
              </a:solidFill>
            </a:endParaRPr>
          </a:p>
        </p:txBody>
      </p:sp>
    </p:spTree>
    <p:extLst>
      <p:ext uri="{BB962C8B-B14F-4D97-AF65-F5344CB8AC3E}">
        <p14:creationId xmlns:p14="http://schemas.microsoft.com/office/powerpoint/2010/main" val="462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8FAB49-B356-4D30-9615-7EB35223C1D3}"/>
              </a:ext>
            </a:extLst>
          </p:cNvPr>
          <p:cNvSpPr txBox="1">
            <a:spLocks/>
          </p:cNvSpPr>
          <p:nvPr/>
        </p:nvSpPr>
        <p:spPr>
          <a:xfrm>
            <a:off x="3371849" y="329180"/>
            <a:ext cx="7271511" cy="50072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极简运维：</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rPr>
              <a:t>APP</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远程管理，机房状态随时掌握</a:t>
            </a:r>
            <a:endParaRPr kumimoji="1" lang="zh-CN" altLang="en-US" sz="2133" b="1" dirty="0">
              <a:solidFill>
                <a:schemeClr val="accent1">
                  <a:lumMod val="75000"/>
                </a:schemeClr>
              </a:solidFill>
              <a:latin typeface="+mn-ea"/>
              <a:ea typeface="+mn-ea"/>
            </a:endParaRPr>
          </a:p>
        </p:txBody>
      </p:sp>
      <p:pic>
        <p:nvPicPr>
          <p:cNvPr id="4" name="图片 3">
            <a:extLst>
              <a:ext uri="{FF2B5EF4-FFF2-40B4-BE49-F238E27FC236}">
                <a16:creationId xmlns:a16="http://schemas.microsoft.com/office/drawing/2014/main" id="{3DFDD960-C20E-4CF4-94D6-DA2AEB618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22" y="2068551"/>
            <a:ext cx="1886464" cy="3919653"/>
          </a:xfrm>
          <a:prstGeom prst="rect">
            <a:avLst/>
          </a:prstGeom>
        </p:spPr>
      </p:pic>
      <p:pic>
        <p:nvPicPr>
          <p:cNvPr id="6" name="图片 5">
            <a:extLst>
              <a:ext uri="{FF2B5EF4-FFF2-40B4-BE49-F238E27FC236}">
                <a16:creationId xmlns:a16="http://schemas.microsoft.com/office/drawing/2014/main" id="{CB161362-CCAB-4285-9F13-5198BC42A2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2712" y="2068551"/>
            <a:ext cx="1942111" cy="3919653"/>
          </a:xfrm>
          <a:prstGeom prst="rect">
            <a:avLst/>
          </a:prstGeom>
        </p:spPr>
      </p:pic>
      <p:pic>
        <p:nvPicPr>
          <p:cNvPr id="8" name="图片 7">
            <a:extLst>
              <a:ext uri="{FF2B5EF4-FFF2-40B4-BE49-F238E27FC236}">
                <a16:creationId xmlns:a16="http://schemas.microsoft.com/office/drawing/2014/main" id="{7556758A-88D7-438C-B49E-9C92A74159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2241" y="2068551"/>
            <a:ext cx="1787572" cy="3791414"/>
          </a:xfrm>
          <a:prstGeom prst="rect">
            <a:avLst/>
          </a:prstGeom>
        </p:spPr>
      </p:pic>
      <p:pic>
        <p:nvPicPr>
          <p:cNvPr id="10" name="图片 9">
            <a:extLst>
              <a:ext uri="{FF2B5EF4-FFF2-40B4-BE49-F238E27FC236}">
                <a16:creationId xmlns:a16="http://schemas.microsoft.com/office/drawing/2014/main" id="{BC98D3CB-0443-4A76-9BE1-5A03F85CE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3437" y="2068551"/>
            <a:ext cx="1854264" cy="3919653"/>
          </a:xfrm>
          <a:prstGeom prst="rect">
            <a:avLst/>
          </a:prstGeom>
        </p:spPr>
      </p:pic>
      <p:pic>
        <p:nvPicPr>
          <p:cNvPr id="12" name="图片 11">
            <a:extLst>
              <a:ext uri="{FF2B5EF4-FFF2-40B4-BE49-F238E27FC236}">
                <a16:creationId xmlns:a16="http://schemas.microsoft.com/office/drawing/2014/main" id="{D2E85BC5-8318-4C20-B4DD-6D7A4276C1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4949" y="2068551"/>
            <a:ext cx="2125186" cy="3958683"/>
          </a:xfrm>
          <a:prstGeom prst="rect">
            <a:avLst/>
          </a:prstGeom>
        </p:spPr>
      </p:pic>
      <p:sp>
        <p:nvSpPr>
          <p:cNvPr id="13" name="文本框 12">
            <a:extLst>
              <a:ext uri="{FF2B5EF4-FFF2-40B4-BE49-F238E27FC236}">
                <a16:creationId xmlns:a16="http://schemas.microsoft.com/office/drawing/2014/main" id="{3FF33E75-5058-44A2-89A7-9E7F884C1622}"/>
              </a:ext>
            </a:extLst>
          </p:cNvPr>
          <p:cNvSpPr txBox="1"/>
          <p:nvPr/>
        </p:nvSpPr>
        <p:spPr>
          <a:xfrm>
            <a:off x="2401589" y="949216"/>
            <a:ext cx="8432223" cy="773289"/>
          </a:xfrm>
          <a:prstGeom prst="rect">
            <a:avLst/>
          </a:prstGeom>
          <a:noFill/>
        </p:spPr>
        <p:txBody>
          <a:bodyPr wrap="square" rtlCol="0">
            <a:spAutoFit/>
          </a:bodyPr>
          <a:lstStyle/>
          <a:p>
            <a:pPr>
              <a:lnSpc>
                <a:spcPct val="150000"/>
              </a:lnSpc>
            </a:pPr>
            <a:r>
              <a:rPr lang="zh-CN" altLang="en-US" sz="1600" dirty="0">
                <a:latin typeface="宋体" panose="02010600030101010101" pitchFamily="2" charset="-122"/>
                <a:ea typeface="宋体" panose="02010600030101010101" pitchFamily="2" charset="-122"/>
              </a:rPr>
              <a:t>信锐掌物联手机</a:t>
            </a:r>
            <a:r>
              <a:rPr lang="en-US" altLang="zh-CN" sz="1600" dirty="0">
                <a:latin typeface="宋体" panose="02010600030101010101" pitchFamily="2" charset="-122"/>
                <a:ea typeface="宋体" panose="02010600030101010101" pitchFamily="2" charset="-122"/>
              </a:rPr>
              <a:t>APP</a:t>
            </a:r>
            <a:r>
              <a:rPr lang="zh-CN" altLang="en-US" sz="1600" dirty="0">
                <a:latin typeface="宋体" panose="02010600030101010101" pitchFamily="2" charset="-122"/>
                <a:ea typeface="宋体" panose="02010600030101010101" pitchFamily="2" charset="-122"/>
              </a:rPr>
              <a:t>，可以实现机房状态实时掌握，并可进行告警提醒和远程巡检，让机房运维简单方便！</a:t>
            </a:r>
          </a:p>
        </p:txBody>
      </p:sp>
    </p:spTree>
    <p:extLst>
      <p:ext uri="{BB962C8B-B14F-4D97-AF65-F5344CB8AC3E}">
        <p14:creationId xmlns:p14="http://schemas.microsoft.com/office/powerpoint/2010/main" val="306734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F9A61672-DDF7-44DA-B094-3A640408EFF0}"/>
              </a:ext>
            </a:extLst>
          </p:cNvPr>
          <p:cNvSpPr txBox="1">
            <a:spLocks/>
          </p:cNvSpPr>
          <p:nvPr/>
        </p:nvSpPr>
        <p:spPr>
          <a:xfrm>
            <a:off x="360885" y="379433"/>
            <a:ext cx="10515600" cy="500721"/>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1800" b="1" kern="1200">
                <a:solidFill>
                  <a:srgbClr val="2F5EB1"/>
                </a:solidFill>
                <a:latin typeface="Microsoft YaHei" charset="-122"/>
                <a:ea typeface="Microsoft YaHei" charset="-122"/>
                <a:cs typeface="Microsoft YaHei" charset="-122"/>
              </a:defRPr>
            </a:lvl1pPr>
          </a:lstStyle>
          <a:p>
            <a:pPr algn="ctr"/>
            <a:r>
              <a:rPr kumimoji="1" lang="zh-CN" altLang="en-US" sz="2000" dirty="0"/>
              <a:t>极简运维：标准化实施，简化管理运营，提升工作效率</a:t>
            </a:r>
          </a:p>
        </p:txBody>
      </p:sp>
      <p:sp>
        <p:nvSpPr>
          <p:cNvPr id="4" name="文本框 3">
            <a:extLst>
              <a:ext uri="{FF2B5EF4-FFF2-40B4-BE49-F238E27FC236}">
                <a16:creationId xmlns:a16="http://schemas.microsoft.com/office/drawing/2014/main" id="{8E06E8E5-20BC-43DE-82F5-EA253083CA40}"/>
              </a:ext>
            </a:extLst>
          </p:cNvPr>
          <p:cNvSpPr txBox="1"/>
          <p:nvPr/>
        </p:nvSpPr>
        <p:spPr>
          <a:xfrm>
            <a:off x="471682" y="947140"/>
            <a:ext cx="10060839" cy="957955"/>
          </a:xfrm>
          <a:prstGeom prst="rect">
            <a:avLst/>
          </a:prstGeom>
          <a:noFill/>
        </p:spPr>
        <p:txBody>
          <a:bodyPr wrap="square" rtlCol="0">
            <a:spAutoFit/>
          </a:bodyPr>
          <a:lstStyle/>
          <a:p>
            <a:pPr>
              <a:lnSpc>
                <a:spcPct val="150000"/>
              </a:lnSpc>
            </a:pPr>
            <a:r>
              <a:rPr lang="zh-CN" altLang="en-US" sz="24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为了简化设备上线和调试的工作，信锐机房哨兵解决设置了配置导航，按照要求一步一步就可以完成调试的相关工作。大大简化了调试上线的复杂程度，提升了工作效率</a:t>
            </a:r>
          </a:p>
        </p:txBody>
      </p:sp>
      <p:pic>
        <p:nvPicPr>
          <p:cNvPr id="5" name="图片 4">
            <a:extLst>
              <a:ext uri="{FF2B5EF4-FFF2-40B4-BE49-F238E27FC236}">
                <a16:creationId xmlns:a16="http://schemas.microsoft.com/office/drawing/2014/main" id="{71C1F3DB-5300-47CC-9E51-56A5F1E3CC53}"/>
              </a:ext>
            </a:extLst>
          </p:cNvPr>
          <p:cNvPicPr>
            <a:picLocks noChangeAspect="1"/>
          </p:cNvPicPr>
          <p:nvPr/>
        </p:nvPicPr>
        <p:blipFill>
          <a:blip r:embed="rId2"/>
          <a:stretch>
            <a:fillRect/>
          </a:stretch>
        </p:blipFill>
        <p:spPr>
          <a:xfrm>
            <a:off x="321856" y="2421918"/>
            <a:ext cx="7199276" cy="3993731"/>
          </a:xfrm>
          <a:prstGeom prst="rect">
            <a:avLst/>
          </a:prstGeom>
        </p:spPr>
      </p:pic>
      <p:pic>
        <p:nvPicPr>
          <p:cNvPr id="6" name="图片 5">
            <a:extLst>
              <a:ext uri="{FF2B5EF4-FFF2-40B4-BE49-F238E27FC236}">
                <a16:creationId xmlns:a16="http://schemas.microsoft.com/office/drawing/2014/main" id="{68FF747B-EF94-472D-BD62-74650CDCEB04}"/>
              </a:ext>
            </a:extLst>
          </p:cNvPr>
          <p:cNvPicPr>
            <a:picLocks noChangeAspect="1"/>
          </p:cNvPicPr>
          <p:nvPr/>
        </p:nvPicPr>
        <p:blipFill>
          <a:blip r:embed="rId3"/>
          <a:stretch>
            <a:fillRect/>
          </a:stretch>
        </p:blipFill>
        <p:spPr>
          <a:xfrm>
            <a:off x="1932164" y="2421917"/>
            <a:ext cx="7373041" cy="3993731"/>
          </a:xfrm>
          <a:prstGeom prst="rect">
            <a:avLst/>
          </a:prstGeom>
        </p:spPr>
      </p:pic>
      <p:pic>
        <p:nvPicPr>
          <p:cNvPr id="7" name="图片 6">
            <a:extLst>
              <a:ext uri="{FF2B5EF4-FFF2-40B4-BE49-F238E27FC236}">
                <a16:creationId xmlns:a16="http://schemas.microsoft.com/office/drawing/2014/main" id="{511974AB-4A7B-4C62-8748-1BA3294BAD57}"/>
              </a:ext>
            </a:extLst>
          </p:cNvPr>
          <p:cNvPicPr>
            <a:picLocks noChangeAspect="1"/>
          </p:cNvPicPr>
          <p:nvPr/>
        </p:nvPicPr>
        <p:blipFill>
          <a:blip r:embed="rId4"/>
          <a:stretch>
            <a:fillRect/>
          </a:stretch>
        </p:blipFill>
        <p:spPr>
          <a:xfrm>
            <a:off x="4390103" y="2403047"/>
            <a:ext cx="7656263" cy="4075520"/>
          </a:xfrm>
          <a:prstGeom prst="rect">
            <a:avLst/>
          </a:prstGeom>
        </p:spPr>
      </p:pic>
    </p:spTree>
    <p:extLst>
      <p:ext uri="{BB962C8B-B14F-4D97-AF65-F5344CB8AC3E}">
        <p14:creationId xmlns:p14="http://schemas.microsoft.com/office/powerpoint/2010/main" val="27443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圆角 37">
            <a:extLst>
              <a:ext uri="{FF2B5EF4-FFF2-40B4-BE49-F238E27FC236}">
                <a16:creationId xmlns:a16="http://schemas.microsoft.com/office/drawing/2014/main" id="{64069EA1-C79C-4BDB-B71D-48D860FDA2FD}"/>
              </a:ext>
            </a:extLst>
          </p:cNvPr>
          <p:cNvSpPr/>
          <p:nvPr/>
        </p:nvSpPr>
        <p:spPr>
          <a:xfrm>
            <a:off x="4218207" y="3564257"/>
            <a:ext cx="679406" cy="21102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37" name="矩形: 圆角 36">
            <a:extLst>
              <a:ext uri="{FF2B5EF4-FFF2-40B4-BE49-F238E27FC236}">
                <a16:creationId xmlns:a16="http://schemas.microsoft.com/office/drawing/2014/main" id="{45E02289-F31E-49B0-9CC0-3A22020E033B}"/>
              </a:ext>
            </a:extLst>
          </p:cNvPr>
          <p:cNvSpPr/>
          <p:nvPr/>
        </p:nvSpPr>
        <p:spPr>
          <a:xfrm>
            <a:off x="1055782" y="3518442"/>
            <a:ext cx="3151667" cy="215610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2" name="图片 1">
            <a:extLst>
              <a:ext uri="{FF2B5EF4-FFF2-40B4-BE49-F238E27FC236}">
                <a16:creationId xmlns:a16="http://schemas.microsoft.com/office/drawing/2014/main" id="{DBDB9EE9-BF6D-4079-9BFE-2D45113CE3BB}"/>
              </a:ext>
            </a:extLst>
          </p:cNvPr>
          <p:cNvPicPr>
            <a:picLocks noChangeAspect="1"/>
          </p:cNvPicPr>
          <p:nvPr/>
        </p:nvPicPr>
        <p:blipFill>
          <a:blip r:embed="rId3"/>
          <a:stretch>
            <a:fillRect/>
          </a:stretch>
        </p:blipFill>
        <p:spPr>
          <a:xfrm>
            <a:off x="4995680" y="2035950"/>
            <a:ext cx="1788763" cy="215679"/>
          </a:xfrm>
          <a:prstGeom prst="rect">
            <a:avLst/>
          </a:prstGeom>
        </p:spPr>
      </p:pic>
      <p:pic>
        <p:nvPicPr>
          <p:cNvPr id="3" name="图片 2">
            <a:extLst>
              <a:ext uri="{FF2B5EF4-FFF2-40B4-BE49-F238E27FC236}">
                <a16:creationId xmlns:a16="http://schemas.microsoft.com/office/drawing/2014/main" id="{861A20A5-A966-4249-BCBC-174493BCA03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75166" y="1367145"/>
            <a:ext cx="1829791" cy="209729"/>
          </a:xfrm>
          <a:prstGeom prst="rect">
            <a:avLst/>
          </a:prstGeom>
        </p:spPr>
      </p:pic>
      <p:pic>
        <p:nvPicPr>
          <p:cNvPr id="4" name="图片 3">
            <a:extLst>
              <a:ext uri="{FF2B5EF4-FFF2-40B4-BE49-F238E27FC236}">
                <a16:creationId xmlns:a16="http://schemas.microsoft.com/office/drawing/2014/main" id="{002D0FCC-F776-4100-AAC9-6A653D035B0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2063868" y="3595852"/>
            <a:ext cx="382459" cy="439771"/>
          </a:xfrm>
          <a:prstGeom prst="rect">
            <a:avLst/>
          </a:prstGeom>
        </p:spPr>
      </p:pic>
      <p:pic>
        <p:nvPicPr>
          <p:cNvPr id="5" name="图片 4">
            <a:extLst>
              <a:ext uri="{FF2B5EF4-FFF2-40B4-BE49-F238E27FC236}">
                <a16:creationId xmlns:a16="http://schemas.microsoft.com/office/drawing/2014/main" id="{30A127A1-2D1C-464A-9CC0-5398713D267D}"/>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2750" b="100000" l="13448" r="100000"/>
                    </a14:imgEffect>
                  </a14:imgLayer>
                </a14:imgProps>
              </a:ext>
              <a:ext uri="{28A0092B-C50C-407E-A947-70E740481C1C}">
                <a14:useLocalDpi xmlns:a14="http://schemas.microsoft.com/office/drawing/2010/main"/>
              </a:ext>
            </a:extLst>
          </a:blip>
          <a:stretch>
            <a:fillRect/>
          </a:stretch>
        </p:blipFill>
        <p:spPr>
          <a:xfrm>
            <a:off x="2761908" y="3564257"/>
            <a:ext cx="551296" cy="453883"/>
          </a:xfrm>
          <a:prstGeom prst="rect">
            <a:avLst/>
          </a:prstGeom>
        </p:spPr>
      </p:pic>
      <p:sp>
        <p:nvSpPr>
          <p:cNvPr id="6" name="矩形 5">
            <a:extLst>
              <a:ext uri="{FF2B5EF4-FFF2-40B4-BE49-F238E27FC236}">
                <a16:creationId xmlns:a16="http://schemas.microsoft.com/office/drawing/2014/main" id="{0995DA26-FA70-433A-B268-C0F2AE9FE113}"/>
              </a:ext>
            </a:extLst>
          </p:cNvPr>
          <p:cNvSpPr/>
          <p:nvPr/>
        </p:nvSpPr>
        <p:spPr>
          <a:xfrm>
            <a:off x="1269061" y="4222191"/>
            <a:ext cx="492443"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市电</a:t>
            </a:r>
          </a:p>
        </p:txBody>
      </p:sp>
      <p:sp>
        <p:nvSpPr>
          <p:cNvPr id="7" name="矩形 6">
            <a:extLst>
              <a:ext uri="{FF2B5EF4-FFF2-40B4-BE49-F238E27FC236}">
                <a16:creationId xmlns:a16="http://schemas.microsoft.com/office/drawing/2014/main" id="{BBD0EAD9-78C5-4BA9-9E56-FFDC6EFDB900}"/>
              </a:ext>
            </a:extLst>
          </p:cNvPr>
          <p:cNvSpPr/>
          <p:nvPr/>
        </p:nvSpPr>
        <p:spPr>
          <a:xfrm>
            <a:off x="1861938" y="4218846"/>
            <a:ext cx="800219"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配电开关</a:t>
            </a:r>
          </a:p>
        </p:txBody>
      </p:sp>
      <p:sp>
        <p:nvSpPr>
          <p:cNvPr id="8" name="矩形 7">
            <a:extLst>
              <a:ext uri="{FF2B5EF4-FFF2-40B4-BE49-F238E27FC236}">
                <a16:creationId xmlns:a16="http://schemas.microsoft.com/office/drawing/2014/main" id="{0D5FF718-57E3-494E-9587-737D418703AC}"/>
              </a:ext>
            </a:extLst>
          </p:cNvPr>
          <p:cNvSpPr/>
          <p:nvPr/>
        </p:nvSpPr>
        <p:spPr>
          <a:xfrm>
            <a:off x="2796144" y="4231940"/>
            <a:ext cx="482824" cy="276999"/>
          </a:xfrm>
          <a:prstGeom prst="rect">
            <a:avLst/>
          </a:prstGeom>
        </p:spPr>
        <p:txBody>
          <a:bodyPr wrap="none">
            <a:spAutoFit/>
          </a:bodyPr>
          <a:lstStyle/>
          <a:p>
            <a:pPr algn="ctr">
              <a:spcBef>
                <a:spcPct val="0"/>
              </a:spcBef>
              <a:buFont typeface="Arial" panose="020B0604020202020204" pitchFamily="34" charset="0"/>
              <a:buNone/>
            </a:pPr>
            <a:r>
              <a:rPr lang="en-US" altLang="zh-CN" sz="1200" dirty="0">
                <a:latin typeface="Microsoft YaHei" charset="-122"/>
                <a:ea typeface="Microsoft YaHei" charset="-122"/>
                <a:cs typeface="Microsoft YaHei" charset="-122"/>
              </a:rPr>
              <a:t>UPS</a:t>
            </a:r>
            <a:endParaRPr lang="zh-CN" altLang="en-US" sz="1200" dirty="0">
              <a:latin typeface="Microsoft YaHei" charset="-122"/>
              <a:ea typeface="Microsoft YaHei" charset="-122"/>
              <a:cs typeface="Microsoft YaHei" charset="-122"/>
            </a:endParaRPr>
          </a:p>
        </p:txBody>
      </p:sp>
      <p:sp>
        <p:nvSpPr>
          <p:cNvPr id="9" name="矩形 8">
            <a:extLst>
              <a:ext uri="{FF2B5EF4-FFF2-40B4-BE49-F238E27FC236}">
                <a16:creationId xmlns:a16="http://schemas.microsoft.com/office/drawing/2014/main" id="{770ADF4B-5ACB-4383-A0F3-0DE03E788784}"/>
              </a:ext>
            </a:extLst>
          </p:cNvPr>
          <p:cNvSpPr/>
          <p:nvPr/>
        </p:nvSpPr>
        <p:spPr>
          <a:xfrm>
            <a:off x="1949150" y="5340368"/>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蓄电池</a:t>
            </a:r>
          </a:p>
        </p:txBody>
      </p:sp>
      <p:sp>
        <p:nvSpPr>
          <p:cNvPr id="11" name="矩形 10">
            <a:extLst>
              <a:ext uri="{FF2B5EF4-FFF2-40B4-BE49-F238E27FC236}">
                <a16:creationId xmlns:a16="http://schemas.microsoft.com/office/drawing/2014/main" id="{34815272-0E47-42A0-AAF5-8F00EE0984D7}"/>
              </a:ext>
            </a:extLst>
          </p:cNvPr>
          <p:cNvSpPr/>
          <p:nvPr/>
        </p:nvSpPr>
        <p:spPr>
          <a:xfrm>
            <a:off x="1148930" y="5335922"/>
            <a:ext cx="800219"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精密空调</a:t>
            </a:r>
          </a:p>
        </p:txBody>
      </p:sp>
      <p:sp>
        <p:nvSpPr>
          <p:cNvPr id="12" name="矩形 11">
            <a:extLst>
              <a:ext uri="{FF2B5EF4-FFF2-40B4-BE49-F238E27FC236}">
                <a16:creationId xmlns:a16="http://schemas.microsoft.com/office/drawing/2014/main" id="{EA14FFCA-DE3F-4C8B-82AB-DC7516FC69BC}"/>
              </a:ext>
            </a:extLst>
          </p:cNvPr>
          <p:cNvSpPr/>
          <p:nvPr/>
        </p:nvSpPr>
        <p:spPr>
          <a:xfrm>
            <a:off x="2662158" y="5340368"/>
            <a:ext cx="800219"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普通空调</a:t>
            </a:r>
          </a:p>
        </p:txBody>
      </p:sp>
      <p:sp>
        <p:nvSpPr>
          <p:cNvPr id="13" name="矩形 12">
            <a:extLst>
              <a:ext uri="{FF2B5EF4-FFF2-40B4-BE49-F238E27FC236}">
                <a16:creationId xmlns:a16="http://schemas.microsoft.com/office/drawing/2014/main" id="{11A18262-52A2-4833-8385-836E7B1ADA9A}"/>
              </a:ext>
            </a:extLst>
          </p:cNvPr>
          <p:cNvSpPr/>
          <p:nvPr/>
        </p:nvSpPr>
        <p:spPr>
          <a:xfrm>
            <a:off x="3635817" y="4934873"/>
            <a:ext cx="474809" cy="420756"/>
          </a:xfrm>
          <a:prstGeom prst="rect">
            <a:avLst/>
          </a:prstGeom>
        </p:spPr>
        <p:txBody>
          <a:bodyPr wrap="none">
            <a:spAutoFit/>
          </a:bodyPr>
          <a:lstStyle/>
          <a:p>
            <a:pPr algn="ctr">
              <a:spcBef>
                <a:spcPct val="0"/>
              </a:spcBef>
              <a:buFont typeface="Arial" panose="020B0604020202020204" pitchFamily="34" charset="0"/>
              <a:buNone/>
            </a:pPr>
            <a:r>
              <a:rPr lang="zh-CN" altLang="en-US" sz="1067" dirty="0">
                <a:latin typeface="Microsoft YaHei" charset="-122"/>
                <a:ea typeface="Microsoft YaHei" charset="-122"/>
                <a:cs typeface="Microsoft YaHei" charset="-122"/>
              </a:rPr>
              <a:t>智能</a:t>
            </a:r>
            <a:endParaRPr lang="en-US" altLang="zh-CN" sz="1067" dirty="0">
              <a:latin typeface="Microsoft YaHei" charset="-122"/>
              <a:ea typeface="Microsoft YaHei" charset="-122"/>
              <a:cs typeface="Microsoft YaHei" charset="-122"/>
            </a:endParaRPr>
          </a:p>
          <a:p>
            <a:pPr algn="ctr">
              <a:spcBef>
                <a:spcPct val="0"/>
              </a:spcBef>
              <a:buFont typeface="Arial" panose="020B0604020202020204" pitchFamily="34" charset="0"/>
              <a:buNone/>
            </a:pPr>
            <a:r>
              <a:rPr lang="en-US" altLang="zh-CN" sz="1067" dirty="0">
                <a:latin typeface="Microsoft YaHei" charset="-122"/>
                <a:ea typeface="Microsoft YaHei" charset="-122"/>
                <a:cs typeface="Microsoft YaHei" charset="-122"/>
              </a:rPr>
              <a:t>PDU</a:t>
            </a:r>
            <a:endParaRPr lang="zh-CN" altLang="en-US" sz="1067" dirty="0">
              <a:latin typeface="Microsoft YaHei" charset="-122"/>
              <a:ea typeface="Microsoft YaHei" charset="-122"/>
              <a:cs typeface="Microsoft YaHei" charset="-122"/>
            </a:endParaRPr>
          </a:p>
        </p:txBody>
      </p:sp>
      <p:pic>
        <p:nvPicPr>
          <p:cNvPr id="16" name="图片 15" descr="rId3">
            <a:extLst>
              <a:ext uri="{FF2B5EF4-FFF2-40B4-BE49-F238E27FC236}">
                <a16:creationId xmlns:a16="http://schemas.microsoft.com/office/drawing/2014/main" id="{B2B5C76E-B455-4E6A-9C4D-ED473034F097}"/>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90000" l="0" r="90000"/>
                    </a14:imgEffect>
                  </a14:imgLayer>
                </a14:imgProps>
              </a:ext>
              <a:ext uri="{28A0092B-C50C-407E-A947-70E740481C1C}">
                <a14:useLocalDpi xmlns:a14="http://schemas.microsoft.com/office/drawing/2010/main"/>
              </a:ext>
            </a:extLst>
          </a:blip>
          <a:srcRect/>
          <a:stretch>
            <a:fillRect/>
          </a:stretch>
        </p:blipFill>
        <p:spPr bwMode="auto">
          <a:xfrm>
            <a:off x="1148928" y="4683228"/>
            <a:ext cx="728688" cy="53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a:extLst>
              <a:ext uri="{FF2B5EF4-FFF2-40B4-BE49-F238E27FC236}">
                <a16:creationId xmlns:a16="http://schemas.microsoft.com/office/drawing/2014/main" id="{4CA83B0B-19F3-42E1-85FD-02F7CF07B0F1}"/>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0" b="100000" l="0" r="99048"/>
                    </a14:imgEffect>
                  </a14:imgLayer>
                </a14:imgProps>
              </a:ext>
              <a:ext uri="{28A0092B-C50C-407E-A947-70E740481C1C}">
                <a14:useLocalDpi xmlns:a14="http://schemas.microsoft.com/office/drawing/2010/main"/>
              </a:ext>
            </a:extLst>
          </a:blip>
          <a:stretch>
            <a:fillRect/>
          </a:stretch>
        </p:blipFill>
        <p:spPr>
          <a:xfrm>
            <a:off x="2057708" y="4774612"/>
            <a:ext cx="482017" cy="354789"/>
          </a:xfrm>
          <a:prstGeom prst="rect">
            <a:avLst/>
          </a:prstGeom>
        </p:spPr>
      </p:pic>
      <p:pic>
        <p:nvPicPr>
          <p:cNvPr id="25" name="图片 24">
            <a:extLst>
              <a:ext uri="{FF2B5EF4-FFF2-40B4-BE49-F238E27FC236}">
                <a16:creationId xmlns:a16="http://schemas.microsoft.com/office/drawing/2014/main" id="{3319F461-DB97-4E80-AB53-6262980D70E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918343" y="3885084"/>
            <a:ext cx="1201640" cy="801095"/>
          </a:xfrm>
          <a:prstGeom prst="rect">
            <a:avLst/>
          </a:prstGeom>
        </p:spPr>
      </p:pic>
      <p:pic>
        <p:nvPicPr>
          <p:cNvPr id="28" name="图片 27">
            <a:extLst>
              <a:ext uri="{FF2B5EF4-FFF2-40B4-BE49-F238E27FC236}">
                <a16:creationId xmlns:a16="http://schemas.microsoft.com/office/drawing/2014/main" id="{BECFB9E3-2DCB-4826-A0BD-93E222E24D2D}"/>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100000" l="0" r="100000">
                        <a14:foregroundMark x1="17698" y1="51181" x2="17698" y2="51181"/>
                      </a14:backgroundRemoval>
                    </a14:imgEffect>
                  </a14:imgLayer>
                </a14:imgProps>
              </a:ext>
              <a:ext uri="{28A0092B-C50C-407E-A947-70E740481C1C}">
                <a14:useLocalDpi xmlns:a14="http://schemas.microsoft.com/office/drawing/2010/main"/>
              </a:ext>
            </a:extLst>
          </a:blip>
          <a:stretch>
            <a:fillRect/>
          </a:stretch>
        </p:blipFill>
        <p:spPr>
          <a:xfrm>
            <a:off x="1343788" y="3667446"/>
            <a:ext cx="373201" cy="407187"/>
          </a:xfrm>
          <a:prstGeom prst="rect">
            <a:avLst/>
          </a:prstGeom>
        </p:spPr>
      </p:pic>
      <p:pic>
        <p:nvPicPr>
          <p:cNvPr id="30" name="图片 29">
            <a:extLst>
              <a:ext uri="{FF2B5EF4-FFF2-40B4-BE49-F238E27FC236}">
                <a16:creationId xmlns:a16="http://schemas.microsoft.com/office/drawing/2014/main" id="{E29FFB96-AB7E-4E37-8681-A010D4A758E0}"/>
              </a:ext>
            </a:extLst>
          </p:cNvPr>
          <p:cNvPicPr>
            <a:picLocks noChangeAspect="1"/>
          </p:cNvPicPr>
          <p:nvPr/>
        </p:nvPicPr>
        <p:blipFill>
          <a:blip r:embed="rId16"/>
          <a:stretch>
            <a:fillRect/>
          </a:stretch>
        </p:blipFill>
        <p:spPr>
          <a:xfrm>
            <a:off x="2944479" y="4762581"/>
            <a:ext cx="186155" cy="549232"/>
          </a:xfrm>
          <a:prstGeom prst="rect">
            <a:avLst/>
          </a:prstGeom>
        </p:spPr>
      </p:pic>
      <p:pic>
        <p:nvPicPr>
          <p:cNvPr id="32" name="图片 31">
            <a:extLst>
              <a:ext uri="{FF2B5EF4-FFF2-40B4-BE49-F238E27FC236}">
                <a16:creationId xmlns:a16="http://schemas.microsoft.com/office/drawing/2014/main" id="{44B8C2CE-02C5-4FFD-9263-6DB91DEC5AFE}"/>
              </a:ext>
            </a:extLst>
          </p:cNvPr>
          <p:cNvPicPr>
            <a:picLocks noChangeAspect="1"/>
          </p:cNvPicPr>
          <p:nvPr/>
        </p:nvPicPr>
        <p:blipFill>
          <a:blip r:embed="rId17"/>
          <a:stretch>
            <a:fillRect/>
          </a:stretch>
        </p:blipFill>
        <p:spPr>
          <a:xfrm>
            <a:off x="3533558" y="4553532"/>
            <a:ext cx="134224" cy="1045651"/>
          </a:xfrm>
          <a:prstGeom prst="rect">
            <a:avLst/>
          </a:prstGeom>
        </p:spPr>
      </p:pic>
      <p:sp>
        <p:nvSpPr>
          <p:cNvPr id="40" name="矩形 39">
            <a:extLst>
              <a:ext uri="{FF2B5EF4-FFF2-40B4-BE49-F238E27FC236}">
                <a16:creationId xmlns:a16="http://schemas.microsoft.com/office/drawing/2014/main" id="{1B0E4B2F-1883-4C5E-A676-F656F435D9EF}"/>
              </a:ext>
            </a:extLst>
          </p:cNvPr>
          <p:cNvSpPr/>
          <p:nvPr/>
        </p:nvSpPr>
        <p:spPr>
          <a:xfrm>
            <a:off x="4265586" y="4925261"/>
            <a:ext cx="646331" cy="461665"/>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温湿度</a:t>
            </a:r>
            <a:endParaRPr lang="en-US" altLang="zh-CN" sz="1200" dirty="0">
              <a:latin typeface="Microsoft YaHei" charset="-122"/>
              <a:ea typeface="Microsoft YaHei" charset="-122"/>
              <a:cs typeface="Microsoft YaHei" charset="-122"/>
            </a:endParaRPr>
          </a:p>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传感器</a:t>
            </a:r>
          </a:p>
        </p:txBody>
      </p:sp>
      <p:cxnSp>
        <p:nvCxnSpPr>
          <p:cNvPr id="49" name="直接连接符 48">
            <a:extLst>
              <a:ext uri="{FF2B5EF4-FFF2-40B4-BE49-F238E27FC236}">
                <a16:creationId xmlns:a16="http://schemas.microsoft.com/office/drawing/2014/main" id="{7ABFDEF0-B687-4004-9B71-D9BDB267F188}"/>
              </a:ext>
            </a:extLst>
          </p:cNvPr>
          <p:cNvCxnSpPr>
            <a:cxnSpLocks/>
          </p:cNvCxnSpPr>
          <p:nvPr/>
        </p:nvCxnSpPr>
        <p:spPr>
          <a:xfrm>
            <a:off x="5870271" y="1576873"/>
            <a:ext cx="0" cy="459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F7A897B7-3603-4165-9CCF-D30854AE4203}"/>
              </a:ext>
            </a:extLst>
          </p:cNvPr>
          <p:cNvCxnSpPr>
            <a:cxnSpLocks/>
            <a:endCxn id="75" idx="3"/>
          </p:cNvCxnSpPr>
          <p:nvPr/>
        </p:nvCxnSpPr>
        <p:spPr>
          <a:xfrm flipH="1">
            <a:off x="2972662" y="2278681"/>
            <a:ext cx="2574448" cy="4428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4315B654-DE2C-409F-B287-BD4F90C9BAC4}"/>
              </a:ext>
            </a:extLst>
          </p:cNvPr>
          <p:cNvCxnSpPr>
            <a:cxnSpLocks/>
            <a:stCxn id="76" idx="1"/>
          </p:cNvCxnSpPr>
          <p:nvPr/>
        </p:nvCxnSpPr>
        <p:spPr>
          <a:xfrm flipH="1" flipV="1">
            <a:off x="6233986" y="2287362"/>
            <a:ext cx="2224150" cy="423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85E7DA84-2337-4B30-A566-44C46E8B8FC6}"/>
              </a:ext>
            </a:extLst>
          </p:cNvPr>
          <p:cNvCxnSpPr>
            <a:cxnSpLocks/>
          </p:cNvCxnSpPr>
          <p:nvPr/>
        </p:nvCxnSpPr>
        <p:spPr>
          <a:xfrm flipH="1">
            <a:off x="2700648" y="2949256"/>
            <a:ext cx="1" cy="4807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3B7D78DC-CE1F-46D0-B2A6-039B50333F88}"/>
              </a:ext>
            </a:extLst>
          </p:cNvPr>
          <p:cNvCxnSpPr/>
          <p:nvPr/>
        </p:nvCxnSpPr>
        <p:spPr>
          <a:xfrm flipH="1">
            <a:off x="8836544" y="2964836"/>
            <a:ext cx="1" cy="4807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1A537285-9C94-4C70-9193-C450C354FFB1}"/>
              </a:ext>
            </a:extLst>
          </p:cNvPr>
          <p:cNvCxnSpPr>
            <a:cxnSpLocks/>
            <a:endCxn id="38" idx="0"/>
          </p:cNvCxnSpPr>
          <p:nvPr/>
        </p:nvCxnSpPr>
        <p:spPr>
          <a:xfrm>
            <a:off x="2703568" y="2854128"/>
            <a:ext cx="1854342" cy="710129"/>
          </a:xfrm>
          <a:prstGeom prst="line">
            <a:avLst/>
          </a:prstGeom>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56331065-AA9F-4651-ADCF-51C9BD3789C3}"/>
              </a:ext>
            </a:extLst>
          </p:cNvPr>
          <p:cNvSpPr txBox="1"/>
          <p:nvPr/>
        </p:nvSpPr>
        <p:spPr>
          <a:xfrm>
            <a:off x="1450593" y="2484074"/>
            <a:ext cx="1126355" cy="523220"/>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数据转发器</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串口版</a:t>
            </a:r>
          </a:p>
        </p:txBody>
      </p:sp>
      <p:sp>
        <p:nvSpPr>
          <p:cNvPr id="63" name="文本框 62">
            <a:extLst>
              <a:ext uri="{FF2B5EF4-FFF2-40B4-BE49-F238E27FC236}">
                <a16:creationId xmlns:a16="http://schemas.microsoft.com/office/drawing/2014/main" id="{50C3A28D-7AD1-4A33-BAE5-DE929DAF5D48}"/>
              </a:ext>
            </a:extLst>
          </p:cNvPr>
          <p:cNvSpPr txBox="1"/>
          <p:nvPr/>
        </p:nvSpPr>
        <p:spPr>
          <a:xfrm>
            <a:off x="9212957" y="2659299"/>
            <a:ext cx="1126355" cy="523220"/>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数据转发器</a:t>
            </a:r>
            <a:r>
              <a:rPr lang="en-US" altLang="zh-CN" sz="1400" dirty="0">
                <a:latin typeface="宋体" panose="02010600030101010101" pitchFamily="2" charset="-122"/>
                <a:ea typeface="宋体" panose="02010600030101010101" pitchFamily="2" charset="-122"/>
              </a:rPr>
              <a:t>-IO</a:t>
            </a:r>
            <a:r>
              <a:rPr lang="zh-CN" altLang="en-US" sz="1400" dirty="0">
                <a:latin typeface="宋体" panose="02010600030101010101" pitchFamily="2" charset="-122"/>
                <a:ea typeface="宋体" panose="02010600030101010101" pitchFamily="2" charset="-122"/>
              </a:rPr>
              <a:t>版</a:t>
            </a:r>
          </a:p>
        </p:txBody>
      </p:sp>
      <p:cxnSp>
        <p:nvCxnSpPr>
          <p:cNvPr id="64" name="直接连接符 63">
            <a:extLst>
              <a:ext uri="{FF2B5EF4-FFF2-40B4-BE49-F238E27FC236}">
                <a16:creationId xmlns:a16="http://schemas.microsoft.com/office/drawing/2014/main" id="{3D350145-F7A5-4D1B-B31B-861B32B3E260}"/>
              </a:ext>
            </a:extLst>
          </p:cNvPr>
          <p:cNvCxnSpPr>
            <a:cxnSpLocks/>
          </p:cNvCxnSpPr>
          <p:nvPr/>
        </p:nvCxnSpPr>
        <p:spPr>
          <a:xfrm>
            <a:off x="9783969" y="6293104"/>
            <a:ext cx="5385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E1D46BBC-5865-492D-94E5-84960E88BA17}"/>
              </a:ext>
            </a:extLst>
          </p:cNvPr>
          <p:cNvSpPr txBox="1"/>
          <p:nvPr/>
        </p:nvSpPr>
        <p:spPr>
          <a:xfrm>
            <a:off x="10477379" y="6139216"/>
            <a:ext cx="1626432"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四芯双绞屏蔽线</a:t>
            </a:r>
          </a:p>
        </p:txBody>
      </p:sp>
      <p:cxnSp>
        <p:nvCxnSpPr>
          <p:cNvPr id="67" name="直接连接符 66">
            <a:extLst>
              <a:ext uri="{FF2B5EF4-FFF2-40B4-BE49-F238E27FC236}">
                <a16:creationId xmlns:a16="http://schemas.microsoft.com/office/drawing/2014/main" id="{3144B048-A6E1-4B66-A37C-C36D3CAF8EE9}"/>
              </a:ext>
            </a:extLst>
          </p:cNvPr>
          <p:cNvCxnSpPr>
            <a:cxnSpLocks/>
          </p:cNvCxnSpPr>
          <p:nvPr/>
        </p:nvCxnSpPr>
        <p:spPr>
          <a:xfrm>
            <a:off x="9782905" y="6028073"/>
            <a:ext cx="539635" cy="0"/>
          </a:xfrm>
          <a:prstGeom prst="line">
            <a:avLst/>
          </a:prstGeom>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805361AD-4EA2-4258-8CA0-F017A842D57F}"/>
              </a:ext>
            </a:extLst>
          </p:cNvPr>
          <p:cNvSpPr txBox="1"/>
          <p:nvPr/>
        </p:nvSpPr>
        <p:spPr>
          <a:xfrm>
            <a:off x="10694579" y="5840957"/>
            <a:ext cx="1268579"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网线</a:t>
            </a:r>
          </a:p>
        </p:txBody>
      </p:sp>
      <p:sp>
        <p:nvSpPr>
          <p:cNvPr id="71" name="文本框 70">
            <a:extLst>
              <a:ext uri="{FF2B5EF4-FFF2-40B4-BE49-F238E27FC236}">
                <a16:creationId xmlns:a16="http://schemas.microsoft.com/office/drawing/2014/main" id="{ECB599EF-ADCC-41DE-AC06-6E908E6F176E}"/>
              </a:ext>
            </a:extLst>
          </p:cNvPr>
          <p:cNvSpPr txBox="1"/>
          <p:nvPr/>
        </p:nvSpPr>
        <p:spPr>
          <a:xfrm>
            <a:off x="6760857" y="1997508"/>
            <a:ext cx="1626432"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安视</a:t>
            </a:r>
            <a:r>
              <a:rPr lang="en-US" altLang="zh-CN" sz="1400" dirty="0">
                <a:latin typeface="宋体" panose="02010600030101010101" pitchFamily="2" charset="-122"/>
                <a:ea typeface="宋体" panose="02010600030101010101" pitchFamily="2" charset="-122"/>
              </a:rPr>
              <a:t>POE</a:t>
            </a:r>
            <a:r>
              <a:rPr lang="zh-CN" altLang="en-US" sz="1400" dirty="0">
                <a:latin typeface="宋体" panose="02010600030101010101" pitchFamily="2" charset="-122"/>
                <a:ea typeface="宋体" panose="02010600030101010101" pitchFamily="2" charset="-122"/>
              </a:rPr>
              <a:t>交换机</a:t>
            </a:r>
          </a:p>
        </p:txBody>
      </p:sp>
      <p:sp>
        <p:nvSpPr>
          <p:cNvPr id="72" name="文本框 71">
            <a:extLst>
              <a:ext uri="{FF2B5EF4-FFF2-40B4-BE49-F238E27FC236}">
                <a16:creationId xmlns:a16="http://schemas.microsoft.com/office/drawing/2014/main" id="{32AAEF1B-1C45-4014-B313-D500B46356C9}"/>
              </a:ext>
            </a:extLst>
          </p:cNvPr>
          <p:cNvSpPr txBox="1"/>
          <p:nvPr/>
        </p:nvSpPr>
        <p:spPr>
          <a:xfrm>
            <a:off x="6760857" y="1344196"/>
            <a:ext cx="1626432"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物联网平台</a:t>
            </a:r>
          </a:p>
        </p:txBody>
      </p:sp>
      <p:sp>
        <p:nvSpPr>
          <p:cNvPr id="52" name="标题 1">
            <a:extLst>
              <a:ext uri="{FF2B5EF4-FFF2-40B4-BE49-F238E27FC236}">
                <a16:creationId xmlns:a16="http://schemas.microsoft.com/office/drawing/2014/main" id="{359645F1-6208-4C87-964B-3B1C2DB436D6}"/>
              </a:ext>
            </a:extLst>
          </p:cNvPr>
          <p:cNvSpPr txBox="1">
            <a:spLocks/>
          </p:cNvSpPr>
          <p:nvPr/>
        </p:nvSpPr>
        <p:spPr>
          <a:xfrm>
            <a:off x="3313203" y="329180"/>
            <a:ext cx="5238515" cy="50072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极简运维：供电数据二合一</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rPr>
              <a:t>  </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告别强电困扰</a:t>
            </a:r>
            <a:endParaRPr kumimoji="1" lang="zh-CN" altLang="en-US" sz="2133" b="1" dirty="0">
              <a:solidFill>
                <a:schemeClr val="accent1">
                  <a:lumMod val="75000"/>
                </a:schemeClr>
              </a:solidFill>
              <a:latin typeface="+mn-ea"/>
              <a:ea typeface="+mn-ea"/>
            </a:endParaRPr>
          </a:p>
        </p:txBody>
      </p:sp>
      <p:sp>
        <p:nvSpPr>
          <p:cNvPr id="53" name="文本框 52">
            <a:extLst>
              <a:ext uri="{FF2B5EF4-FFF2-40B4-BE49-F238E27FC236}">
                <a16:creationId xmlns:a16="http://schemas.microsoft.com/office/drawing/2014/main" id="{2F374F92-2607-47B2-9210-85F2621B7906}"/>
              </a:ext>
            </a:extLst>
          </p:cNvPr>
          <p:cNvSpPr txBox="1"/>
          <p:nvPr/>
        </p:nvSpPr>
        <p:spPr>
          <a:xfrm>
            <a:off x="1813981" y="907311"/>
            <a:ext cx="2722056" cy="1020612"/>
          </a:xfrm>
          <a:prstGeom prst="rect">
            <a:avLst/>
          </a:prstGeom>
          <a:noFill/>
          <a:ln w="25400">
            <a:solidFill>
              <a:srgbClr val="2F64B7"/>
            </a:solidFill>
          </a:ln>
        </p:spPr>
        <p:txBody>
          <a:bodyPr wrap="square" rtlCol="0">
            <a:spAutoFit/>
          </a:bodyPr>
          <a:lstStyle/>
          <a:p>
            <a:endParaRPr kumimoji="1" lang="zh-CN" altLang="en-US" sz="1351"/>
          </a:p>
        </p:txBody>
      </p:sp>
      <p:pic>
        <p:nvPicPr>
          <p:cNvPr id="54" name="图片 53">
            <a:extLst>
              <a:ext uri="{FF2B5EF4-FFF2-40B4-BE49-F238E27FC236}">
                <a16:creationId xmlns:a16="http://schemas.microsoft.com/office/drawing/2014/main" id="{3E7138BA-8BEE-4601-9882-C5C38BFEE8FF}"/>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852010" y="1012102"/>
            <a:ext cx="480436" cy="480436"/>
          </a:xfrm>
          <a:prstGeom prst="rect">
            <a:avLst/>
          </a:prstGeom>
        </p:spPr>
      </p:pic>
      <p:pic>
        <p:nvPicPr>
          <p:cNvPr id="56" name="图片 55">
            <a:extLst>
              <a:ext uri="{FF2B5EF4-FFF2-40B4-BE49-F238E27FC236}">
                <a16:creationId xmlns:a16="http://schemas.microsoft.com/office/drawing/2014/main" id="{604F1435-9515-4C2A-AF0A-06AC77291CA4}"/>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2942771" y="957724"/>
            <a:ext cx="545056" cy="545056"/>
          </a:xfrm>
          <a:prstGeom prst="rect">
            <a:avLst/>
          </a:prstGeom>
        </p:spPr>
      </p:pic>
      <p:pic>
        <p:nvPicPr>
          <p:cNvPr id="57" name="图片 56">
            <a:extLst>
              <a:ext uri="{FF2B5EF4-FFF2-40B4-BE49-F238E27FC236}">
                <a16:creationId xmlns:a16="http://schemas.microsoft.com/office/drawing/2014/main" id="{698D9C56-5281-48DF-8D25-E3F9EA055EE8}"/>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137463" y="1102112"/>
            <a:ext cx="470847" cy="342496"/>
          </a:xfrm>
          <a:prstGeom prst="rect">
            <a:avLst/>
          </a:prstGeom>
        </p:spPr>
      </p:pic>
      <p:sp>
        <p:nvSpPr>
          <p:cNvPr id="61" name="文本框 60">
            <a:extLst>
              <a:ext uri="{FF2B5EF4-FFF2-40B4-BE49-F238E27FC236}">
                <a16:creationId xmlns:a16="http://schemas.microsoft.com/office/drawing/2014/main" id="{232E1788-0941-4EE8-93D8-F21917DA5223}"/>
              </a:ext>
            </a:extLst>
          </p:cNvPr>
          <p:cNvSpPr txBox="1"/>
          <p:nvPr/>
        </p:nvSpPr>
        <p:spPr>
          <a:xfrm>
            <a:off x="1967370" y="1601479"/>
            <a:ext cx="733278" cy="297454"/>
          </a:xfrm>
          <a:prstGeom prst="rect">
            <a:avLst/>
          </a:prstGeom>
          <a:noFill/>
        </p:spPr>
        <p:txBody>
          <a:bodyPr wrap="none" rtlCol="0">
            <a:spAutoFit/>
          </a:bodyPr>
          <a:lstStyle/>
          <a:p>
            <a:pPr algn="ctr"/>
            <a:r>
              <a:rPr kumimoji="1" lang="en-US" altLang="zh-CN" sz="1333" dirty="0">
                <a:latin typeface="Microsoft YaHei" charset="-122"/>
                <a:ea typeface="Microsoft YaHei" charset="-122"/>
                <a:cs typeface="Microsoft YaHei" charset="-122"/>
              </a:rPr>
              <a:t>Web</a:t>
            </a:r>
            <a:r>
              <a:rPr kumimoji="1" lang="zh-CN" altLang="en-US" sz="1333" dirty="0">
                <a:latin typeface="Microsoft YaHei" charset="-122"/>
                <a:ea typeface="Microsoft YaHei" charset="-122"/>
                <a:cs typeface="Microsoft YaHei" charset="-122"/>
              </a:rPr>
              <a:t>端</a:t>
            </a:r>
            <a:endParaRPr kumimoji="1" lang="en-US" altLang="zh-CN" sz="1333" dirty="0">
              <a:latin typeface="Microsoft YaHei" charset="-122"/>
              <a:ea typeface="Microsoft YaHei" charset="-122"/>
              <a:cs typeface="Microsoft YaHei" charset="-122"/>
            </a:endParaRPr>
          </a:p>
        </p:txBody>
      </p:sp>
      <p:sp>
        <p:nvSpPr>
          <p:cNvPr id="65" name="文本框 64">
            <a:extLst>
              <a:ext uri="{FF2B5EF4-FFF2-40B4-BE49-F238E27FC236}">
                <a16:creationId xmlns:a16="http://schemas.microsoft.com/office/drawing/2014/main" id="{D1042275-8B3E-47AD-A08B-8F8CAA84F53C}"/>
              </a:ext>
            </a:extLst>
          </p:cNvPr>
          <p:cNvSpPr txBox="1"/>
          <p:nvPr/>
        </p:nvSpPr>
        <p:spPr>
          <a:xfrm>
            <a:off x="2790455" y="1601479"/>
            <a:ext cx="699229" cy="297454"/>
          </a:xfrm>
          <a:prstGeom prst="rect">
            <a:avLst/>
          </a:prstGeom>
          <a:noFill/>
        </p:spPr>
        <p:txBody>
          <a:bodyPr wrap="none" rtlCol="0">
            <a:spAutoFit/>
          </a:bodyPr>
          <a:lstStyle/>
          <a:p>
            <a:pPr algn="ctr"/>
            <a:r>
              <a:rPr kumimoji="1" lang="zh-CN" altLang="en-US" sz="1333" dirty="0">
                <a:latin typeface="Microsoft YaHei" charset="-122"/>
                <a:ea typeface="Microsoft YaHei" charset="-122"/>
                <a:cs typeface="Microsoft YaHei" charset="-122"/>
              </a:rPr>
              <a:t>移动端</a:t>
            </a:r>
            <a:endParaRPr kumimoji="1" lang="en-US" altLang="zh-CN" sz="1333" dirty="0">
              <a:latin typeface="Microsoft YaHei" charset="-122"/>
              <a:ea typeface="Microsoft YaHei" charset="-122"/>
              <a:cs typeface="Microsoft YaHei" charset="-122"/>
            </a:endParaRPr>
          </a:p>
        </p:txBody>
      </p:sp>
      <p:sp>
        <p:nvSpPr>
          <p:cNvPr id="68" name="文本框 67">
            <a:extLst>
              <a:ext uri="{FF2B5EF4-FFF2-40B4-BE49-F238E27FC236}">
                <a16:creationId xmlns:a16="http://schemas.microsoft.com/office/drawing/2014/main" id="{E683769E-2598-4DFE-ACDB-427303DF3030}"/>
              </a:ext>
            </a:extLst>
          </p:cNvPr>
          <p:cNvSpPr txBox="1"/>
          <p:nvPr/>
        </p:nvSpPr>
        <p:spPr>
          <a:xfrm>
            <a:off x="3579285" y="1613154"/>
            <a:ext cx="956753" cy="297454"/>
          </a:xfrm>
          <a:prstGeom prst="rect">
            <a:avLst/>
          </a:prstGeom>
          <a:noFill/>
        </p:spPr>
        <p:txBody>
          <a:bodyPr wrap="square" rtlCol="0">
            <a:spAutoFit/>
          </a:bodyPr>
          <a:lstStyle/>
          <a:p>
            <a:pPr algn="ctr"/>
            <a:r>
              <a:rPr kumimoji="1" lang="zh-CN" altLang="en-US" sz="1333" dirty="0">
                <a:latin typeface="Microsoft YaHei" charset="-122"/>
                <a:ea typeface="Microsoft YaHei" charset="-122"/>
                <a:cs typeface="Microsoft YaHei" charset="-122"/>
              </a:rPr>
              <a:t>短信报警</a:t>
            </a:r>
            <a:endParaRPr kumimoji="1" lang="en-US" altLang="zh-CN" sz="1333" dirty="0">
              <a:latin typeface="Microsoft YaHei" charset="-122"/>
              <a:ea typeface="Microsoft YaHei" charset="-122"/>
              <a:cs typeface="Microsoft YaHei" charset="-122"/>
            </a:endParaRPr>
          </a:p>
        </p:txBody>
      </p:sp>
      <p:pic>
        <p:nvPicPr>
          <p:cNvPr id="69" name="图片 68" descr="服务器.png">
            <a:extLst>
              <a:ext uri="{FF2B5EF4-FFF2-40B4-BE49-F238E27FC236}">
                <a16:creationId xmlns:a16="http://schemas.microsoft.com/office/drawing/2014/main" id="{1D548BF3-8FFF-4802-9BB2-30BF5376DDF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112680" y="1243071"/>
            <a:ext cx="530681" cy="612247"/>
          </a:xfrm>
          <a:prstGeom prst="rect">
            <a:avLst/>
          </a:prstGeom>
        </p:spPr>
      </p:pic>
      <p:sp>
        <p:nvSpPr>
          <p:cNvPr id="73" name="文本框 72">
            <a:extLst>
              <a:ext uri="{FF2B5EF4-FFF2-40B4-BE49-F238E27FC236}">
                <a16:creationId xmlns:a16="http://schemas.microsoft.com/office/drawing/2014/main" id="{8336AF23-7909-47B8-AEAD-19EB609F8DAF}"/>
              </a:ext>
            </a:extLst>
          </p:cNvPr>
          <p:cNvSpPr txBox="1"/>
          <p:nvPr/>
        </p:nvSpPr>
        <p:spPr>
          <a:xfrm>
            <a:off x="8449579" y="1273840"/>
            <a:ext cx="1192955" cy="307777"/>
          </a:xfrm>
          <a:prstGeom prst="rect">
            <a:avLst/>
          </a:prstGeom>
          <a:noFill/>
        </p:spPr>
        <p:txBody>
          <a:bodyPr wrap="none" rtlCol="0">
            <a:spAutoFit/>
          </a:bodyPr>
          <a:lstStyle/>
          <a:p>
            <a:r>
              <a:rPr kumimoji="1" lang="en-US" altLang="zh-CN" sz="1400" dirty="0">
                <a:latin typeface="Microsoft YaHei" charset="-122"/>
                <a:ea typeface="Microsoft YaHei" charset="-122"/>
                <a:cs typeface="Microsoft YaHei" charset="-122"/>
              </a:rPr>
              <a:t>API</a:t>
            </a:r>
            <a:r>
              <a:rPr kumimoji="1" lang="zh-CN" altLang="en-US" sz="1400" dirty="0">
                <a:latin typeface="Microsoft YaHei" charset="-122"/>
                <a:ea typeface="Microsoft YaHei" charset="-122"/>
                <a:cs typeface="Microsoft YaHei" charset="-122"/>
              </a:rPr>
              <a:t>接口开放</a:t>
            </a:r>
            <a:endParaRPr kumimoji="1" lang="en-US" altLang="zh-CN" sz="1400" dirty="0">
              <a:latin typeface="Microsoft YaHei" charset="-122"/>
              <a:ea typeface="Microsoft YaHei" charset="-122"/>
              <a:cs typeface="Microsoft YaHei" charset="-122"/>
            </a:endParaRPr>
          </a:p>
        </p:txBody>
      </p:sp>
      <p:cxnSp>
        <p:nvCxnSpPr>
          <p:cNvPr id="74" name="直线连接符 11">
            <a:extLst>
              <a:ext uri="{FF2B5EF4-FFF2-40B4-BE49-F238E27FC236}">
                <a16:creationId xmlns:a16="http://schemas.microsoft.com/office/drawing/2014/main" id="{64BF53F5-C822-4FD6-B9FA-E6839358632C}"/>
              </a:ext>
            </a:extLst>
          </p:cNvPr>
          <p:cNvCxnSpPr>
            <a:cxnSpLocks/>
          </p:cNvCxnSpPr>
          <p:nvPr/>
        </p:nvCxnSpPr>
        <p:spPr>
          <a:xfrm flipV="1">
            <a:off x="8040844" y="1572373"/>
            <a:ext cx="1871752" cy="8713"/>
          </a:xfrm>
          <a:prstGeom prst="line">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5" name="图片 74">
            <a:extLst>
              <a:ext uri="{FF2B5EF4-FFF2-40B4-BE49-F238E27FC236}">
                <a16:creationId xmlns:a16="http://schemas.microsoft.com/office/drawing/2014/main" id="{FC497337-E9D8-4D45-9A9F-942E00B6BA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14281" y="2438433"/>
            <a:ext cx="458381" cy="566125"/>
          </a:xfrm>
          <a:prstGeom prst="rect">
            <a:avLst/>
          </a:prstGeom>
        </p:spPr>
      </p:pic>
      <p:pic>
        <p:nvPicPr>
          <p:cNvPr id="76" name="图片 75">
            <a:extLst>
              <a:ext uri="{FF2B5EF4-FFF2-40B4-BE49-F238E27FC236}">
                <a16:creationId xmlns:a16="http://schemas.microsoft.com/office/drawing/2014/main" id="{69735215-87EC-461B-954C-E0BE2F98CAFD}"/>
              </a:ext>
            </a:extLst>
          </p:cNvPr>
          <p:cNvPicPr>
            <a:picLocks noChangeAspect="1"/>
          </p:cNvPicPr>
          <p:nvPr/>
        </p:nvPicPr>
        <p:blipFill>
          <a:blip r:embed="rId23"/>
          <a:stretch>
            <a:fillRect/>
          </a:stretch>
        </p:blipFill>
        <p:spPr>
          <a:xfrm>
            <a:off x="8458136" y="2536866"/>
            <a:ext cx="591944" cy="348891"/>
          </a:xfrm>
          <a:prstGeom prst="rect">
            <a:avLst/>
          </a:prstGeom>
        </p:spPr>
      </p:pic>
      <p:pic>
        <p:nvPicPr>
          <p:cNvPr id="78" name="图片 77">
            <a:extLst>
              <a:ext uri="{FF2B5EF4-FFF2-40B4-BE49-F238E27FC236}">
                <a16:creationId xmlns:a16="http://schemas.microsoft.com/office/drawing/2014/main" id="{EE27EF91-2507-45B1-99FE-C2619F08ED59}"/>
              </a:ext>
            </a:extLst>
          </p:cNvPr>
          <p:cNvPicPr/>
          <p:nvPr/>
        </p:nvPicPr>
        <p:blipFill rotWithShape="1">
          <a:blip r:embed="rId24" cstate="print">
            <a:extLst>
              <a:ext uri="{28A0092B-C50C-407E-A947-70E740481C1C}">
                <a14:useLocalDpi xmlns:a14="http://schemas.microsoft.com/office/drawing/2010/main" val="0"/>
              </a:ext>
            </a:extLst>
          </a:blip>
          <a:srcRect t="3178" b="10132"/>
          <a:stretch/>
        </p:blipFill>
        <p:spPr bwMode="auto">
          <a:xfrm>
            <a:off x="3431396" y="3677326"/>
            <a:ext cx="463539" cy="430079"/>
          </a:xfrm>
          <a:prstGeom prst="rect">
            <a:avLst/>
          </a:prstGeom>
          <a:noFill/>
          <a:ln>
            <a:noFill/>
          </a:ln>
          <a:extLst>
            <a:ext uri="{53640926-AAD7-44D8-BBD7-CCE9431645EC}">
              <a14:shadowObscured xmlns:a14="http://schemas.microsoft.com/office/drawing/2010/main"/>
            </a:ext>
          </a:extLst>
        </p:spPr>
      </p:pic>
      <p:sp>
        <p:nvSpPr>
          <p:cNvPr id="79" name="矩形 78">
            <a:extLst>
              <a:ext uri="{FF2B5EF4-FFF2-40B4-BE49-F238E27FC236}">
                <a16:creationId xmlns:a16="http://schemas.microsoft.com/office/drawing/2014/main" id="{A1EFB970-ECEC-4DA6-B04A-24CFAA94E286}"/>
              </a:ext>
            </a:extLst>
          </p:cNvPr>
          <p:cNvSpPr/>
          <p:nvPr/>
        </p:nvSpPr>
        <p:spPr>
          <a:xfrm>
            <a:off x="3247950" y="4210628"/>
            <a:ext cx="800219"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声光告警</a:t>
            </a:r>
          </a:p>
        </p:txBody>
      </p:sp>
      <p:sp>
        <p:nvSpPr>
          <p:cNvPr id="39" name="矩形: 圆角 38">
            <a:extLst>
              <a:ext uri="{FF2B5EF4-FFF2-40B4-BE49-F238E27FC236}">
                <a16:creationId xmlns:a16="http://schemas.microsoft.com/office/drawing/2014/main" id="{CE0D6D79-E990-4CC7-AD85-7FA5CFE86F5C}"/>
              </a:ext>
            </a:extLst>
          </p:cNvPr>
          <p:cNvSpPr/>
          <p:nvPr/>
        </p:nvSpPr>
        <p:spPr>
          <a:xfrm>
            <a:off x="8170442" y="3320505"/>
            <a:ext cx="2831922" cy="235404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0" name="矩形 9">
            <a:extLst>
              <a:ext uri="{FF2B5EF4-FFF2-40B4-BE49-F238E27FC236}">
                <a16:creationId xmlns:a16="http://schemas.microsoft.com/office/drawing/2014/main" id="{66B901A8-68D1-45F1-B4AD-60F0E3BC1E7A}"/>
              </a:ext>
            </a:extLst>
          </p:cNvPr>
          <p:cNvSpPr/>
          <p:nvPr/>
        </p:nvSpPr>
        <p:spPr>
          <a:xfrm>
            <a:off x="9282291" y="3997327"/>
            <a:ext cx="600404" cy="276999"/>
          </a:xfrm>
          <a:prstGeom prst="rect">
            <a:avLst/>
          </a:prstGeom>
        </p:spPr>
        <p:txBody>
          <a:bodyPr wrap="squar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烟雾</a:t>
            </a:r>
          </a:p>
        </p:txBody>
      </p:sp>
      <p:sp>
        <p:nvSpPr>
          <p:cNvPr id="14" name="矩形 13">
            <a:extLst>
              <a:ext uri="{FF2B5EF4-FFF2-40B4-BE49-F238E27FC236}">
                <a16:creationId xmlns:a16="http://schemas.microsoft.com/office/drawing/2014/main" id="{02DAB0F5-2143-432C-970D-DBE98DB3CEED}"/>
              </a:ext>
            </a:extLst>
          </p:cNvPr>
          <p:cNvSpPr/>
          <p:nvPr/>
        </p:nvSpPr>
        <p:spPr>
          <a:xfrm>
            <a:off x="10207159" y="3966507"/>
            <a:ext cx="568701" cy="276999"/>
          </a:xfrm>
          <a:prstGeom prst="rect">
            <a:avLst/>
          </a:prstGeom>
        </p:spPr>
        <p:txBody>
          <a:bodyPr wrap="squar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漏水</a:t>
            </a:r>
          </a:p>
        </p:txBody>
      </p:sp>
      <p:pic>
        <p:nvPicPr>
          <p:cNvPr id="15" name="图片 14">
            <a:extLst>
              <a:ext uri="{FF2B5EF4-FFF2-40B4-BE49-F238E27FC236}">
                <a16:creationId xmlns:a16="http://schemas.microsoft.com/office/drawing/2014/main" id="{2E39AA8F-D573-4DA0-B79E-20570D6B8197}"/>
              </a:ext>
            </a:extLst>
          </p:cNvPr>
          <p:cNvPicPr>
            <a:picLocks noChangeAspect="1"/>
          </p:cNvPicPr>
          <p:nvPr/>
        </p:nvPicPr>
        <p:blipFill>
          <a:blip r:embed="rId25" cstate="email">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250884" y="3335510"/>
            <a:ext cx="600404" cy="608371"/>
          </a:xfrm>
          <a:prstGeom prst="rect">
            <a:avLst/>
          </a:prstGeom>
        </p:spPr>
      </p:pic>
      <p:sp>
        <p:nvSpPr>
          <p:cNvPr id="17" name="矩形 16">
            <a:extLst>
              <a:ext uri="{FF2B5EF4-FFF2-40B4-BE49-F238E27FC236}">
                <a16:creationId xmlns:a16="http://schemas.microsoft.com/office/drawing/2014/main" id="{57102A70-0337-44E9-B706-3BD8EFFA9BB5}"/>
              </a:ext>
            </a:extLst>
          </p:cNvPr>
          <p:cNvSpPr/>
          <p:nvPr/>
        </p:nvSpPr>
        <p:spPr>
          <a:xfrm>
            <a:off x="8201203" y="5208987"/>
            <a:ext cx="1183829" cy="276999"/>
          </a:xfrm>
          <a:prstGeom prst="rect">
            <a:avLst/>
          </a:prstGeom>
        </p:spPr>
        <p:txBody>
          <a:bodyPr wrap="squar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红外入侵检测</a:t>
            </a:r>
          </a:p>
        </p:txBody>
      </p:sp>
      <p:sp>
        <p:nvSpPr>
          <p:cNvPr id="19" name="矩形 18">
            <a:extLst>
              <a:ext uri="{FF2B5EF4-FFF2-40B4-BE49-F238E27FC236}">
                <a16:creationId xmlns:a16="http://schemas.microsoft.com/office/drawing/2014/main" id="{6926D5E1-AFF2-4FC1-A70B-2F2791C7564E}"/>
              </a:ext>
            </a:extLst>
          </p:cNvPr>
          <p:cNvSpPr/>
          <p:nvPr/>
        </p:nvSpPr>
        <p:spPr>
          <a:xfrm>
            <a:off x="8349840" y="4008836"/>
            <a:ext cx="884062" cy="276999"/>
          </a:xfrm>
          <a:prstGeom prst="rect">
            <a:avLst/>
          </a:prstGeom>
        </p:spPr>
        <p:txBody>
          <a:bodyPr wrap="squar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门禁系统</a:t>
            </a:r>
          </a:p>
        </p:txBody>
      </p:sp>
      <p:pic>
        <p:nvPicPr>
          <p:cNvPr id="23" name="图片 22">
            <a:extLst>
              <a:ext uri="{FF2B5EF4-FFF2-40B4-BE49-F238E27FC236}">
                <a16:creationId xmlns:a16="http://schemas.microsoft.com/office/drawing/2014/main" id="{F839A143-4B8D-4576-A849-EC2880945CBA}"/>
              </a:ext>
            </a:extLst>
          </p:cNvPr>
          <p:cNvPicPr>
            <a:picLocks noChangeAspect="1"/>
          </p:cNvPicPr>
          <p:nvPr/>
        </p:nvPicPr>
        <p:blipFill>
          <a:blip r:embed="rId27" cstate="email">
            <a:extLst>
              <a:ext uri="{BEBA8EAE-BF5A-486C-A8C5-ECC9F3942E4B}">
                <a14:imgProps xmlns:a14="http://schemas.microsoft.com/office/drawing/2010/main">
                  <a14:imgLayer r:embed="rId28">
                    <a14:imgEffect>
                      <a14:backgroundRemoval t="10000" b="90000" l="0" r="97917"/>
                    </a14:imgEffect>
                  </a14:imgLayer>
                </a14:imgProps>
              </a:ext>
              <a:ext uri="{28A0092B-C50C-407E-A947-70E740481C1C}">
                <a14:useLocalDpi xmlns:a14="http://schemas.microsoft.com/office/drawing/2010/main"/>
              </a:ext>
            </a:extLst>
          </a:blip>
          <a:stretch>
            <a:fillRect/>
          </a:stretch>
        </p:blipFill>
        <p:spPr>
          <a:xfrm>
            <a:off x="10188913" y="3399164"/>
            <a:ext cx="501611" cy="508267"/>
          </a:xfrm>
          <a:prstGeom prst="rect">
            <a:avLst/>
          </a:prstGeom>
        </p:spPr>
      </p:pic>
      <p:pic>
        <p:nvPicPr>
          <p:cNvPr id="26" name="图片 25">
            <a:extLst>
              <a:ext uri="{FF2B5EF4-FFF2-40B4-BE49-F238E27FC236}">
                <a16:creationId xmlns:a16="http://schemas.microsoft.com/office/drawing/2014/main" id="{010112BC-6287-4A2C-9283-2A1A10C7F83C}"/>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8254708" y="4404055"/>
            <a:ext cx="991440" cy="669731"/>
          </a:xfrm>
          <a:prstGeom prst="rect">
            <a:avLst/>
          </a:prstGeom>
        </p:spPr>
      </p:pic>
      <p:pic>
        <p:nvPicPr>
          <p:cNvPr id="34" name="图片 33">
            <a:extLst>
              <a:ext uri="{FF2B5EF4-FFF2-40B4-BE49-F238E27FC236}">
                <a16:creationId xmlns:a16="http://schemas.microsoft.com/office/drawing/2014/main" id="{BDA0134B-E355-4CB4-82AC-DC7E284D1165}"/>
              </a:ext>
            </a:extLst>
          </p:cNvPr>
          <p:cNvPicPr>
            <a:picLocks noChangeAspect="1"/>
          </p:cNvPicPr>
          <p:nvPr/>
        </p:nvPicPr>
        <p:blipFill>
          <a:blip r:embed="rId30"/>
          <a:stretch>
            <a:fillRect/>
          </a:stretch>
        </p:blipFill>
        <p:spPr>
          <a:xfrm flipH="1">
            <a:off x="9309197" y="4498641"/>
            <a:ext cx="673393" cy="566879"/>
          </a:xfrm>
          <a:prstGeom prst="rect">
            <a:avLst/>
          </a:prstGeom>
        </p:spPr>
      </p:pic>
      <p:sp>
        <p:nvSpPr>
          <p:cNvPr id="35" name="矩形 34">
            <a:extLst>
              <a:ext uri="{FF2B5EF4-FFF2-40B4-BE49-F238E27FC236}">
                <a16:creationId xmlns:a16="http://schemas.microsoft.com/office/drawing/2014/main" id="{8F765BF0-20B6-4266-9A66-EE7C1F122DD1}"/>
              </a:ext>
            </a:extLst>
          </p:cNvPr>
          <p:cNvSpPr/>
          <p:nvPr/>
        </p:nvSpPr>
        <p:spPr>
          <a:xfrm>
            <a:off x="9468208" y="5187812"/>
            <a:ext cx="606200" cy="276999"/>
          </a:xfrm>
          <a:prstGeom prst="rect">
            <a:avLst/>
          </a:prstGeom>
        </p:spPr>
        <p:txBody>
          <a:bodyPr wrap="squar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门磁</a:t>
            </a:r>
          </a:p>
        </p:txBody>
      </p:sp>
      <p:pic>
        <p:nvPicPr>
          <p:cNvPr id="77" name="图片 76">
            <a:extLst>
              <a:ext uri="{FF2B5EF4-FFF2-40B4-BE49-F238E27FC236}">
                <a16:creationId xmlns:a16="http://schemas.microsoft.com/office/drawing/2014/main" id="{6324A77D-924E-4EFD-A365-F712F6AD0957}"/>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20793" y="3444979"/>
            <a:ext cx="656549" cy="476413"/>
          </a:xfrm>
          <a:prstGeom prst="rect">
            <a:avLst/>
          </a:prstGeom>
        </p:spPr>
      </p:pic>
      <p:grpSp>
        <p:nvGrpSpPr>
          <p:cNvPr id="92" name="组 209">
            <a:extLst>
              <a:ext uri="{FF2B5EF4-FFF2-40B4-BE49-F238E27FC236}">
                <a16:creationId xmlns:a16="http://schemas.microsoft.com/office/drawing/2014/main" id="{F4FAB84A-9B41-4482-8F17-849941FAD3C0}"/>
              </a:ext>
            </a:extLst>
          </p:cNvPr>
          <p:cNvGrpSpPr/>
          <p:nvPr/>
        </p:nvGrpSpPr>
        <p:grpSpPr>
          <a:xfrm>
            <a:off x="5332609" y="3841595"/>
            <a:ext cx="2562856" cy="1545331"/>
            <a:chOff x="498805" y="1919692"/>
            <a:chExt cx="3875065" cy="2126896"/>
          </a:xfrm>
        </p:grpSpPr>
        <p:sp>
          <p:nvSpPr>
            <p:cNvPr id="93" name="圆角矩形 210">
              <a:extLst>
                <a:ext uri="{FF2B5EF4-FFF2-40B4-BE49-F238E27FC236}">
                  <a16:creationId xmlns:a16="http://schemas.microsoft.com/office/drawing/2014/main" id="{500C7B89-1092-4613-9363-175513F2BB58}"/>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tx1"/>
                </a:solidFill>
              </a:endParaRPr>
            </a:p>
          </p:txBody>
        </p:sp>
        <p:sp>
          <p:nvSpPr>
            <p:cNvPr id="94" name="同侧圆角矩形 211">
              <a:extLst>
                <a:ext uri="{FF2B5EF4-FFF2-40B4-BE49-F238E27FC236}">
                  <a16:creationId xmlns:a16="http://schemas.microsoft.com/office/drawing/2014/main" id="{7953DB5D-9DDC-4A19-85BC-AB3D6B38ACBF}"/>
                </a:ext>
              </a:extLst>
            </p:cNvPr>
            <p:cNvSpPr/>
            <p:nvPr/>
          </p:nvSpPr>
          <p:spPr>
            <a:xfrm>
              <a:off x="498805" y="1949685"/>
              <a:ext cx="3868389" cy="399965"/>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设备类</a:t>
              </a:r>
            </a:p>
          </p:txBody>
        </p:sp>
      </p:grpSp>
      <p:pic>
        <p:nvPicPr>
          <p:cNvPr id="95" name="Picture 60" descr="防火墙">
            <a:extLst>
              <a:ext uri="{FF2B5EF4-FFF2-40B4-BE49-F238E27FC236}">
                <a16:creationId xmlns:a16="http://schemas.microsoft.com/office/drawing/2014/main" id="{3D20A79C-5F04-47A5-B8AA-888F7AE8739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444811" y="4361098"/>
            <a:ext cx="577546" cy="4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13" descr="交换机三层">
            <a:extLst>
              <a:ext uri="{FF2B5EF4-FFF2-40B4-BE49-F238E27FC236}">
                <a16:creationId xmlns:a16="http://schemas.microsoft.com/office/drawing/2014/main" id="{EB1F1D4B-593C-4BE9-8AB0-EBB9990E9CC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314423" y="4362095"/>
            <a:ext cx="577547" cy="48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7" descr="存储磁盘阵列">
            <a:extLst>
              <a:ext uri="{FF2B5EF4-FFF2-40B4-BE49-F238E27FC236}">
                <a16:creationId xmlns:a16="http://schemas.microsoft.com/office/drawing/2014/main" id="{5DDC3D6C-D0F3-4507-95BB-3FA65AE39A88}"/>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200420" y="4329547"/>
            <a:ext cx="610433" cy="50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矩形 97">
            <a:extLst>
              <a:ext uri="{FF2B5EF4-FFF2-40B4-BE49-F238E27FC236}">
                <a16:creationId xmlns:a16="http://schemas.microsoft.com/office/drawing/2014/main" id="{FCD32E07-7A9E-4F30-8560-591ED247DB8E}"/>
              </a:ext>
            </a:extLst>
          </p:cNvPr>
          <p:cNvSpPr/>
          <p:nvPr/>
        </p:nvSpPr>
        <p:spPr>
          <a:xfrm>
            <a:off x="5396270" y="4857648"/>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防火墙</a:t>
            </a:r>
          </a:p>
        </p:txBody>
      </p:sp>
      <p:sp>
        <p:nvSpPr>
          <p:cNvPr id="99" name="矩形 98">
            <a:extLst>
              <a:ext uri="{FF2B5EF4-FFF2-40B4-BE49-F238E27FC236}">
                <a16:creationId xmlns:a16="http://schemas.microsoft.com/office/drawing/2014/main" id="{30D7BBA3-2AFC-49AE-93BF-183685FF5CAD}"/>
              </a:ext>
            </a:extLst>
          </p:cNvPr>
          <p:cNvSpPr/>
          <p:nvPr/>
        </p:nvSpPr>
        <p:spPr>
          <a:xfrm>
            <a:off x="6255198" y="4855965"/>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交换机</a:t>
            </a:r>
          </a:p>
        </p:txBody>
      </p:sp>
      <p:sp>
        <p:nvSpPr>
          <p:cNvPr id="100" name="矩形 99">
            <a:extLst>
              <a:ext uri="{FF2B5EF4-FFF2-40B4-BE49-F238E27FC236}">
                <a16:creationId xmlns:a16="http://schemas.microsoft.com/office/drawing/2014/main" id="{6C257093-9CFF-4B03-A03D-EB6EA678F6E6}"/>
              </a:ext>
            </a:extLst>
          </p:cNvPr>
          <p:cNvSpPr/>
          <p:nvPr/>
        </p:nvSpPr>
        <p:spPr>
          <a:xfrm>
            <a:off x="7159527" y="4850133"/>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服务器</a:t>
            </a:r>
          </a:p>
        </p:txBody>
      </p:sp>
      <p:cxnSp>
        <p:nvCxnSpPr>
          <p:cNvPr id="101" name="直接连接符 100">
            <a:extLst>
              <a:ext uri="{FF2B5EF4-FFF2-40B4-BE49-F238E27FC236}">
                <a16:creationId xmlns:a16="http://schemas.microsoft.com/office/drawing/2014/main" id="{EC6B2483-802C-43F0-A2E4-55DAA8D09151}"/>
              </a:ext>
            </a:extLst>
          </p:cNvPr>
          <p:cNvCxnSpPr>
            <a:cxnSpLocks/>
          </p:cNvCxnSpPr>
          <p:nvPr/>
        </p:nvCxnSpPr>
        <p:spPr>
          <a:xfrm>
            <a:off x="6042601" y="2251629"/>
            <a:ext cx="31380" cy="15274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25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89F78E-1B74-480F-BBEF-B247C3A94A3A}"/>
              </a:ext>
            </a:extLst>
          </p:cNvPr>
          <p:cNvSpPr txBox="1">
            <a:spLocks/>
          </p:cNvSpPr>
          <p:nvPr/>
        </p:nvSpPr>
        <p:spPr>
          <a:xfrm>
            <a:off x="2789899" y="654603"/>
            <a:ext cx="6016571" cy="50072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极简运维：质保期内包换</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让机房运维无后顾之忧</a:t>
            </a:r>
            <a:endParaRPr kumimoji="1" lang="zh-CN" altLang="en-US" sz="2133" b="1" dirty="0">
              <a:solidFill>
                <a:schemeClr val="accent1">
                  <a:lumMod val="75000"/>
                </a:schemeClr>
              </a:solidFill>
              <a:latin typeface="+mn-ea"/>
              <a:ea typeface="+mn-ea"/>
            </a:endParaRPr>
          </a:p>
        </p:txBody>
      </p:sp>
      <p:sp>
        <p:nvSpPr>
          <p:cNvPr id="3" name="文本框 2">
            <a:extLst>
              <a:ext uri="{FF2B5EF4-FFF2-40B4-BE49-F238E27FC236}">
                <a16:creationId xmlns:a16="http://schemas.microsoft.com/office/drawing/2014/main" id="{AE292839-1DA4-467E-AAB4-0B8BE74D1C37}"/>
              </a:ext>
            </a:extLst>
          </p:cNvPr>
          <p:cNvSpPr txBox="1"/>
          <p:nvPr/>
        </p:nvSpPr>
        <p:spPr>
          <a:xfrm>
            <a:off x="2117542" y="1700639"/>
            <a:ext cx="8561557" cy="1511952"/>
          </a:xfrm>
          <a:prstGeom prst="rect">
            <a:avLst/>
          </a:prstGeom>
          <a:noFill/>
        </p:spPr>
        <p:txBody>
          <a:bodyPr wrap="square" rtlCol="0">
            <a:spAutoFit/>
          </a:bodyPr>
          <a:lstStyle/>
          <a:p>
            <a:pPr>
              <a:lnSpc>
                <a:spcPct val="150000"/>
              </a:lnSpc>
            </a:pPr>
            <a:r>
              <a:rPr lang="zh-CN" altLang="en-US" sz="1600" b="1" dirty="0">
                <a:latin typeface="宋体" panose="02010600030101010101" pitchFamily="2" charset="-122"/>
                <a:ea typeface="宋体" panose="02010600030101010101" pitchFamily="2" charset="-122"/>
              </a:rPr>
              <a:t>针对客户使用信锐机房哨兵设施管理系统，信锐技术承诺：</a:t>
            </a:r>
            <a:endParaRPr lang="en-US" altLang="zh-CN" sz="1600" b="1" dirty="0">
              <a:latin typeface="宋体" panose="02010600030101010101" pitchFamily="2" charset="-122"/>
              <a:ea typeface="宋体" panose="02010600030101010101" pitchFamily="2" charset="-122"/>
            </a:endParaRPr>
          </a:p>
          <a:p>
            <a:pPr>
              <a:lnSpc>
                <a:spcPct val="150000"/>
              </a:lnSpc>
            </a:pPr>
            <a:r>
              <a:rPr lang="en-US" altLang="zh-CN" sz="1600" b="1" dirty="0">
                <a:latin typeface="宋体" panose="02010600030101010101" pitchFamily="2" charset="-122"/>
                <a:ea typeface="宋体" panose="02010600030101010101" pitchFamily="2" charset="-122"/>
              </a:rPr>
              <a:t>    </a:t>
            </a:r>
            <a:r>
              <a:rPr lang="zh-CN" altLang="en-US" sz="1600" b="1" dirty="0">
                <a:latin typeface="宋体" panose="02010600030101010101" pitchFamily="2" charset="-122"/>
                <a:ea typeface="宋体" panose="02010600030101010101" pitchFamily="2" charset="-122"/>
              </a:rPr>
              <a:t>温湿度、烟感、水浸等传感器设备、数据转发器等网关设备设备，在质保期内因设备出现问题，（排除人为原因导致的问题，如水淹、摔坏等）我们只换不修，并且是好件先行，解决客户运维过程中的后顾之忧。</a:t>
            </a:r>
          </a:p>
        </p:txBody>
      </p:sp>
    </p:spTree>
    <p:extLst>
      <p:ext uri="{BB962C8B-B14F-4D97-AF65-F5344CB8AC3E}">
        <p14:creationId xmlns:p14="http://schemas.microsoft.com/office/powerpoint/2010/main" val="2764193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F9B64-7356-4E15-8240-79589C9DAD70}"/>
              </a:ext>
            </a:extLst>
          </p:cNvPr>
          <p:cNvSpPr>
            <a:spLocks noGrp="1"/>
          </p:cNvSpPr>
          <p:nvPr>
            <p:ph type="title"/>
          </p:nvPr>
        </p:nvSpPr>
        <p:spPr>
          <a:xfrm>
            <a:off x="3693101" y="294410"/>
            <a:ext cx="4805797" cy="485789"/>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全面兼容：支持丰富的第三方对接</a:t>
            </a:r>
          </a:p>
        </p:txBody>
      </p:sp>
      <p:sp>
        <p:nvSpPr>
          <p:cNvPr id="5" name="文本框 4">
            <a:extLst>
              <a:ext uri="{FF2B5EF4-FFF2-40B4-BE49-F238E27FC236}">
                <a16:creationId xmlns:a16="http://schemas.microsoft.com/office/drawing/2014/main" id="{BB5D26F2-FDBF-42B8-8C58-69CF3A8D1B65}"/>
              </a:ext>
            </a:extLst>
          </p:cNvPr>
          <p:cNvSpPr txBox="1"/>
          <p:nvPr/>
        </p:nvSpPr>
        <p:spPr>
          <a:xfrm>
            <a:off x="1906731" y="901968"/>
            <a:ext cx="8084128" cy="773289"/>
          </a:xfrm>
          <a:prstGeom prst="rect">
            <a:avLst/>
          </a:prstGeom>
          <a:noFill/>
        </p:spPr>
        <p:txBody>
          <a:bodyPr wrap="square" rtlCol="0">
            <a:spAutoFit/>
          </a:bodyPr>
          <a:lstStyle/>
          <a:p>
            <a:pPr>
              <a:lnSpc>
                <a:spcPct val="150000"/>
              </a:lnSpc>
            </a:pPr>
            <a:r>
              <a:rPr lang="zh-CN" altLang="en-US" sz="1600" dirty="0">
                <a:latin typeface="宋体" panose="02010600030101010101" pitchFamily="2" charset="-122"/>
                <a:ea typeface="宋体" panose="02010600030101010101" pitchFamily="2" charset="-122"/>
              </a:rPr>
              <a:t>丰富的传感器库，让设备更换、扩容变得简单方便，可以直接接入系统平台</a:t>
            </a:r>
            <a:endParaRPr lang="en-US" altLang="zh-CN" sz="1600" dirty="0">
              <a:latin typeface="宋体" panose="02010600030101010101" pitchFamily="2" charset="-122"/>
              <a:ea typeface="宋体" panose="02010600030101010101" pitchFamily="2" charset="-122"/>
            </a:endParaRPr>
          </a:p>
          <a:p>
            <a:pPr>
              <a:lnSpc>
                <a:spcPct val="150000"/>
              </a:lnSpc>
            </a:pPr>
            <a:r>
              <a:rPr lang="zh-CN" altLang="en-US" sz="1600" dirty="0">
                <a:latin typeface="宋体" panose="02010600030101010101" pitchFamily="2" charset="-122"/>
                <a:ea typeface="宋体" panose="02010600030101010101" pitchFamily="2" charset="-122"/>
              </a:rPr>
              <a:t>对外开放</a:t>
            </a:r>
            <a:r>
              <a:rPr lang="en-US" altLang="zh-CN" sz="1600" dirty="0">
                <a:latin typeface="宋体" panose="02010600030101010101" pitchFamily="2" charset="-122"/>
                <a:ea typeface="宋体" panose="02010600030101010101" pitchFamily="2" charset="-122"/>
              </a:rPr>
              <a:t>API</a:t>
            </a:r>
            <a:r>
              <a:rPr lang="zh-CN" altLang="en-US" sz="1600" dirty="0">
                <a:latin typeface="宋体" panose="02010600030101010101" pitchFamily="2" charset="-122"/>
                <a:ea typeface="宋体" panose="02010600030101010101" pitchFamily="2" charset="-122"/>
              </a:rPr>
              <a:t>接口，方便于渠道、客户继续进行个性化定制。</a:t>
            </a:r>
          </a:p>
        </p:txBody>
      </p:sp>
      <p:pic>
        <p:nvPicPr>
          <p:cNvPr id="6" name="图片 5">
            <a:extLst>
              <a:ext uri="{FF2B5EF4-FFF2-40B4-BE49-F238E27FC236}">
                <a16:creationId xmlns:a16="http://schemas.microsoft.com/office/drawing/2014/main" id="{92E49BF6-B82C-46E3-B321-DBADCC0AE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645" y="2480711"/>
            <a:ext cx="4913169" cy="3743373"/>
          </a:xfrm>
          <a:prstGeom prst="rect">
            <a:avLst/>
          </a:prstGeom>
        </p:spPr>
      </p:pic>
      <p:pic>
        <p:nvPicPr>
          <p:cNvPr id="7" name="图片 6">
            <a:extLst>
              <a:ext uri="{FF2B5EF4-FFF2-40B4-BE49-F238E27FC236}">
                <a16:creationId xmlns:a16="http://schemas.microsoft.com/office/drawing/2014/main" id="{089CBF39-6F73-4269-9A5D-2C10137AE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28" y="2480710"/>
            <a:ext cx="5256907" cy="3743373"/>
          </a:xfrm>
          <a:prstGeom prst="rect">
            <a:avLst/>
          </a:prstGeom>
        </p:spPr>
      </p:pic>
    </p:spTree>
    <p:extLst>
      <p:ext uri="{BB962C8B-B14F-4D97-AF65-F5344CB8AC3E}">
        <p14:creationId xmlns:p14="http://schemas.microsoft.com/office/powerpoint/2010/main" val="1508401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A131D15-AF7A-4160-8F03-043B3D115B22}"/>
              </a:ext>
            </a:extLst>
          </p:cNvPr>
          <p:cNvSpPr>
            <a:spLocks noGrp="1"/>
          </p:cNvSpPr>
          <p:nvPr>
            <p:ph idx="1"/>
          </p:nvPr>
        </p:nvSpPr>
        <p:spPr>
          <a:xfrm>
            <a:off x="1615971" y="917241"/>
            <a:ext cx="8915215" cy="1670095"/>
          </a:xfrm>
        </p:spPr>
        <p:txBody>
          <a:bodyPr>
            <a:normAutofit/>
          </a:bodyPr>
          <a:lstStyle/>
          <a:p>
            <a:pPr marL="0" indent="0">
              <a:lnSpc>
                <a:spcPct val="150000"/>
              </a:lnSpc>
              <a:buNone/>
            </a:pPr>
            <a:r>
              <a:rPr lang="zh-CN" altLang="en-US" sz="20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信锐机房哨兵设施管理系统，具有丰富的扩展性，其基础平台是信锐技术物联网平台，可以通过该平台扩展为空间管理、用电安全、灯光管控等多个业务子系统，并实现联动，为企业物联网应用建设提供平台支撑！</a:t>
            </a:r>
          </a:p>
        </p:txBody>
      </p:sp>
      <p:sp>
        <p:nvSpPr>
          <p:cNvPr id="4" name="标题 1">
            <a:extLst>
              <a:ext uri="{FF2B5EF4-FFF2-40B4-BE49-F238E27FC236}">
                <a16:creationId xmlns:a16="http://schemas.microsoft.com/office/drawing/2014/main" id="{7ABDDA69-4624-4CC8-BF0C-15FB2F22A1B8}"/>
              </a:ext>
            </a:extLst>
          </p:cNvPr>
          <p:cNvSpPr>
            <a:spLocks noGrp="1"/>
          </p:cNvSpPr>
          <p:nvPr>
            <p:ph type="title"/>
          </p:nvPr>
        </p:nvSpPr>
        <p:spPr>
          <a:xfrm>
            <a:off x="3664110" y="421633"/>
            <a:ext cx="7268983" cy="811329"/>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全面兼容</a:t>
            </a:r>
            <a:r>
              <a:rPr lang="en-US" altLang="zh-CN" sz="2400" b="1" dirty="0">
                <a:solidFill>
                  <a:schemeClr val="accent1"/>
                </a:solidFill>
                <a:latin typeface="微软雅黑" panose="020B0503020204020204" pitchFamily="34" charset="-122"/>
                <a:ea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rPr>
              <a:t>  一个平台、多个应用</a:t>
            </a:r>
          </a:p>
        </p:txBody>
      </p:sp>
      <p:sp>
        <p:nvSpPr>
          <p:cNvPr id="5" name="文本框 4">
            <a:extLst>
              <a:ext uri="{FF2B5EF4-FFF2-40B4-BE49-F238E27FC236}">
                <a16:creationId xmlns:a16="http://schemas.microsoft.com/office/drawing/2014/main" id="{5A13E0C2-C818-4309-BC59-C8455EBD87CF}"/>
              </a:ext>
            </a:extLst>
          </p:cNvPr>
          <p:cNvSpPr txBox="1"/>
          <p:nvPr/>
        </p:nvSpPr>
        <p:spPr>
          <a:xfrm>
            <a:off x="5329100" y="4173936"/>
            <a:ext cx="4520576" cy="2189287"/>
          </a:xfrm>
          <a:prstGeom prst="rect">
            <a:avLst/>
          </a:prstGeom>
          <a:noFill/>
          <a:ln>
            <a:solidFill>
              <a:srgbClr val="FF0000"/>
            </a:solidFill>
          </a:ln>
        </p:spPr>
        <p:txBody>
          <a:bodyPr wrap="square" rtlCol="0">
            <a:spAutoFit/>
          </a:bodyPr>
          <a:lstStyle/>
          <a:p>
            <a:endParaRPr kumimoji="1" lang="zh-CN" altLang="en-US" dirty="0"/>
          </a:p>
        </p:txBody>
      </p:sp>
      <p:pic>
        <p:nvPicPr>
          <p:cNvPr id="7" name="图片 6">
            <a:extLst>
              <a:ext uri="{FF2B5EF4-FFF2-40B4-BE49-F238E27FC236}">
                <a16:creationId xmlns:a16="http://schemas.microsoft.com/office/drawing/2014/main" id="{B9531403-C830-4AC5-8A1E-9D1D11991539}"/>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8396623" y="4375462"/>
            <a:ext cx="1440000" cy="1958474"/>
          </a:xfrm>
          <a:prstGeom prst="rect">
            <a:avLst/>
          </a:prstGeom>
        </p:spPr>
      </p:pic>
      <p:sp>
        <p:nvSpPr>
          <p:cNvPr id="8" name="文本框 7">
            <a:extLst>
              <a:ext uri="{FF2B5EF4-FFF2-40B4-BE49-F238E27FC236}">
                <a16:creationId xmlns:a16="http://schemas.microsoft.com/office/drawing/2014/main" id="{9AB6A569-1584-4B1B-A1ED-43D32955CD1B}"/>
              </a:ext>
            </a:extLst>
          </p:cNvPr>
          <p:cNvSpPr txBox="1"/>
          <p:nvPr/>
        </p:nvSpPr>
        <p:spPr>
          <a:xfrm>
            <a:off x="5452545" y="6086224"/>
            <a:ext cx="2968398" cy="276999"/>
          </a:xfrm>
          <a:prstGeom prst="rect">
            <a:avLst/>
          </a:prstGeom>
          <a:noFill/>
          <a:ln>
            <a:noFill/>
          </a:ln>
        </p:spPr>
        <p:txBody>
          <a:bodyPr wrap="square" rtlCol="0">
            <a:spAutoFit/>
          </a:bodyPr>
          <a:lstStyle/>
          <a:p>
            <a:r>
              <a:rPr kumimoji="1" lang="zh-CN" altLang="en-US" sz="1200" b="1" dirty="0">
                <a:solidFill>
                  <a:srgbClr val="2E5EB1"/>
                </a:solidFill>
                <a:latin typeface="Microsoft YaHei" charset="-122"/>
                <a:ea typeface="Microsoft YaHei" charset="-122"/>
                <a:cs typeface="Microsoft YaHei" charset="-122"/>
              </a:rPr>
              <a:t>智慧校园、智慧机房、智慧办公</a:t>
            </a:r>
            <a:r>
              <a:rPr kumimoji="1" lang="mr-IN" altLang="zh-CN" sz="1200" b="1" dirty="0">
                <a:solidFill>
                  <a:srgbClr val="2E5EB1"/>
                </a:solidFill>
                <a:latin typeface="Microsoft YaHei" charset="-122"/>
                <a:ea typeface="Microsoft YaHei" charset="-122"/>
                <a:cs typeface="Microsoft YaHei" charset="-122"/>
              </a:rPr>
              <a:t>………</a:t>
            </a:r>
            <a:r>
              <a:rPr kumimoji="1" lang="en-US" altLang="zh-CN" sz="1200" b="1" dirty="0">
                <a:solidFill>
                  <a:srgbClr val="2E5EB1"/>
                </a:solidFill>
                <a:latin typeface="Microsoft YaHei" charset="-122"/>
                <a:ea typeface="Microsoft YaHei" charset="-122"/>
                <a:cs typeface="Microsoft YaHei" charset="-122"/>
              </a:rPr>
              <a:t>.</a:t>
            </a:r>
            <a:endParaRPr kumimoji="1" lang="zh-CN" altLang="en-US" sz="1200" b="1" dirty="0">
              <a:solidFill>
                <a:srgbClr val="2E5EB1"/>
              </a:solidFill>
              <a:latin typeface="Microsoft YaHei" charset="-122"/>
              <a:ea typeface="Microsoft YaHei" charset="-122"/>
              <a:cs typeface="Microsoft YaHei" charset="-122"/>
            </a:endParaRPr>
          </a:p>
        </p:txBody>
      </p:sp>
      <p:cxnSp>
        <p:nvCxnSpPr>
          <p:cNvPr id="9" name="直线箭头连接符 72">
            <a:extLst>
              <a:ext uri="{FF2B5EF4-FFF2-40B4-BE49-F238E27FC236}">
                <a16:creationId xmlns:a16="http://schemas.microsoft.com/office/drawing/2014/main" id="{5DC49E0C-9283-4A56-97C9-B93CF3A52258}"/>
              </a:ext>
            </a:extLst>
          </p:cNvPr>
          <p:cNvCxnSpPr>
            <a:cxnSpLocks/>
          </p:cNvCxnSpPr>
          <p:nvPr/>
        </p:nvCxnSpPr>
        <p:spPr>
          <a:xfrm flipV="1">
            <a:off x="3705675" y="3759743"/>
            <a:ext cx="1612556" cy="202499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75">
            <a:extLst>
              <a:ext uri="{FF2B5EF4-FFF2-40B4-BE49-F238E27FC236}">
                <a16:creationId xmlns:a16="http://schemas.microsoft.com/office/drawing/2014/main" id="{CB6630F5-AF62-49E9-989E-4A9C14D21A4C}"/>
              </a:ext>
            </a:extLst>
          </p:cNvPr>
          <p:cNvCxnSpPr>
            <a:stCxn id="11" idx="3"/>
          </p:cNvCxnSpPr>
          <p:nvPr/>
        </p:nvCxnSpPr>
        <p:spPr>
          <a:xfrm>
            <a:off x="4427356" y="4922984"/>
            <a:ext cx="798614" cy="2362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id="{201C0D3C-0374-47C7-8B20-B31ABBBDEB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91733" y="3759743"/>
            <a:ext cx="3035623" cy="2326481"/>
          </a:xfrm>
          <a:prstGeom prst="rect">
            <a:avLst/>
          </a:prstGeom>
        </p:spPr>
      </p:pic>
      <p:pic>
        <p:nvPicPr>
          <p:cNvPr id="12" name="Picture 4">
            <a:extLst>
              <a:ext uri="{FF2B5EF4-FFF2-40B4-BE49-F238E27FC236}">
                <a16:creationId xmlns:a16="http://schemas.microsoft.com/office/drawing/2014/main" id="{F7B01D89-4C0C-4C32-A016-952FB1099A0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403243" y="4406871"/>
            <a:ext cx="3008665" cy="150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a:extLst>
              <a:ext uri="{FF2B5EF4-FFF2-40B4-BE49-F238E27FC236}">
                <a16:creationId xmlns:a16="http://schemas.microsoft.com/office/drawing/2014/main" id="{9FE3EBB6-F1B1-4F04-888C-87947045D000}"/>
              </a:ext>
            </a:extLst>
          </p:cNvPr>
          <p:cNvPicPr>
            <a:picLocks noChangeAspect="1"/>
          </p:cNvPicPr>
          <p:nvPr/>
        </p:nvPicPr>
        <p:blipFill>
          <a:blip r:embed="rId5"/>
          <a:stretch>
            <a:fillRect/>
          </a:stretch>
        </p:blipFill>
        <p:spPr>
          <a:xfrm>
            <a:off x="5342154" y="2170962"/>
            <a:ext cx="4494469" cy="2160000"/>
          </a:xfrm>
          <a:prstGeom prst="rect">
            <a:avLst/>
          </a:prstGeom>
          <a:ln w="12700">
            <a:solidFill>
              <a:srgbClr val="C00000"/>
            </a:solidFill>
          </a:ln>
        </p:spPr>
      </p:pic>
    </p:spTree>
    <p:extLst>
      <p:ext uri="{BB962C8B-B14F-4D97-AF65-F5344CB8AC3E}">
        <p14:creationId xmlns:p14="http://schemas.microsoft.com/office/powerpoint/2010/main" val="1997483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8">
            <a:extLst>
              <a:ext uri="{FF2B5EF4-FFF2-40B4-BE49-F238E27FC236}">
                <a16:creationId xmlns:a16="http://schemas.microsoft.com/office/drawing/2014/main" id="{829B5733-0DF9-4394-A77B-A6DFC76C8C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03" y="0"/>
            <a:ext cx="12147394" cy="6768790"/>
          </a:xfrm>
        </p:spPr>
      </p:pic>
      <p:sp>
        <p:nvSpPr>
          <p:cNvPr id="2" name="标题 1">
            <a:extLst>
              <a:ext uri="{FF2B5EF4-FFF2-40B4-BE49-F238E27FC236}">
                <a16:creationId xmlns:a16="http://schemas.microsoft.com/office/drawing/2014/main" id="{BF1A36BD-63C9-434A-8E1A-670D7F86BDA3}"/>
              </a:ext>
            </a:extLst>
          </p:cNvPr>
          <p:cNvSpPr>
            <a:spLocks noGrp="1"/>
          </p:cNvSpPr>
          <p:nvPr>
            <p:ph type="title"/>
          </p:nvPr>
        </p:nvSpPr>
        <p:spPr>
          <a:xfrm>
            <a:off x="264994" y="133115"/>
            <a:ext cx="10515600" cy="917764"/>
          </a:xfrm>
        </p:spPr>
        <p:txBody>
          <a:bodyPr>
            <a:norm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机房的重要性</a:t>
            </a:r>
          </a:p>
        </p:txBody>
      </p:sp>
      <p:sp>
        <p:nvSpPr>
          <p:cNvPr id="10" name="文本框 9">
            <a:extLst>
              <a:ext uri="{FF2B5EF4-FFF2-40B4-BE49-F238E27FC236}">
                <a16:creationId xmlns:a16="http://schemas.microsoft.com/office/drawing/2014/main" id="{04817ECB-7CC3-4184-8A2A-38BE5BD22B4A}"/>
              </a:ext>
            </a:extLst>
          </p:cNvPr>
          <p:cNvSpPr txBox="1"/>
          <p:nvPr/>
        </p:nvSpPr>
        <p:spPr>
          <a:xfrm>
            <a:off x="5617426" y="2748775"/>
            <a:ext cx="914400" cy="914400"/>
          </a:xfrm>
          <a:prstGeom prst="rect">
            <a:avLst/>
          </a:prstGeom>
          <a:noFill/>
        </p:spPr>
        <p:txBody>
          <a:bodyPr wrap="square" rtlCol="0">
            <a:spAutoFit/>
          </a:bodyPr>
          <a:lstStyle/>
          <a:p>
            <a:endParaRPr lang="zh-CN" altLang="en-US" dirty="0"/>
          </a:p>
        </p:txBody>
      </p:sp>
      <p:sp>
        <p:nvSpPr>
          <p:cNvPr id="11" name="文本框 10">
            <a:extLst>
              <a:ext uri="{FF2B5EF4-FFF2-40B4-BE49-F238E27FC236}">
                <a16:creationId xmlns:a16="http://schemas.microsoft.com/office/drawing/2014/main" id="{ABC060EE-15C4-4BA5-AB5C-638DFBBD9134}"/>
              </a:ext>
            </a:extLst>
          </p:cNvPr>
          <p:cNvSpPr txBox="1"/>
          <p:nvPr/>
        </p:nvSpPr>
        <p:spPr>
          <a:xfrm>
            <a:off x="2687442" y="1828799"/>
            <a:ext cx="908825" cy="276999"/>
          </a:xfrm>
          <a:prstGeom prst="rect">
            <a:avLst/>
          </a:prstGeom>
          <a:noFill/>
        </p:spPr>
        <p:txBody>
          <a:bodyPr wrap="square" rtlCol="0">
            <a:spAutoFit/>
          </a:bodyPr>
          <a:lstStyle/>
          <a:p>
            <a:r>
              <a:rPr lang="zh-CN" altLang="en-US" sz="1200" dirty="0">
                <a:solidFill>
                  <a:schemeClr val="bg1"/>
                </a:solidFill>
              </a:rPr>
              <a:t>财务系统</a:t>
            </a:r>
          </a:p>
        </p:txBody>
      </p:sp>
      <p:sp>
        <p:nvSpPr>
          <p:cNvPr id="12" name="文本框 11">
            <a:extLst>
              <a:ext uri="{FF2B5EF4-FFF2-40B4-BE49-F238E27FC236}">
                <a16:creationId xmlns:a16="http://schemas.microsoft.com/office/drawing/2014/main" id="{81EAE6AB-958D-4031-A971-3FED36B1E212}"/>
              </a:ext>
            </a:extLst>
          </p:cNvPr>
          <p:cNvSpPr txBox="1"/>
          <p:nvPr/>
        </p:nvSpPr>
        <p:spPr>
          <a:xfrm>
            <a:off x="5617426" y="2748775"/>
            <a:ext cx="914400" cy="914400"/>
          </a:xfrm>
          <a:prstGeom prst="rect">
            <a:avLst/>
          </a:prstGeom>
          <a:noFill/>
        </p:spPr>
        <p:txBody>
          <a:bodyPr wrap="square" rtlCol="0">
            <a:spAutoFit/>
          </a:bodyPr>
          <a:lstStyle/>
          <a:p>
            <a:endParaRPr lang="zh-CN" altLang="en-US" dirty="0"/>
          </a:p>
        </p:txBody>
      </p:sp>
      <p:sp>
        <p:nvSpPr>
          <p:cNvPr id="13" name="文本框 12">
            <a:extLst>
              <a:ext uri="{FF2B5EF4-FFF2-40B4-BE49-F238E27FC236}">
                <a16:creationId xmlns:a16="http://schemas.microsoft.com/office/drawing/2014/main" id="{EC8A6752-AC1D-4E97-9E6B-8F68FD7154A3}"/>
              </a:ext>
            </a:extLst>
          </p:cNvPr>
          <p:cNvSpPr txBox="1"/>
          <p:nvPr/>
        </p:nvSpPr>
        <p:spPr>
          <a:xfrm>
            <a:off x="7069873" y="2369634"/>
            <a:ext cx="184731" cy="369332"/>
          </a:xfrm>
          <a:prstGeom prst="rect">
            <a:avLst/>
          </a:prstGeom>
          <a:noFill/>
        </p:spPr>
        <p:txBody>
          <a:bodyPr wrap="none" rtlCol="0">
            <a:spAutoFit/>
          </a:bodyPr>
          <a:lstStyle/>
          <a:p>
            <a:endParaRPr lang="zh-CN" altLang="en-US" dirty="0"/>
          </a:p>
        </p:txBody>
      </p:sp>
      <p:sp>
        <p:nvSpPr>
          <p:cNvPr id="14" name="文本框 13">
            <a:extLst>
              <a:ext uri="{FF2B5EF4-FFF2-40B4-BE49-F238E27FC236}">
                <a16:creationId xmlns:a16="http://schemas.microsoft.com/office/drawing/2014/main" id="{3FE0CFB3-4BD4-4990-AF09-852EE15062FB}"/>
              </a:ext>
            </a:extLst>
          </p:cNvPr>
          <p:cNvSpPr txBox="1"/>
          <p:nvPr/>
        </p:nvSpPr>
        <p:spPr>
          <a:xfrm>
            <a:off x="6277293" y="3121223"/>
            <a:ext cx="1769889" cy="307777"/>
          </a:xfrm>
          <a:prstGeom prst="rect">
            <a:avLst/>
          </a:prstGeom>
          <a:noFill/>
        </p:spPr>
        <p:txBody>
          <a:bodyPr wrap="square" rtlCol="0">
            <a:spAutoFit/>
          </a:bodyPr>
          <a:lstStyle/>
          <a:p>
            <a:r>
              <a:rPr lang="zh-CN" altLang="en-US" sz="1400" dirty="0">
                <a:solidFill>
                  <a:schemeClr val="bg1"/>
                </a:solidFill>
              </a:rPr>
              <a:t>生产系统</a:t>
            </a:r>
            <a:r>
              <a:rPr lang="en-US" altLang="zh-CN" sz="1400" dirty="0">
                <a:solidFill>
                  <a:schemeClr val="bg1"/>
                </a:solidFill>
              </a:rPr>
              <a:t>/</a:t>
            </a:r>
            <a:r>
              <a:rPr lang="zh-CN" altLang="en-US" sz="1400" dirty="0">
                <a:solidFill>
                  <a:schemeClr val="bg1"/>
                </a:solidFill>
              </a:rPr>
              <a:t>销售系统</a:t>
            </a:r>
          </a:p>
        </p:txBody>
      </p:sp>
      <p:sp>
        <p:nvSpPr>
          <p:cNvPr id="16" name="文本框 15">
            <a:extLst>
              <a:ext uri="{FF2B5EF4-FFF2-40B4-BE49-F238E27FC236}">
                <a16:creationId xmlns:a16="http://schemas.microsoft.com/office/drawing/2014/main" id="{E39A18F5-53BC-43D7-BE4D-3F8CD29D0DB9}"/>
              </a:ext>
            </a:extLst>
          </p:cNvPr>
          <p:cNvSpPr txBox="1"/>
          <p:nvPr/>
        </p:nvSpPr>
        <p:spPr>
          <a:xfrm>
            <a:off x="9885555" y="1248591"/>
            <a:ext cx="1070518" cy="307777"/>
          </a:xfrm>
          <a:prstGeom prst="rect">
            <a:avLst/>
          </a:prstGeom>
          <a:noFill/>
        </p:spPr>
        <p:txBody>
          <a:bodyPr wrap="square" rtlCol="0">
            <a:spAutoFit/>
          </a:bodyPr>
          <a:lstStyle/>
          <a:p>
            <a:r>
              <a:rPr lang="en-US" altLang="zh-CN" sz="1400" dirty="0">
                <a:solidFill>
                  <a:schemeClr val="bg1"/>
                </a:solidFill>
              </a:rPr>
              <a:t>ERP</a:t>
            </a:r>
            <a:r>
              <a:rPr lang="zh-CN" altLang="en-US" sz="1400" dirty="0">
                <a:solidFill>
                  <a:schemeClr val="bg1"/>
                </a:solidFill>
              </a:rPr>
              <a:t>系统</a:t>
            </a:r>
          </a:p>
        </p:txBody>
      </p:sp>
      <p:sp>
        <p:nvSpPr>
          <p:cNvPr id="17" name="文本框 16">
            <a:extLst>
              <a:ext uri="{FF2B5EF4-FFF2-40B4-BE49-F238E27FC236}">
                <a16:creationId xmlns:a16="http://schemas.microsoft.com/office/drawing/2014/main" id="{3B2734ED-B8E8-4E59-8B83-E55DA9B36191}"/>
              </a:ext>
            </a:extLst>
          </p:cNvPr>
          <p:cNvSpPr txBox="1"/>
          <p:nvPr/>
        </p:nvSpPr>
        <p:spPr>
          <a:xfrm>
            <a:off x="3100038" y="5135137"/>
            <a:ext cx="1338147" cy="307777"/>
          </a:xfrm>
          <a:prstGeom prst="rect">
            <a:avLst/>
          </a:prstGeom>
          <a:noFill/>
        </p:spPr>
        <p:txBody>
          <a:bodyPr wrap="square" rtlCol="0">
            <a:spAutoFit/>
          </a:bodyPr>
          <a:lstStyle/>
          <a:p>
            <a:r>
              <a:rPr lang="zh-CN" altLang="en-US" sz="1400" dirty="0">
                <a:solidFill>
                  <a:schemeClr val="bg1"/>
                </a:solidFill>
              </a:rPr>
              <a:t>人力资源系统</a:t>
            </a:r>
          </a:p>
        </p:txBody>
      </p:sp>
      <p:sp>
        <p:nvSpPr>
          <p:cNvPr id="18" name="文本框 17">
            <a:extLst>
              <a:ext uri="{FF2B5EF4-FFF2-40B4-BE49-F238E27FC236}">
                <a16:creationId xmlns:a16="http://schemas.microsoft.com/office/drawing/2014/main" id="{A87D079E-01E9-435B-BD45-F659ED2DC242}"/>
              </a:ext>
            </a:extLst>
          </p:cNvPr>
          <p:cNvSpPr txBox="1"/>
          <p:nvPr/>
        </p:nvSpPr>
        <p:spPr>
          <a:xfrm>
            <a:off x="7961971" y="4750420"/>
            <a:ext cx="998034" cy="307777"/>
          </a:xfrm>
          <a:prstGeom prst="rect">
            <a:avLst/>
          </a:prstGeom>
          <a:noFill/>
        </p:spPr>
        <p:txBody>
          <a:bodyPr wrap="square" rtlCol="0">
            <a:spAutoFit/>
          </a:bodyPr>
          <a:lstStyle/>
          <a:p>
            <a:r>
              <a:rPr lang="en-US" altLang="zh-CN" sz="1400" dirty="0">
                <a:solidFill>
                  <a:schemeClr val="bg1"/>
                </a:solidFill>
              </a:rPr>
              <a:t>CRM</a:t>
            </a:r>
            <a:r>
              <a:rPr lang="zh-CN" altLang="en-US" sz="1400" dirty="0">
                <a:solidFill>
                  <a:schemeClr val="bg1"/>
                </a:solidFill>
              </a:rPr>
              <a:t>系统</a:t>
            </a:r>
          </a:p>
        </p:txBody>
      </p:sp>
      <p:sp>
        <p:nvSpPr>
          <p:cNvPr id="19" name="文本框 18">
            <a:extLst>
              <a:ext uri="{FF2B5EF4-FFF2-40B4-BE49-F238E27FC236}">
                <a16:creationId xmlns:a16="http://schemas.microsoft.com/office/drawing/2014/main" id="{DE012D38-EB8C-4EC3-8050-96DE49BCBF99}"/>
              </a:ext>
            </a:extLst>
          </p:cNvPr>
          <p:cNvSpPr txBox="1"/>
          <p:nvPr/>
        </p:nvSpPr>
        <p:spPr>
          <a:xfrm>
            <a:off x="367990" y="3518209"/>
            <a:ext cx="802888" cy="461665"/>
          </a:xfrm>
          <a:prstGeom prst="rect">
            <a:avLst/>
          </a:prstGeom>
          <a:noFill/>
        </p:spPr>
        <p:txBody>
          <a:bodyPr wrap="square" rtlCol="0">
            <a:spAutoFit/>
          </a:bodyPr>
          <a:lstStyle/>
          <a:p>
            <a:r>
              <a:rPr lang="zh-CN" altLang="en-US" sz="1200" dirty="0">
                <a:solidFill>
                  <a:schemeClr val="bg1"/>
                </a:solidFill>
              </a:rPr>
              <a:t>视频监控系统</a:t>
            </a:r>
          </a:p>
        </p:txBody>
      </p:sp>
    </p:spTree>
    <p:extLst>
      <p:ext uri="{BB962C8B-B14F-4D97-AF65-F5344CB8AC3E}">
        <p14:creationId xmlns:p14="http://schemas.microsoft.com/office/powerpoint/2010/main" val="481381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a:extLst>
              <a:ext uri="{FF2B5EF4-FFF2-40B4-BE49-F238E27FC236}">
                <a16:creationId xmlns:a16="http://schemas.microsoft.com/office/drawing/2014/main" id="{32E3F24E-39C1-4B5E-B3DF-4F348EED22E1}"/>
              </a:ext>
            </a:extLst>
          </p:cNvPr>
          <p:cNvSpPr>
            <a:spLocks noGrp="1"/>
          </p:cNvSpPr>
          <p:nvPr>
            <p:ph type="title"/>
          </p:nvPr>
        </p:nvSpPr>
        <p:spPr>
          <a:xfrm>
            <a:off x="477253" y="551614"/>
            <a:ext cx="10515600" cy="603417"/>
          </a:xfrm>
        </p:spPr>
        <p:txBody>
          <a:bodyPr/>
          <a:lstStyle/>
          <a:p>
            <a:pPr algn="ctr"/>
            <a:r>
              <a:rPr lang="zh-CN" altLang="en-US" dirty="0">
                <a:solidFill>
                  <a:schemeClr val="accent5">
                    <a:lumMod val="75000"/>
                  </a:schemeClr>
                </a:solidFill>
                <a:latin typeface="微软雅黑" panose="020B0503020204020204" pitchFamily="34" charset="-122"/>
                <a:ea typeface="微软雅黑" panose="020B0503020204020204" pitchFamily="34" charset="-122"/>
              </a:rPr>
              <a:t>目  录</a:t>
            </a:r>
          </a:p>
        </p:txBody>
      </p:sp>
      <p:sp>
        <p:nvSpPr>
          <p:cNvPr id="23" name="六边形 22">
            <a:extLst>
              <a:ext uri="{FF2B5EF4-FFF2-40B4-BE49-F238E27FC236}">
                <a16:creationId xmlns:a16="http://schemas.microsoft.com/office/drawing/2014/main" id="{089E414E-54C4-425C-AADD-4C5D4EFDC11B}"/>
              </a:ext>
            </a:extLst>
          </p:cNvPr>
          <p:cNvSpPr/>
          <p:nvPr/>
        </p:nvSpPr>
        <p:spPr>
          <a:xfrm rot="5400000">
            <a:off x="9414535" y="2600056"/>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8" name="六边形 27">
            <a:extLst>
              <a:ext uri="{FF2B5EF4-FFF2-40B4-BE49-F238E27FC236}">
                <a16:creationId xmlns:a16="http://schemas.microsoft.com/office/drawing/2014/main" id="{F1CA1B52-96A7-4395-8740-14AD12F40849}"/>
              </a:ext>
            </a:extLst>
          </p:cNvPr>
          <p:cNvSpPr/>
          <p:nvPr/>
        </p:nvSpPr>
        <p:spPr>
          <a:xfrm rot="5400000">
            <a:off x="745899" y="2512485"/>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0" name="六边形 29">
            <a:extLst>
              <a:ext uri="{FF2B5EF4-FFF2-40B4-BE49-F238E27FC236}">
                <a16:creationId xmlns:a16="http://schemas.microsoft.com/office/drawing/2014/main" id="{972B5A5A-333A-4CE0-BE13-0E9678825930}"/>
              </a:ext>
            </a:extLst>
          </p:cNvPr>
          <p:cNvSpPr/>
          <p:nvPr/>
        </p:nvSpPr>
        <p:spPr>
          <a:xfrm rot="5400000">
            <a:off x="2931316" y="2512485"/>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1" name="六边形 30">
            <a:extLst>
              <a:ext uri="{FF2B5EF4-FFF2-40B4-BE49-F238E27FC236}">
                <a16:creationId xmlns:a16="http://schemas.microsoft.com/office/drawing/2014/main" id="{4E907160-27A0-4B2D-9B14-14DB8BF9E1E8}"/>
              </a:ext>
            </a:extLst>
          </p:cNvPr>
          <p:cNvSpPr/>
          <p:nvPr/>
        </p:nvSpPr>
        <p:spPr>
          <a:xfrm rot="5400000">
            <a:off x="7140679" y="2522855"/>
            <a:ext cx="2070656" cy="1785049"/>
          </a:xfrm>
          <a:prstGeom prst="hexagon">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32" name="组合 31">
            <a:extLst>
              <a:ext uri="{FF2B5EF4-FFF2-40B4-BE49-F238E27FC236}">
                <a16:creationId xmlns:a16="http://schemas.microsoft.com/office/drawing/2014/main" id="{94FAAA3F-B85D-49B6-96A7-E3E2190202B5}"/>
              </a:ext>
            </a:extLst>
          </p:cNvPr>
          <p:cNvGrpSpPr/>
          <p:nvPr/>
        </p:nvGrpSpPr>
        <p:grpSpPr>
          <a:xfrm>
            <a:off x="9557338" y="3037968"/>
            <a:ext cx="1785050" cy="782063"/>
            <a:chOff x="3743086" y="2389791"/>
            <a:chExt cx="2380066" cy="1042751"/>
          </a:xfrm>
        </p:grpSpPr>
        <p:sp>
          <p:nvSpPr>
            <p:cNvPr id="35" name="文本框 34">
              <a:extLst>
                <a:ext uri="{FF2B5EF4-FFF2-40B4-BE49-F238E27FC236}">
                  <a16:creationId xmlns:a16="http://schemas.microsoft.com/office/drawing/2014/main" id="{228E93DB-0A28-49CA-AE3F-51DDB9540C7A}"/>
                </a:ext>
              </a:extLst>
            </p:cNvPr>
            <p:cNvSpPr txBox="1"/>
            <p:nvPr/>
          </p:nvSpPr>
          <p:spPr>
            <a:xfrm>
              <a:off x="3743086" y="2878544"/>
              <a:ext cx="2380066"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公司介绍</a:t>
              </a:r>
            </a:p>
          </p:txBody>
        </p:sp>
        <p:sp>
          <p:nvSpPr>
            <p:cNvPr id="36" name="文本框 35">
              <a:extLst>
                <a:ext uri="{FF2B5EF4-FFF2-40B4-BE49-F238E27FC236}">
                  <a16:creationId xmlns:a16="http://schemas.microsoft.com/office/drawing/2014/main" id="{B973D22A-68BA-4B40-9AD7-0C54E087D993}"/>
                </a:ext>
              </a:extLst>
            </p:cNvPr>
            <p:cNvSpPr txBox="1"/>
            <p:nvPr/>
          </p:nvSpPr>
          <p:spPr>
            <a:xfrm>
              <a:off x="4315565" y="2389791"/>
              <a:ext cx="1235109" cy="430887"/>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05</a:t>
              </a:r>
              <a:endParaRPr lang="zh-CN" altLang="en-US" sz="1500" dirty="0">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D95F76AB-D120-46E1-94E1-1FB745FD1CB7}"/>
              </a:ext>
            </a:extLst>
          </p:cNvPr>
          <p:cNvGrpSpPr/>
          <p:nvPr/>
        </p:nvGrpSpPr>
        <p:grpSpPr>
          <a:xfrm>
            <a:off x="888702" y="3012860"/>
            <a:ext cx="1785051" cy="780934"/>
            <a:chOff x="5874312" y="2373462"/>
            <a:chExt cx="2380068" cy="1041246"/>
          </a:xfrm>
        </p:grpSpPr>
        <p:sp>
          <p:nvSpPr>
            <p:cNvPr id="38" name="文本框 37">
              <a:extLst>
                <a:ext uri="{FF2B5EF4-FFF2-40B4-BE49-F238E27FC236}">
                  <a16:creationId xmlns:a16="http://schemas.microsoft.com/office/drawing/2014/main" id="{E10B4E3A-6342-465F-9E59-C6A56B518FCD}"/>
                </a:ext>
              </a:extLst>
            </p:cNvPr>
            <p:cNvSpPr txBox="1"/>
            <p:nvPr/>
          </p:nvSpPr>
          <p:spPr>
            <a:xfrm>
              <a:off x="5874312" y="2860710"/>
              <a:ext cx="2380068"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需求分析</a:t>
              </a:r>
            </a:p>
          </p:txBody>
        </p:sp>
        <p:sp>
          <p:nvSpPr>
            <p:cNvPr id="39" name="文本框 38">
              <a:extLst>
                <a:ext uri="{FF2B5EF4-FFF2-40B4-BE49-F238E27FC236}">
                  <a16:creationId xmlns:a16="http://schemas.microsoft.com/office/drawing/2014/main" id="{44662BC1-EB84-48DD-A83C-5C05438634E6}"/>
                </a:ext>
              </a:extLst>
            </p:cNvPr>
            <p:cNvSpPr txBox="1"/>
            <p:nvPr/>
          </p:nvSpPr>
          <p:spPr>
            <a:xfrm>
              <a:off x="6446791" y="2373462"/>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01</a:t>
              </a:r>
              <a:endParaRPr lang="zh-CN" altLang="en-US" sz="1500" dirty="0">
                <a:latin typeface="微软雅黑" panose="020B0503020204020204" pitchFamily="34" charset="-122"/>
                <a:ea typeface="微软雅黑" panose="020B0503020204020204" pitchFamily="34" charset="-122"/>
              </a:endParaRPr>
            </a:p>
          </p:txBody>
        </p:sp>
      </p:grpSp>
      <p:grpSp>
        <p:nvGrpSpPr>
          <p:cNvPr id="40" name="组合 39">
            <a:extLst>
              <a:ext uri="{FF2B5EF4-FFF2-40B4-BE49-F238E27FC236}">
                <a16:creationId xmlns:a16="http://schemas.microsoft.com/office/drawing/2014/main" id="{05DC4624-B261-433B-99D0-2976EDEBC52B}"/>
              </a:ext>
            </a:extLst>
          </p:cNvPr>
          <p:cNvGrpSpPr/>
          <p:nvPr/>
        </p:nvGrpSpPr>
        <p:grpSpPr>
          <a:xfrm>
            <a:off x="3109018" y="2827326"/>
            <a:ext cx="1785051" cy="1054038"/>
            <a:chOff x="8011581" y="2371337"/>
            <a:chExt cx="2380067" cy="1405384"/>
          </a:xfrm>
        </p:grpSpPr>
        <p:sp>
          <p:nvSpPr>
            <p:cNvPr id="41" name="文本框 40">
              <a:extLst>
                <a:ext uri="{FF2B5EF4-FFF2-40B4-BE49-F238E27FC236}">
                  <a16:creationId xmlns:a16="http://schemas.microsoft.com/office/drawing/2014/main" id="{61CFC335-7859-4DBD-B2F9-00C52C11E1A4}"/>
                </a:ext>
              </a:extLst>
            </p:cNvPr>
            <p:cNvSpPr txBox="1"/>
            <p:nvPr/>
          </p:nvSpPr>
          <p:spPr>
            <a:xfrm>
              <a:off x="8011581" y="2791835"/>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信锐机房哨兵解决方案</a:t>
              </a:r>
            </a:p>
          </p:txBody>
        </p:sp>
        <p:sp>
          <p:nvSpPr>
            <p:cNvPr id="42" name="文本框 41">
              <a:extLst>
                <a:ext uri="{FF2B5EF4-FFF2-40B4-BE49-F238E27FC236}">
                  <a16:creationId xmlns:a16="http://schemas.microsoft.com/office/drawing/2014/main" id="{077F29AD-2FB3-41B4-B60F-F96C8E055676}"/>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02</a:t>
              </a:r>
              <a:endParaRPr lang="zh-CN" altLang="en-US" sz="1500" dirty="0">
                <a:latin typeface="微软雅黑" panose="020B0503020204020204" pitchFamily="34" charset="-122"/>
                <a:ea typeface="微软雅黑" panose="020B0503020204020204" pitchFamily="34" charset="-122"/>
              </a:endParaRPr>
            </a:p>
          </p:txBody>
        </p:sp>
      </p:grpSp>
      <p:grpSp>
        <p:nvGrpSpPr>
          <p:cNvPr id="43" name="组合 42">
            <a:extLst>
              <a:ext uri="{FF2B5EF4-FFF2-40B4-BE49-F238E27FC236}">
                <a16:creationId xmlns:a16="http://schemas.microsoft.com/office/drawing/2014/main" id="{B8D84D1F-1C3A-489E-88D7-B3A3B082E211}"/>
              </a:ext>
            </a:extLst>
          </p:cNvPr>
          <p:cNvGrpSpPr/>
          <p:nvPr/>
        </p:nvGrpSpPr>
        <p:grpSpPr>
          <a:xfrm>
            <a:off x="7283482" y="2819458"/>
            <a:ext cx="1785050" cy="1117676"/>
            <a:chOff x="4790707" y="4331855"/>
            <a:chExt cx="2380066" cy="1490237"/>
          </a:xfrm>
        </p:grpSpPr>
        <p:sp>
          <p:nvSpPr>
            <p:cNvPr id="44" name="文本框 43">
              <a:extLst>
                <a:ext uri="{FF2B5EF4-FFF2-40B4-BE49-F238E27FC236}">
                  <a16:creationId xmlns:a16="http://schemas.microsoft.com/office/drawing/2014/main" id="{DC8EC17F-4208-4ACC-9D50-9F0D60AE82BC}"/>
                </a:ext>
              </a:extLst>
            </p:cNvPr>
            <p:cNvSpPr txBox="1"/>
            <p:nvPr/>
          </p:nvSpPr>
          <p:spPr>
            <a:xfrm>
              <a:off x="4790707" y="4837205"/>
              <a:ext cx="2380066" cy="984887"/>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信锐机房哨兵案例介绍</a:t>
              </a:r>
            </a:p>
          </p:txBody>
        </p:sp>
        <p:sp>
          <p:nvSpPr>
            <p:cNvPr id="45" name="文本框 44">
              <a:extLst>
                <a:ext uri="{FF2B5EF4-FFF2-40B4-BE49-F238E27FC236}">
                  <a16:creationId xmlns:a16="http://schemas.microsoft.com/office/drawing/2014/main" id="{FE48BF7C-5470-42B2-BDDD-28E8D5B61CE9}"/>
                </a:ext>
              </a:extLst>
            </p:cNvPr>
            <p:cNvSpPr txBox="1"/>
            <p:nvPr/>
          </p:nvSpPr>
          <p:spPr>
            <a:xfrm>
              <a:off x="5363186" y="4331855"/>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04</a:t>
              </a:r>
              <a:endParaRPr lang="zh-CN" altLang="en-US" sz="1500" dirty="0">
                <a:latin typeface="微软雅黑" panose="020B0503020204020204" pitchFamily="34" charset="-122"/>
                <a:ea typeface="微软雅黑" panose="020B0503020204020204" pitchFamily="34" charset="-122"/>
              </a:endParaRPr>
            </a:p>
          </p:txBody>
        </p:sp>
      </p:grpSp>
      <p:sp>
        <p:nvSpPr>
          <p:cNvPr id="46" name="六边形 45">
            <a:extLst>
              <a:ext uri="{FF2B5EF4-FFF2-40B4-BE49-F238E27FC236}">
                <a16:creationId xmlns:a16="http://schemas.microsoft.com/office/drawing/2014/main" id="{1B726C04-8288-4C27-B9D6-C3A9170DB529}"/>
              </a:ext>
            </a:extLst>
          </p:cNvPr>
          <p:cNvSpPr/>
          <p:nvPr/>
        </p:nvSpPr>
        <p:spPr>
          <a:xfrm rot="5400000">
            <a:off x="4995669" y="2512486"/>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a16="http://schemas.microsoft.com/office/drawing/2014/main" id="{A20AEAE9-E8E6-4821-ADD6-3B96884C7F9F}"/>
              </a:ext>
            </a:extLst>
          </p:cNvPr>
          <p:cNvGrpSpPr/>
          <p:nvPr/>
        </p:nvGrpSpPr>
        <p:grpSpPr>
          <a:xfrm>
            <a:off x="5109478" y="2851276"/>
            <a:ext cx="1785051" cy="1054039"/>
            <a:chOff x="8011581" y="2371337"/>
            <a:chExt cx="2380067" cy="1405385"/>
          </a:xfrm>
        </p:grpSpPr>
        <p:sp>
          <p:nvSpPr>
            <p:cNvPr id="48" name="文本框 47">
              <a:extLst>
                <a:ext uri="{FF2B5EF4-FFF2-40B4-BE49-F238E27FC236}">
                  <a16:creationId xmlns:a16="http://schemas.microsoft.com/office/drawing/2014/main" id="{670960B3-7FBD-42AF-9032-51CEA72C9BC1}"/>
                </a:ext>
              </a:extLst>
            </p:cNvPr>
            <p:cNvSpPr txBox="1"/>
            <p:nvPr/>
          </p:nvSpPr>
          <p:spPr>
            <a:xfrm>
              <a:off x="8011581" y="2791836"/>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信锐机房哨兵方案优势</a:t>
              </a:r>
            </a:p>
          </p:txBody>
        </p:sp>
        <p:sp>
          <p:nvSpPr>
            <p:cNvPr id="49" name="文本框 48">
              <a:extLst>
                <a:ext uri="{FF2B5EF4-FFF2-40B4-BE49-F238E27FC236}">
                  <a16:creationId xmlns:a16="http://schemas.microsoft.com/office/drawing/2014/main" id="{35B7F64F-0604-4B3C-8E83-F247AAE3D41F}"/>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PART03</a:t>
              </a:r>
              <a:endParaRPr lang="zh-CN" altLang="en-US" sz="15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90014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0A8B9-6673-4B7D-903A-0545852B2A8E}"/>
              </a:ext>
            </a:extLst>
          </p:cNvPr>
          <p:cNvSpPr>
            <a:spLocks noGrp="1"/>
          </p:cNvSpPr>
          <p:nvPr>
            <p:ph type="title"/>
          </p:nvPr>
        </p:nvSpPr>
        <p:spPr>
          <a:xfrm>
            <a:off x="3580007" y="283005"/>
            <a:ext cx="4848114" cy="777875"/>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案例：河南省机场集团有限公司</a:t>
            </a:r>
          </a:p>
        </p:txBody>
      </p:sp>
      <p:pic>
        <p:nvPicPr>
          <p:cNvPr id="5" name="内容占位符 4">
            <a:extLst>
              <a:ext uri="{FF2B5EF4-FFF2-40B4-BE49-F238E27FC236}">
                <a16:creationId xmlns:a16="http://schemas.microsoft.com/office/drawing/2014/main" id="{90BB9E10-8DB8-4F1E-8DED-0598A70EAF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3703" y="1552074"/>
            <a:ext cx="4094819" cy="2968932"/>
          </a:xfrm>
        </p:spPr>
      </p:pic>
      <p:sp>
        <p:nvSpPr>
          <p:cNvPr id="6" name="文本框 5">
            <a:extLst>
              <a:ext uri="{FF2B5EF4-FFF2-40B4-BE49-F238E27FC236}">
                <a16:creationId xmlns:a16="http://schemas.microsoft.com/office/drawing/2014/main" id="{D0636FE3-A6D2-4314-B759-3BBFFCD1F059}"/>
              </a:ext>
            </a:extLst>
          </p:cNvPr>
          <p:cNvSpPr txBox="1"/>
          <p:nvPr/>
        </p:nvSpPr>
        <p:spPr>
          <a:xfrm>
            <a:off x="5870189" y="838112"/>
            <a:ext cx="5935236" cy="4097275"/>
          </a:xfrm>
          <a:prstGeom prst="rect">
            <a:avLst/>
          </a:prstGeom>
          <a:noFill/>
        </p:spPr>
        <p:txBody>
          <a:bodyPr wrap="square" rtlCol="0">
            <a:spAutoFit/>
          </a:bodyPr>
          <a:lstStyle/>
          <a:p>
            <a:pPr>
              <a:lnSpc>
                <a:spcPct val="150000"/>
              </a:lnSpc>
            </a:pPr>
            <a:r>
              <a:rPr lang="zh-CN" altLang="en-US" sz="1600" dirty="0">
                <a:latin typeface="宋体" panose="02010600030101010101" pitchFamily="2" charset="-122"/>
                <a:ea typeface="宋体" panose="02010600030101010101" pitchFamily="2" charset="-122"/>
              </a:rPr>
              <a:t>  河南省机场有限公司是赫纳省任命政府直属的国有大型航空运输服务企业，下属有</a:t>
            </a:r>
            <a:r>
              <a:rPr lang="en-US" altLang="zh-CN" sz="1600" dirty="0">
                <a:latin typeface="宋体" panose="02010600030101010101" pitchFamily="2" charset="-122"/>
                <a:ea typeface="宋体" panose="02010600030101010101" pitchFamily="2" charset="-122"/>
              </a:rPr>
              <a:t>6</a:t>
            </a:r>
            <a:r>
              <a:rPr lang="zh-CN" altLang="en-US" sz="1600" dirty="0">
                <a:latin typeface="宋体" panose="02010600030101010101" pitchFamily="2" charset="-122"/>
                <a:ea typeface="宋体" panose="02010600030101010101" pitchFamily="2" charset="-122"/>
              </a:rPr>
              <a:t>个之水单位，</a:t>
            </a:r>
            <a:r>
              <a:rPr lang="en-US" altLang="zh-CN" sz="1600" dirty="0">
                <a:latin typeface="宋体" panose="02010600030101010101" pitchFamily="2" charset="-122"/>
                <a:ea typeface="宋体" panose="02010600030101010101" pitchFamily="2" charset="-122"/>
              </a:rPr>
              <a:t>17</a:t>
            </a:r>
            <a:r>
              <a:rPr lang="zh-CN" altLang="en-US" sz="1600" dirty="0">
                <a:latin typeface="宋体" panose="02010600030101010101" pitchFamily="2" charset="-122"/>
                <a:ea typeface="宋体" panose="02010600030101010101" pitchFamily="2" charset="-122"/>
              </a:rPr>
              <a:t>个子公司，涉及近百个机房、弱电间、设备间的管理，主要需求如下：</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1</a:t>
            </a:r>
            <a:r>
              <a:rPr lang="zh-CN" altLang="en-US" sz="1600" dirty="0">
                <a:latin typeface="宋体" panose="02010600030101010101" pitchFamily="2" charset="-122"/>
                <a:ea typeface="宋体" panose="02010600030101010101" pitchFamily="2" charset="-122"/>
              </a:rPr>
              <a:t>、需要对所有机房、弱电间、设备间的动力系统、温湿度、漏水等情况进行监测。</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2</a:t>
            </a:r>
            <a:r>
              <a:rPr lang="zh-CN" altLang="en-US" sz="1600" dirty="0">
                <a:latin typeface="宋体" panose="02010600030101010101" pitchFamily="2" charset="-122"/>
                <a:ea typeface="宋体" panose="02010600030101010101" pitchFamily="2" charset="-122"/>
              </a:rPr>
              <a:t>、当出现断电、漏水等危及设备正常运行的风险时，第一时间联动告警，通过微信、短信、电话、</a:t>
            </a:r>
            <a:r>
              <a:rPr lang="en-US" altLang="zh-CN" sz="1600" dirty="0">
                <a:latin typeface="宋体" panose="02010600030101010101" pitchFamily="2" charset="-122"/>
                <a:ea typeface="宋体" panose="02010600030101010101" pitchFamily="2" charset="-122"/>
              </a:rPr>
              <a:t>APP</a:t>
            </a:r>
            <a:r>
              <a:rPr lang="zh-CN" altLang="en-US" sz="1600" dirty="0">
                <a:latin typeface="宋体" panose="02010600030101010101" pitchFamily="2" charset="-122"/>
                <a:ea typeface="宋体" panose="02010600030101010101" pitchFamily="2" charset="-122"/>
              </a:rPr>
              <a:t>等方式通知到运维管理人员。</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3</a:t>
            </a:r>
            <a:r>
              <a:rPr lang="zh-CN" altLang="en-US" sz="1600" dirty="0">
                <a:latin typeface="宋体" panose="02010600030101010101" pitchFamily="2" charset="-122"/>
                <a:ea typeface="宋体" panose="02010600030101010101" pitchFamily="2" charset="-122"/>
              </a:rPr>
              <a:t>、对所有监测点的实施状态通过机房运维大屏展示出来。</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、对数据中心机房中的</a:t>
            </a:r>
            <a:r>
              <a:rPr lang="en-US" altLang="zh-CN" sz="1600" dirty="0">
                <a:latin typeface="宋体" panose="02010600030101010101" pitchFamily="2" charset="-122"/>
                <a:ea typeface="宋体" panose="02010600030101010101" pitchFamily="2" charset="-122"/>
              </a:rPr>
              <a:t>UPS</a:t>
            </a:r>
            <a:r>
              <a:rPr lang="zh-CN" altLang="en-US" sz="1600" dirty="0">
                <a:latin typeface="宋体" panose="02010600030101010101" pitchFamily="2" charset="-122"/>
                <a:ea typeface="宋体" panose="02010600030101010101" pitchFamily="2" charset="-122"/>
              </a:rPr>
              <a:t>、精密空调、市电、蓄电池、门禁等进行实时监测和管理</a:t>
            </a:r>
          </a:p>
        </p:txBody>
      </p:sp>
      <p:sp>
        <p:nvSpPr>
          <p:cNvPr id="7" name="文本框 6">
            <a:extLst>
              <a:ext uri="{FF2B5EF4-FFF2-40B4-BE49-F238E27FC236}">
                <a16:creationId xmlns:a16="http://schemas.microsoft.com/office/drawing/2014/main" id="{E640948C-A56E-4335-9C57-3D89EBB31FE0}"/>
              </a:ext>
            </a:extLst>
          </p:cNvPr>
          <p:cNvSpPr txBox="1"/>
          <p:nvPr/>
        </p:nvSpPr>
        <p:spPr>
          <a:xfrm>
            <a:off x="771293" y="4904235"/>
            <a:ext cx="10649414" cy="1070486"/>
          </a:xfrm>
          <a:prstGeom prst="rect">
            <a:avLst/>
          </a:prstGeom>
          <a:noFill/>
        </p:spPr>
        <p:txBody>
          <a:bodyPr wrap="square" rtlCol="0">
            <a:spAutoFit/>
          </a:bodyPr>
          <a:lstStyle/>
          <a:p>
            <a:r>
              <a:rPr lang="zh-CN" altLang="en-US" b="1" dirty="0"/>
              <a:t>解决方案</a:t>
            </a:r>
            <a:r>
              <a:rPr lang="zh-CN" altLang="en-US" dirty="0"/>
              <a:t>：</a:t>
            </a:r>
            <a:endParaRPr lang="en-US" altLang="zh-CN" dirty="0"/>
          </a:p>
          <a:p>
            <a:pPr>
              <a:lnSpc>
                <a:spcPct val="150000"/>
              </a:lnSpc>
            </a:pPr>
            <a:r>
              <a:rPr lang="en-US" altLang="zh-CN" sz="1600" dirty="0">
                <a:latin typeface="宋体" panose="02010600030101010101" pitchFamily="2" charset="-122"/>
                <a:ea typeface="宋体" panose="02010600030101010101" pitchFamily="2" charset="-122"/>
              </a:rPr>
              <a:t> </a:t>
            </a:r>
            <a:r>
              <a:rPr lang="zh-CN" altLang="en-US" sz="1600" dirty="0">
                <a:latin typeface="宋体" panose="02010600030101010101" pitchFamily="2" charset="-122"/>
                <a:ea typeface="宋体" panose="02010600030101010101" pitchFamily="2" charset="-122"/>
              </a:rPr>
              <a:t>河南省机场集团有限公司，采用信锐机房哨兵解决方案，部署了</a:t>
            </a:r>
            <a:r>
              <a:rPr lang="en-US" altLang="zh-CN" sz="1600" dirty="0">
                <a:latin typeface="宋体" panose="02010600030101010101" pitchFamily="2" charset="-122"/>
                <a:ea typeface="宋体" panose="02010600030101010101" pitchFamily="2" charset="-122"/>
              </a:rPr>
              <a:t>65</a:t>
            </a:r>
            <a:r>
              <a:rPr lang="zh-CN" altLang="en-US" sz="1600" dirty="0">
                <a:latin typeface="宋体" panose="02010600030101010101" pitchFamily="2" charset="-122"/>
                <a:ea typeface="宋体" panose="02010600030101010101" pitchFamily="2" charset="-122"/>
              </a:rPr>
              <a:t>个温湿度传感器、</a:t>
            </a:r>
            <a:r>
              <a:rPr lang="en-US" altLang="zh-CN" sz="1600" dirty="0">
                <a:latin typeface="宋体" panose="02010600030101010101" pitchFamily="2" charset="-122"/>
                <a:ea typeface="宋体" panose="02010600030101010101" pitchFamily="2" charset="-122"/>
              </a:rPr>
              <a:t>20</a:t>
            </a:r>
            <a:r>
              <a:rPr lang="zh-CN" altLang="en-US" sz="1600" dirty="0">
                <a:latin typeface="宋体" panose="02010600030101010101" pitchFamily="2" charset="-122"/>
                <a:ea typeface="宋体" panose="02010600030101010101" pitchFamily="2" charset="-122"/>
              </a:rPr>
              <a:t>多个漏水检测、</a:t>
            </a:r>
            <a:r>
              <a:rPr lang="en-US" altLang="zh-CN" sz="1600" dirty="0">
                <a:latin typeface="宋体" panose="02010600030101010101" pitchFamily="2" charset="-122"/>
                <a:ea typeface="宋体" panose="02010600030101010101" pitchFamily="2" charset="-122"/>
              </a:rPr>
              <a:t>20</a:t>
            </a:r>
            <a:r>
              <a:rPr lang="zh-CN" altLang="en-US" sz="1600" dirty="0">
                <a:latin typeface="宋体" panose="02010600030101010101" pitchFamily="2" charset="-122"/>
                <a:ea typeface="宋体" panose="02010600030101010101" pitchFamily="2" charset="-122"/>
              </a:rPr>
              <a:t>多个烟雾传感器及其他传感器，实现了所有监测点的实时监测，并通过大屏将机房运行状态同步展示出来。</a:t>
            </a:r>
          </a:p>
        </p:txBody>
      </p:sp>
    </p:spTree>
    <p:extLst>
      <p:ext uri="{BB962C8B-B14F-4D97-AF65-F5344CB8AC3E}">
        <p14:creationId xmlns:p14="http://schemas.microsoft.com/office/powerpoint/2010/main" val="3499478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3636A-D070-4604-BAF6-7D3E6B257112}"/>
              </a:ext>
            </a:extLst>
          </p:cNvPr>
          <p:cNvSpPr>
            <a:spLocks noGrp="1"/>
          </p:cNvSpPr>
          <p:nvPr>
            <p:ph type="title"/>
          </p:nvPr>
        </p:nvSpPr>
        <p:spPr>
          <a:xfrm>
            <a:off x="3678382" y="257290"/>
            <a:ext cx="3486150" cy="630044"/>
          </a:xfrm>
        </p:spPr>
        <p:txBody>
          <a:bodyPr>
            <a:norm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河北医科大学第二医院</a:t>
            </a:r>
          </a:p>
        </p:txBody>
      </p:sp>
      <p:pic>
        <p:nvPicPr>
          <p:cNvPr id="5" name="内容占位符 4">
            <a:extLst>
              <a:ext uri="{FF2B5EF4-FFF2-40B4-BE49-F238E27FC236}">
                <a16:creationId xmlns:a16="http://schemas.microsoft.com/office/drawing/2014/main" id="{B5047C16-8FEC-42A3-AC7D-F8D6651BD2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6910" y="864219"/>
            <a:ext cx="4684728" cy="3418161"/>
          </a:xfrm>
        </p:spPr>
      </p:pic>
      <p:sp>
        <p:nvSpPr>
          <p:cNvPr id="6" name="矩形 5">
            <a:extLst>
              <a:ext uri="{FF2B5EF4-FFF2-40B4-BE49-F238E27FC236}">
                <a16:creationId xmlns:a16="http://schemas.microsoft.com/office/drawing/2014/main" id="{74A07E41-051C-4CCC-9B0E-0B856239DE5D}"/>
              </a:ext>
            </a:extLst>
          </p:cNvPr>
          <p:cNvSpPr/>
          <p:nvPr/>
        </p:nvSpPr>
        <p:spPr>
          <a:xfrm>
            <a:off x="491350" y="1160000"/>
            <a:ext cx="6096000" cy="2666114"/>
          </a:xfrm>
          <a:prstGeom prst="rect">
            <a:avLst/>
          </a:prstGeom>
        </p:spPr>
        <p:txBody>
          <a:bodyPr>
            <a:spAutoFit/>
          </a:bodyPr>
          <a:lstStyle/>
          <a:p>
            <a:pPr>
              <a:lnSpc>
                <a:spcPct val="150000"/>
              </a:lnSpc>
            </a:pPr>
            <a:r>
              <a:rPr lang="zh-CN" altLang="en-US" dirty="0">
                <a:solidFill>
                  <a:srgbClr val="333333"/>
                </a:solidFill>
                <a:latin typeface="宋体" panose="02010600030101010101" pitchFamily="2" charset="-122"/>
                <a:ea typeface="宋体" panose="02010600030101010101" pitchFamily="2" charset="-122"/>
              </a:rPr>
              <a:t>   </a:t>
            </a:r>
            <a:r>
              <a:rPr lang="zh-CN" altLang="en-US" sz="1600" dirty="0">
                <a:solidFill>
                  <a:srgbClr val="333333"/>
                </a:solidFill>
                <a:latin typeface="宋体" panose="02010600030101010101" pitchFamily="2" charset="-122"/>
                <a:ea typeface="宋体" panose="02010600030101010101" pitchFamily="2" charset="-122"/>
              </a:rPr>
              <a:t>河北医科大学第二医院前身为</a:t>
            </a:r>
            <a:r>
              <a:rPr lang="en-US" altLang="zh-CN" sz="1600" dirty="0">
                <a:solidFill>
                  <a:srgbClr val="333333"/>
                </a:solidFill>
                <a:latin typeface="宋体" panose="02010600030101010101" pitchFamily="2" charset="-122"/>
                <a:ea typeface="宋体" panose="02010600030101010101" pitchFamily="2" charset="-122"/>
              </a:rPr>
              <a:t>1918</a:t>
            </a:r>
            <a:r>
              <a:rPr lang="zh-CN" altLang="en-US" sz="1600" dirty="0">
                <a:solidFill>
                  <a:srgbClr val="333333"/>
                </a:solidFill>
                <a:latin typeface="宋体" panose="02010600030101010101" pitchFamily="2" charset="-122"/>
                <a:ea typeface="宋体" panose="02010600030101010101" pitchFamily="2" charset="-122"/>
              </a:rPr>
              <a:t>年</a:t>
            </a:r>
            <a:r>
              <a:rPr lang="en-US" altLang="zh-CN" sz="1600" dirty="0">
                <a:solidFill>
                  <a:srgbClr val="333333"/>
                </a:solidFill>
                <a:latin typeface="宋体" panose="02010600030101010101" pitchFamily="2" charset="-122"/>
                <a:ea typeface="宋体" panose="02010600030101010101" pitchFamily="2" charset="-122"/>
              </a:rPr>
              <a:t>1</a:t>
            </a:r>
            <a:r>
              <a:rPr lang="zh-CN" altLang="en-US" sz="1600" dirty="0">
                <a:solidFill>
                  <a:srgbClr val="333333"/>
                </a:solidFill>
                <a:latin typeface="宋体" panose="02010600030101010101" pitchFamily="2" charset="-122"/>
                <a:ea typeface="宋体" panose="02010600030101010101" pitchFamily="2" charset="-122"/>
              </a:rPr>
              <a:t>月成立的直隶公立医学专门学校附设诊所，</a:t>
            </a:r>
            <a:r>
              <a:rPr lang="zh-CN" altLang="en-US" sz="1600" dirty="0">
                <a:latin typeface="宋体" panose="02010600030101010101" pitchFamily="2" charset="-122"/>
                <a:ea typeface="宋体" panose="02010600030101010101" pitchFamily="2" charset="-122"/>
              </a:rPr>
              <a:t>是一所集医疗、教学、科研、保健、康复、急救为一体的综合性三级甲等医院，为亚洲国际救援会员单位、国家级爱婴医院、首批全国百姓放心示范医院，国家药物临床试验机构，卫生部腔镜培训基地，卫生部冠心病介入治疗培训基地，中华医学会腹腔镜内镜学培训基地等</a:t>
            </a:r>
            <a:r>
              <a:rPr lang="zh-CN" altLang="en-US" sz="1600" dirty="0">
                <a:solidFill>
                  <a:srgbClr val="333333"/>
                </a:solidFill>
                <a:latin typeface="宋体" panose="02010600030101010101" pitchFamily="2" charset="-122"/>
                <a:ea typeface="宋体" panose="02010600030101010101" pitchFamily="2" charset="-122"/>
              </a:rPr>
              <a:t>，医院在中国顶级医院</a:t>
            </a:r>
            <a:r>
              <a:rPr lang="en-US" altLang="zh-CN" sz="1600" dirty="0">
                <a:solidFill>
                  <a:srgbClr val="333333"/>
                </a:solidFill>
                <a:latin typeface="宋体" panose="02010600030101010101" pitchFamily="2" charset="-122"/>
                <a:ea typeface="宋体" panose="02010600030101010101" pitchFamily="2" charset="-122"/>
              </a:rPr>
              <a:t>100</a:t>
            </a:r>
            <a:r>
              <a:rPr lang="zh-CN" altLang="en-US" sz="1600" dirty="0">
                <a:solidFill>
                  <a:srgbClr val="333333"/>
                </a:solidFill>
                <a:latin typeface="宋体" panose="02010600030101010101" pitchFamily="2" charset="-122"/>
                <a:ea typeface="宋体" panose="02010600030101010101" pitchFamily="2" charset="-122"/>
              </a:rPr>
              <a:t>强榜单中位列第</a:t>
            </a:r>
            <a:r>
              <a:rPr lang="en-US" altLang="zh-CN" sz="1600" dirty="0">
                <a:solidFill>
                  <a:srgbClr val="333333"/>
                </a:solidFill>
                <a:latin typeface="宋体" panose="02010600030101010101" pitchFamily="2" charset="-122"/>
                <a:ea typeface="宋体" panose="02010600030101010101" pitchFamily="2" charset="-122"/>
              </a:rPr>
              <a:t>63</a:t>
            </a:r>
            <a:r>
              <a:rPr lang="zh-CN" altLang="en-US" sz="1600" dirty="0">
                <a:solidFill>
                  <a:srgbClr val="333333"/>
                </a:solidFill>
                <a:latin typeface="宋体" panose="02010600030101010101" pitchFamily="2" charset="-122"/>
                <a:ea typeface="宋体" panose="02010600030101010101" pitchFamily="2" charset="-122"/>
              </a:rPr>
              <a:t>位</a:t>
            </a:r>
            <a:endParaRPr lang="zh-CN" altLang="en-US" sz="1600" dirty="0">
              <a:latin typeface="宋体" panose="02010600030101010101" pitchFamily="2" charset="-122"/>
              <a:ea typeface="宋体" panose="02010600030101010101" pitchFamily="2" charset="-122"/>
            </a:endParaRPr>
          </a:p>
        </p:txBody>
      </p:sp>
      <p:sp>
        <p:nvSpPr>
          <p:cNvPr id="7" name="矩形 6">
            <a:extLst>
              <a:ext uri="{FF2B5EF4-FFF2-40B4-BE49-F238E27FC236}">
                <a16:creationId xmlns:a16="http://schemas.microsoft.com/office/drawing/2014/main" id="{19B99F18-DC13-4CBC-A356-B3952C228E2A}"/>
              </a:ext>
            </a:extLst>
          </p:cNvPr>
          <p:cNvSpPr/>
          <p:nvPr/>
        </p:nvSpPr>
        <p:spPr>
          <a:xfrm>
            <a:off x="614942" y="3721403"/>
            <a:ext cx="9869295" cy="2712281"/>
          </a:xfrm>
          <a:prstGeom prst="rect">
            <a:avLst/>
          </a:prstGeom>
        </p:spPr>
        <p:txBody>
          <a:bodyPr wrap="square">
            <a:spAutoFit/>
          </a:bodyPr>
          <a:lstStyle/>
          <a:p>
            <a:pPr>
              <a:lnSpc>
                <a:spcPct val="150000"/>
              </a:lnSpc>
            </a:pPr>
            <a:r>
              <a:rPr lang="zh-CN" altLang="en-US" dirty="0">
                <a:solidFill>
                  <a:srgbClr val="333333"/>
                </a:solidFill>
                <a:latin typeface="宋体" panose="02010600030101010101" pitchFamily="2" charset="-122"/>
                <a:ea typeface="宋体" panose="02010600030101010101" pitchFamily="2" charset="-122"/>
              </a:rPr>
              <a:t>  </a:t>
            </a:r>
            <a:r>
              <a:rPr lang="zh-CN" altLang="en-US" sz="1600" dirty="0">
                <a:solidFill>
                  <a:srgbClr val="333333"/>
                </a:solidFill>
                <a:latin typeface="宋体" panose="02010600030101010101" pitchFamily="2" charset="-122"/>
                <a:ea typeface="宋体" panose="02010600030101010101" pitchFamily="2" charset="-122"/>
              </a:rPr>
              <a:t>河北医科大学第二医院采用信锐机房哨兵解决方案主要</a:t>
            </a:r>
            <a:endParaRPr lang="en-US" altLang="zh-CN" sz="1600" dirty="0">
              <a:solidFill>
                <a:srgbClr val="333333"/>
              </a:solidFill>
              <a:latin typeface="宋体" panose="02010600030101010101" pitchFamily="2" charset="-122"/>
              <a:ea typeface="宋体" panose="02010600030101010101" pitchFamily="2" charset="-122"/>
            </a:endParaRPr>
          </a:p>
          <a:p>
            <a:pPr>
              <a:lnSpc>
                <a:spcPct val="150000"/>
              </a:lnSpc>
            </a:pPr>
            <a:r>
              <a:rPr lang="zh-CN" altLang="en-US" sz="1600" dirty="0">
                <a:solidFill>
                  <a:srgbClr val="333333"/>
                </a:solidFill>
                <a:latin typeface="宋体" panose="02010600030101010101" pitchFamily="2" charset="-122"/>
                <a:ea typeface="宋体" panose="02010600030101010101" pitchFamily="2" charset="-122"/>
              </a:rPr>
              <a:t>达到以下功能及效果</a:t>
            </a:r>
            <a:r>
              <a:rPr lang="en-US" altLang="zh-CN" sz="1600" dirty="0">
                <a:solidFill>
                  <a:srgbClr val="333333"/>
                </a:solidFill>
                <a:latin typeface="宋体" panose="02010600030101010101" pitchFamily="2" charset="-122"/>
                <a:ea typeface="宋体" panose="02010600030101010101" pitchFamily="2" charset="-122"/>
              </a:rPr>
              <a:t>:</a:t>
            </a:r>
          </a:p>
          <a:p>
            <a:pPr>
              <a:lnSpc>
                <a:spcPct val="150000"/>
              </a:lnSpc>
            </a:pPr>
            <a:r>
              <a:rPr lang="en-US" altLang="zh-CN" sz="1600" dirty="0">
                <a:solidFill>
                  <a:srgbClr val="333333"/>
                </a:solidFill>
                <a:latin typeface="宋体" panose="02010600030101010101" pitchFamily="2" charset="-122"/>
                <a:ea typeface="宋体" panose="02010600030101010101" pitchFamily="2" charset="-122"/>
              </a:rPr>
              <a:t> 1</a:t>
            </a:r>
            <a:r>
              <a:rPr lang="zh-CN" altLang="en-US" sz="1600" dirty="0">
                <a:solidFill>
                  <a:srgbClr val="333333"/>
                </a:solidFill>
                <a:latin typeface="宋体" panose="02010600030101010101" pitchFamily="2" charset="-122"/>
                <a:ea typeface="宋体" panose="02010600030101010101" pitchFamily="2" charset="-122"/>
              </a:rPr>
              <a:t>、部署</a:t>
            </a:r>
            <a:r>
              <a:rPr lang="en-US" altLang="zh-CN" sz="1600" dirty="0">
                <a:solidFill>
                  <a:srgbClr val="333333"/>
                </a:solidFill>
                <a:latin typeface="宋体" panose="02010600030101010101" pitchFamily="2" charset="-122"/>
                <a:ea typeface="宋体" panose="02010600030101010101" pitchFamily="2" charset="-122"/>
              </a:rPr>
              <a:t>22</a:t>
            </a:r>
            <a:r>
              <a:rPr lang="zh-CN" altLang="en-US" sz="1600" dirty="0">
                <a:solidFill>
                  <a:srgbClr val="333333"/>
                </a:solidFill>
                <a:latin typeface="宋体" panose="02010600030101010101" pitchFamily="2" charset="-122"/>
                <a:ea typeface="宋体" panose="02010600030101010101" pitchFamily="2" charset="-122"/>
              </a:rPr>
              <a:t>个温湿度传感器，实现对机房温湿度的监测</a:t>
            </a:r>
            <a:endParaRPr lang="en-US" altLang="zh-CN" sz="1600" dirty="0">
              <a:solidFill>
                <a:srgbClr val="333333"/>
              </a:solidFill>
              <a:latin typeface="宋体" panose="02010600030101010101" pitchFamily="2" charset="-122"/>
              <a:ea typeface="宋体" panose="02010600030101010101" pitchFamily="2" charset="-122"/>
            </a:endParaRPr>
          </a:p>
          <a:p>
            <a:pPr>
              <a:lnSpc>
                <a:spcPct val="150000"/>
              </a:lnSpc>
            </a:pPr>
            <a:r>
              <a:rPr lang="en-US" altLang="zh-CN" sz="1600" dirty="0">
                <a:solidFill>
                  <a:srgbClr val="333333"/>
                </a:solidFill>
                <a:latin typeface="宋体" panose="02010600030101010101" pitchFamily="2" charset="-122"/>
                <a:ea typeface="宋体" panose="02010600030101010101" pitchFamily="2" charset="-122"/>
              </a:rPr>
              <a:t> 2</a:t>
            </a:r>
            <a:r>
              <a:rPr lang="zh-CN" altLang="en-US" sz="1600" dirty="0">
                <a:solidFill>
                  <a:srgbClr val="333333"/>
                </a:solidFill>
                <a:latin typeface="宋体" panose="02010600030101010101" pitchFamily="2" charset="-122"/>
                <a:ea typeface="宋体" panose="02010600030101010101" pitchFamily="2" charset="-122"/>
              </a:rPr>
              <a:t>、部署一台数据采集主机和多台采集器，实现对精密空调、</a:t>
            </a:r>
            <a:r>
              <a:rPr lang="en-US" altLang="zh-CN" sz="1600" dirty="0">
                <a:solidFill>
                  <a:srgbClr val="333333"/>
                </a:solidFill>
                <a:latin typeface="宋体" panose="02010600030101010101" pitchFamily="2" charset="-122"/>
                <a:ea typeface="宋体" panose="02010600030101010101" pitchFamily="2" charset="-122"/>
              </a:rPr>
              <a:t>UPS</a:t>
            </a:r>
            <a:r>
              <a:rPr lang="zh-CN" altLang="en-US" sz="1600" dirty="0">
                <a:solidFill>
                  <a:srgbClr val="333333"/>
                </a:solidFill>
                <a:latin typeface="宋体" panose="02010600030101010101" pitchFamily="2" charset="-122"/>
                <a:ea typeface="宋体" panose="02010600030101010101" pitchFamily="2" charset="-122"/>
              </a:rPr>
              <a:t>的对接，并对其数据进行采集。</a:t>
            </a:r>
            <a:endParaRPr lang="en-US" altLang="zh-CN" sz="1600" dirty="0">
              <a:solidFill>
                <a:srgbClr val="333333"/>
              </a:solidFill>
              <a:latin typeface="宋体" panose="02010600030101010101" pitchFamily="2" charset="-122"/>
              <a:ea typeface="宋体" panose="02010600030101010101" pitchFamily="2" charset="-122"/>
            </a:endParaRPr>
          </a:p>
          <a:p>
            <a:pPr>
              <a:lnSpc>
                <a:spcPct val="150000"/>
              </a:lnSpc>
            </a:pPr>
            <a:r>
              <a:rPr lang="en-US" altLang="zh-CN" sz="1600" dirty="0">
                <a:solidFill>
                  <a:srgbClr val="333333"/>
                </a:solidFill>
                <a:latin typeface="宋体" panose="02010600030101010101" pitchFamily="2" charset="-122"/>
                <a:ea typeface="宋体" panose="02010600030101010101" pitchFamily="2" charset="-122"/>
              </a:rPr>
              <a:t> 3</a:t>
            </a:r>
            <a:r>
              <a:rPr lang="zh-CN" altLang="en-US" sz="1600" dirty="0">
                <a:solidFill>
                  <a:srgbClr val="333333"/>
                </a:solidFill>
                <a:latin typeface="宋体" panose="02010600030101010101" pitchFamily="2" charset="-122"/>
                <a:ea typeface="宋体" panose="02010600030101010101" pitchFamily="2" charset="-122"/>
              </a:rPr>
              <a:t>、部署</a:t>
            </a:r>
            <a:r>
              <a:rPr lang="en-US" altLang="zh-CN" sz="1600" dirty="0">
                <a:solidFill>
                  <a:srgbClr val="333333"/>
                </a:solidFill>
                <a:latin typeface="宋体" panose="02010600030101010101" pitchFamily="2" charset="-122"/>
                <a:ea typeface="宋体" panose="02010600030101010101" pitchFamily="2" charset="-122"/>
              </a:rPr>
              <a:t>22</a:t>
            </a:r>
            <a:r>
              <a:rPr lang="zh-CN" altLang="en-US" sz="1600" dirty="0">
                <a:solidFill>
                  <a:srgbClr val="333333"/>
                </a:solidFill>
                <a:latin typeface="宋体" panose="02010600030101010101" pitchFamily="2" charset="-122"/>
                <a:ea typeface="宋体" panose="02010600030101010101" pitchFamily="2" charset="-122"/>
              </a:rPr>
              <a:t>台烟雾传感器，实现对着火情况监测</a:t>
            </a:r>
            <a:endParaRPr lang="en-US" altLang="zh-CN" sz="1600" dirty="0">
              <a:solidFill>
                <a:srgbClr val="333333"/>
              </a:solidFill>
              <a:latin typeface="宋体" panose="02010600030101010101" pitchFamily="2" charset="-122"/>
              <a:ea typeface="宋体" panose="02010600030101010101" pitchFamily="2" charset="-122"/>
            </a:endParaRPr>
          </a:p>
          <a:p>
            <a:pPr>
              <a:lnSpc>
                <a:spcPct val="150000"/>
              </a:lnSpc>
            </a:pPr>
            <a:r>
              <a:rPr lang="en-US" altLang="zh-CN" sz="1600" dirty="0">
                <a:solidFill>
                  <a:srgbClr val="333333"/>
                </a:solidFill>
                <a:latin typeface="宋体" panose="02010600030101010101" pitchFamily="2" charset="-122"/>
                <a:ea typeface="宋体" panose="02010600030101010101" pitchFamily="2" charset="-122"/>
              </a:rPr>
              <a:t> 4</a:t>
            </a:r>
            <a:r>
              <a:rPr lang="zh-CN" altLang="en-US" sz="1600" dirty="0">
                <a:solidFill>
                  <a:srgbClr val="333333"/>
                </a:solidFill>
                <a:latin typeface="宋体" panose="02010600030101010101" pitchFamily="2" charset="-122"/>
                <a:ea typeface="宋体" panose="02010600030101010101" pitchFamily="2" charset="-122"/>
              </a:rPr>
              <a:t>、部署三相电量仪和市电监测模块，实现对电力情况继续监测。</a:t>
            </a:r>
            <a:endParaRPr lang="en-US" altLang="zh-CN" sz="1600" dirty="0">
              <a:solidFill>
                <a:srgbClr val="333333"/>
              </a:solidFill>
              <a:latin typeface="宋体" panose="02010600030101010101" pitchFamily="2" charset="-122"/>
              <a:ea typeface="宋体" panose="02010600030101010101" pitchFamily="2" charset="-122"/>
            </a:endParaRPr>
          </a:p>
          <a:p>
            <a:pPr>
              <a:lnSpc>
                <a:spcPct val="150000"/>
              </a:lnSpc>
            </a:pPr>
            <a:r>
              <a:rPr lang="en-US" altLang="zh-CN" sz="1600" dirty="0">
                <a:solidFill>
                  <a:srgbClr val="333333"/>
                </a:solidFill>
                <a:latin typeface="宋体" panose="02010600030101010101" pitchFamily="2" charset="-122"/>
                <a:ea typeface="宋体" panose="02010600030101010101" pitchFamily="2" charset="-122"/>
              </a:rPr>
              <a:t> 5</a:t>
            </a:r>
            <a:r>
              <a:rPr lang="zh-CN" altLang="en-US" sz="1600" dirty="0">
                <a:solidFill>
                  <a:srgbClr val="333333"/>
                </a:solidFill>
                <a:latin typeface="宋体" panose="02010600030101010101" pitchFamily="2" charset="-122"/>
                <a:ea typeface="宋体" panose="02010600030101010101" pitchFamily="2" charset="-122"/>
              </a:rPr>
              <a:t>、部署信锐机房哨兵物联网平台，实时数据整体大屏展示</a:t>
            </a:r>
            <a:endParaRPr lang="zh-CN" altLang="en-US"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851073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71F80A-9B61-4240-A112-7EB3CC674A68}"/>
              </a:ext>
            </a:extLst>
          </p:cNvPr>
          <p:cNvSpPr>
            <a:spLocks noGrp="1"/>
          </p:cNvSpPr>
          <p:nvPr>
            <p:ph type="title"/>
          </p:nvPr>
        </p:nvSpPr>
        <p:spPr>
          <a:xfrm>
            <a:off x="4042063" y="253613"/>
            <a:ext cx="4647037" cy="755573"/>
          </a:xfrm>
        </p:spPr>
        <p:txBody>
          <a:bodyPr>
            <a:norm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江苏省粮食和物资储备局</a:t>
            </a:r>
          </a:p>
        </p:txBody>
      </p:sp>
      <p:pic>
        <p:nvPicPr>
          <p:cNvPr id="5" name="内容占位符 4">
            <a:extLst>
              <a:ext uri="{FF2B5EF4-FFF2-40B4-BE49-F238E27FC236}">
                <a16:creationId xmlns:a16="http://schemas.microsoft.com/office/drawing/2014/main" id="{856062A9-260C-43ED-95F8-B83F51FEFC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768" y="1415976"/>
            <a:ext cx="4591283" cy="1070299"/>
          </a:xfrm>
        </p:spPr>
      </p:pic>
      <p:sp>
        <p:nvSpPr>
          <p:cNvPr id="6" name="文本框 5">
            <a:extLst>
              <a:ext uri="{FF2B5EF4-FFF2-40B4-BE49-F238E27FC236}">
                <a16:creationId xmlns:a16="http://schemas.microsoft.com/office/drawing/2014/main" id="{181318CE-DC89-4499-837A-9B1162DD112C}"/>
              </a:ext>
            </a:extLst>
          </p:cNvPr>
          <p:cNvSpPr txBox="1"/>
          <p:nvPr/>
        </p:nvSpPr>
        <p:spPr>
          <a:xfrm>
            <a:off x="5846027" y="1237784"/>
            <a:ext cx="5277314" cy="1532151"/>
          </a:xfrm>
          <a:prstGeom prst="rect">
            <a:avLst/>
          </a:prstGeom>
          <a:noFill/>
        </p:spPr>
        <p:txBody>
          <a:bodyPr wrap="square" rtlCol="0">
            <a:spAutoFit/>
          </a:bodyPr>
          <a:lstStyle/>
          <a:p>
            <a:pPr>
              <a:lnSpc>
                <a:spcPct val="150000"/>
              </a:lnSpc>
            </a:pPr>
            <a:r>
              <a:rPr lang="zh-CN" altLang="en-US" sz="1600" dirty="0"/>
              <a:t>粮食安全一直是国家安全的重要工作内容，江苏省粮食和物资储备局，作为省内主管粮食安全的厅局级主管单位，其信息中心机房面积</a:t>
            </a:r>
            <a:r>
              <a:rPr lang="en-US" altLang="zh-CN" sz="1600" dirty="0"/>
              <a:t>200</a:t>
            </a:r>
            <a:r>
              <a:rPr lang="zh-CN" altLang="en-US" sz="1600" dirty="0"/>
              <a:t>平左右，机柜数量超过</a:t>
            </a:r>
            <a:r>
              <a:rPr lang="en-US" altLang="zh-CN" sz="1600" dirty="0"/>
              <a:t>50</a:t>
            </a:r>
            <a:r>
              <a:rPr lang="zh-CN" altLang="en-US" sz="1600" dirty="0"/>
              <a:t>个，需要对机房管理由如下需求：</a:t>
            </a:r>
          </a:p>
        </p:txBody>
      </p:sp>
      <p:sp>
        <p:nvSpPr>
          <p:cNvPr id="7" name="文本框 6">
            <a:extLst>
              <a:ext uri="{FF2B5EF4-FFF2-40B4-BE49-F238E27FC236}">
                <a16:creationId xmlns:a16="http://schemas.microsoft.com/office/drawing/2014/main" id="{48F3FC8F-DC8A-48E2-B720-12194550CFCA}"/>
              </a:ext>
            </a:extLst>
          </p:cNvPr>
          <p:cNvSpPr txBox="1"/>
          <p:nvPr/>
        </p:nvSpPr>
        <p:spPr>
          <a:xfrm>
            <a:off x="591014" y="2609386"/>
            <a:ext cx="4647037" cy="3748142"/>
          </a:xfrm>
          <a:prstGeom prst="rect">
            <a:avLst/>
          </a:prstGeom>
          <a:noFill/>
        </p:spPr>
        <p:txBody>
          <a:bodyPr wrap="square" rtlCol="0">
            <a:spAutoFit/>
          </a:bodyPr>
          <a:lstStyle/>
          <a:p>
            <a:pPr>
              <a:lnSpc>
                <a:spcPct val="150000"/>
              </a:lnSpc>
            </a:pPr>
            <a:r>
              <a:rPr lang="en-US" altLang="zh-CN" sz="1600" b="1" dirty="0">
                <a:latin typeface="宋体" panose="02010600030101010101" pitchFamily="2" charset="-122"/>
                <a:ea typeface="宋体" panose="02010600030101010101" pitchFamily="2" charset="-122"/>
              </a:rPr>
              <a:t>1</a:t>
            </a:r>
            <a:r>
              <a:rPr lang="zh-CN" altLang="en-US" sz="1600" b="1" dirty="0">
                <a:latin typeface="宋体" panose="02010600030101010101" pitchFamily="2" charset="-122"/>
                <a:ea typeface="宋体" panose="02010600030101010101" pitchFamily="2" charset="-122"/>
              </a:rPr>
              <a:t>、动力监测</a:t>
            </a:r>
            <a:r>
              <a:rPr lang="zh-CN" altLang="en-US" sz="1600" dirty="0">
                <a:latin typeface="宋体" panose="02010600030101010101" pitchFamily="2" charset="-122"/>
                <a:ea typeface="宋体" panose="02010600030101010101" pitchFamily="2" charset="-122"/>
              </a:rPr>
              <a:t>，包括市电、</a:t>
            </a:r>
            <a:r>
              <a:rPr lang="en-US" altLang="zh-CN" sz="1600" dirty="0">
                <a:latin typeface="宋体" panose="02010600030101010101" pitchFamily="2" charset="-122"/>
                <a:ea typeface="宋体" panose="02010600030101010101" pitchFamily="2" charset="-122"/>
              </a:rPr>
              <a:t>UPS</a:t>
            </a:r>
            <a:r>
              <a:rPr lang="zh-CN" altLang="en-US" sz="1600" dirty="0">
                <a:latin typeface="宋体" panose="02010600030101010101" pitchFamily="2" charset="-122"/>
                <a:ea typeface="宋体" panose="02010600030101010101" pitchFamily="2" charset="-122"/>
              </a:rPr>
              <a:t>、蓄电池运行状态进行监测</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b="1" dirty="0">
                <a:latin typeface="宋体" panose="02010600030101010101" pitchFamily="2" charset="-122"/>
                <a:ea typeface="宋体" panose="02010600030101010101" pitchFamily="2" charset="-122"/>
              </a:rPr>
              <a:t>2</a:t>
            </a:r>
            <a:r>
              <a:rPr lang="zh-CN" altLang="en-US" sz="1600" b="1" dirty="0">
                <a:latin typeface="宋体" panose="02010600030101010101" pitchFamily="2" charset="-122"/>
                <a:ea typeface="宋体" panose="02010600030101010101" pitchFamily="2" charset="-122"/>
              </a:rPr>
              <a:t>、环境监测</a:t>
            </a:r>
            <a:r>
              <a:rPr lang="zh-CN" altLang="en-US" sz="1600" dirty="0">
                <a:latin typeface="宋体" panose="02010600030101010101" pitchFamily="2" charset="-122"/>
                <a:ea typeface="宋体" panose="02010600030101010101" pitchFamily="2" charset="-122"/>
              </a:rPr>
              <a:t>，包括精密空调、温湿度、漏水情况等进行实时监测</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3</a:t>
            </a:r>
            <a:r>
              <a:rPr lang="zh-CN" altLang="en-US" sz="1600" dirty="0">
                <a:latin typeface="宋体" panose="02010600030101010101" pitchFamily="2" charset="-122"/>
                <a:ea typeface="宋体" panose="02010600030101010101" pitchFamily="2" charset="-122"/>
              </a:rPr>
              <a:t>、</a:t>
            </a:r>
            <a:r>
              <a:rPr lang="zh-CN" altLang="en-US" sz="1600" b="1" dirty="0">
                <a:latin typeface="宋体" panose="02010600030101010101" pitchFamily="2" charset="-122"/>
                <a:ea typeface="宋体" panose="02010600030101010101" pitchFamily="2" charset="-122"/>
              </a:rPr>
              <a:t>安防系统监测</a:t>
            </a:r>
            <a:r>
              <a:rPr lang="zh-CN" altLang="en-US" sz="1600" dirty="0">
                <a:latin typeface="宋体" panose="02010600030101010101" pitchFamily="2" charset="-122"/>
                <a:ea typeface="宋体" panose="02010600030101010101" pitchFamily="2" charset="-122"/>
              </a:rPr>
              <a:t>，包括门禁、视频、入侵、火灾等情况继续实时监测</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a:t>
            </a:r>
            <a:r>
              <a:rPr lang="zh-CN" altLang="en-US" sz="1600" b="1" dirty="0">
                <a:latin typeface="宋体" panose="02010600030101010101" pitchFamily="2" charset="-122"/>
                <a:ea typeface="宋体" panose="02010600030101010101" pitchFamily="2" charset="-122"/>
              </a:rPr>
              <a:t>配电管理</a:t>
            </a:r>
            <a:r>
              <a:rPr lang="zh-CN" altLang="en-US" sz="1600" dirty="0">
                <a:latin typeface="宋体" panose="02010600030101010101" pitchFamily="2" charset="-122"/>
                <a:ea typeface="宋体" panose="02010600030101010101" pitchFamily="2" charset="-122"/>
              </a:rPr>
              <a:t>：实现对机柜配电情况进行控制，实现基于每个插孔进行通断操作和状态监测</a:t>
            </a:r>
            <a:endParaRPr lang="en-US" altLang="zh-CN" sz="1600"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5</a:t>
            </a:r>
            <a:r>
              <a:rPr lang="zh-CN" altLang="en-US" sz="1600" b="1" dirty="0">
                <a:latin typeface="宋体" panose="02010600030101010101" pitchFamily="2" charset="-122"/>
                <a:ea typeface="宋体" panose="02010600030101010101" pitchFamily="2" charset="-122"/>
              </a:rPr>
              <a:t>、联动告警</a:t>
            </a:r>
            <a:endParaRPr lang="en-US" altLang="zh-CN" sz="1600" b="1" dirty="0">
              <a:latin typeface="宋体" panose="02010600030101010101" pitchFamily="2" charset="-122"/>
              <a:ea typeface="宋体" panose="02010600030101010101" pitchFamily="2" charset="-122"/>
            </a:endParaRPr>
          </a:p>
          <a:p>
            <a:pPr>
              <a:lnSpc>
                <a:spcPct val="150000"/>
              </a:lnSpc>
            </a:pPr>
            <a:r>
              <a:rPr lang="en-US" altLang="zh-CN" sz="1600" dirty="0">
                <a:latin typeface="宋体" panose="02010600030101010101" pitchFamily="2" charset="-122"/>
                <a:ea typeface="宋体" panose="02010600030101010101" pitchFamily="2" charset="-122"/>
              </a:rPr>
              <a:t>6</a:t>
            </a:r>
            <a:r>
              <a:rPr lang="zh-CN" altLang="en-US" sz="1600" dirty="0">
                <a:latin typeface="宋体" panose="02010600030101010101" pitchFamily="2" charset="-122"/>
                <a:ea typeface="宋体" panose="02010600030101010101" pitchFamily="2" charset="-122"/>
              </a:rPr>
              <a:t>、</a:t>
            </a:r>
            <a:r>
              <a:rPr lang="zh-CN" altLang="en-US" sz="1600" b="1" dirty="0">
                <a:latin typeface="宋体" panose="02010600030101010101" pitchFamily="2" charset="-122"/>
                <a:ea typeface="宋体" panose="02010600030101010101" pitchFamily="2" charset="-122"/>
              </a:rPr>
              <a:t>实时状态平台展示</a:t>
            </a:r>
          </a:p>
        </p:txBody>
      </p:sp>
      <p:sp>
        <p:nvSpPr>
          <p:cNvPr id="8" name="文本框 7">
            <a:extLst>
              <a:ext uri="{FF2B5EF4-FFF2-40B4-BE49-F238E27FC236}">
                <a16:creationId xmlns:a16="http://schemas.microsoft.com/office/drawing/2014/main" id="{D8F4FF4C-26BB-45B1-A355-C58B2E7DBCAC}"/>
              </a:ext>
            </a:extLst>
          </p:cNvPr>
          <p:cNvSpPr txBox="1"/>
          <p:nvPr/>
        </p:nvSpPr>
        <p:spPr>
          <a:xfrm>
            <a:off x="5675971" y="3079269"/>
            <a:ext cx="6110868" cy="3358612"/>
          </a:xfrm>
          <a:prstGeom prst="rect">
            <a:avLst/>
          </a:prstGeom>
          <a:noFill/>
        </p:spPr>
        <p:txBody>
          <a:bodyPr wrap="square" rtlCol="0">
            <a:spAutoFit/>
          </a:bodyPr>
          <a:lstStyle/>
          <a:p>
            <a:pPr>
              <a:lnSpc>
                <a:spcPct val="150000"/>
              </a:lnSpc>
            </a:pPr>
            <a:r>
              <a:rPr lang="zh-CN" altLang="en-US" sz="1600" b="1" dirty="0">
                <a:latin typeface="宋体" panose="02010600030101010101" pitchFamily="2" charset="-122"/>
                <a:ea typeface="宋体" panose="02010600030101010101" pitchFamily="2" charset="-122"/>
              </a:rPr>
              <a:t>解决方案：</a:t>
            </a:r>
            <a:endParaRPr lang="en-US" altLang="zh-CN" sz="1600" b="1" dirty="0">
              <a:latin typeface="宋体" panose="02010600030101010101" pitchFamily="2" charset="-122"/>
              <a:ea typeface="宋体" panose="02010600030101010101" pitchFamily="2" charset="-122"/>
            </a:endParaRPr>
          </a:p>
          <a:p>
            <a:pPr>
              <a:lnSpc>
                <a:spcPct val="150000"/>
              </a:lnSpc>
            </a:pPr>
            <a:r>
              <a:rPr lang="zh-CN" altLang="en-US" sz="1600" dirty="0">
                <a:latin typeface="宋体" panose="02010600030101010101" pitchFamily="2" charset="-122"/>
                <a:ea typeface="宋体" panose="02010600030101010101" pitchFamily="2" charset="-122"/>
              </a:rPr>
              <a:t>（</a:t>
            </a:r>
            <a:r>
              <a:rPr lang="en-US" altLang="zh-CN" sz="1600" dirty="0">
                <a:latin typeface="宋体" panose="02010600030101010101" pitchFamily="2" charset="-122"/>
                <a:ea typeface="宋体" panose="02010600030101010101" pitchFamily="2" charset="-122"/>
              </a:rPr>
              <a:t>1</a:t>
            </a:r>
            <a:r>
              <a:rPr lang="zh-CN" altLang="en-US" sz="1600" dirty="0">
                <a:latin typeface="宋体" panose="02010600030101010101" pitchFamily="2" charset="-122"/>
                <a:ea typeface="宋体" panose="02010600030101010101" pitchFamily="2" charset="-122"/>
              </a:rPr>
              <a:t>）、部署信锐机房哨兵物联网平台实现数据呈现和传感器设备管理，并通过大屏展示机房运行状态</a:t>
            </a:r>
            <a:endParaRPr lang="en-US" altLang="zh-CN" sz="1600" dirty="0">
              <a:latin typeface="宋体" panose="02010600030101010101" pitchFamily="2" charset="-122"/>
              <a:ea typeface="宋体" panose="02010600030101010101" pitchFamily="2" charset="-122"/>
            </a:endParaRPr>
          </a:p>
          <a:p>
            <a:pPr>
              <a:lnSpc>
                <a:spcPct val="150000"/>
              </a:lnSpc>
            </a:pPr>
            <a:r>
              <a:rPr lang="zh-CN" altLang="en-US" sz="1600" dirty="0">
                <a:latin typeface="宋体" panose="02010600030101010101" pitchFamily="2" charset="-122"/>
                <a:ea typeface="宋体" panose="02010600030101010101" pitchFamily="2" charset="-122"/>
              </a:rPr>
              <a:t>（</a:t>
            </a:r>
            <a:r>
              <a:rPr lang="en-US" altLang="zh-CN" sz="1600" dirty="0">
                <a:latin typeface="宋体" panose="02010600030101010101" pitchFamily="2" charset="-122"/>
                <a:ea typeface="宋体" panose="02010600030101010101" pitchFamily="2" charset="-122"/>
              </a:rPr>
              <a:t>2</a:t>
            </a:r>
            <a:r>
              <a:rPr lang="zh-CN" altLang="en-US" sz="1600" dirty="0">
                <a:latin typeface="宋体" panose="02010600030101010101" pitchFamily="2" charset="-122"/>
                <a:ea typeface="宋体" panose="02010600030101010101" pitchFamily="2" charset="-122"/>
              </a:rPr>
              <a:t>）、部署</a:t>
            </a:r>
            <a:r>
              <a:rPr lang="en-US" altLang="zh-CN" sz="1600" dirty="0">
                <a:latin typeface="宋体" panose="02010600030101010101" pitchFamily="2" charset="-122"/>
                <a:ea typeface="宋体" panose="02010600030101010101" pitchFamily="2" charset="-122"/>
              </a:rPr>
              <a:t>3</a:t>
            </a:r>
            <a:r>
              <a:rPr lang="zh-CN" altLang="en-US" sz="1600" dirty="0">
                <a:latin typeface="宋体" panose="02010600030101010101" pitchFamily="2" charset="-122"/>
                <a:ea typeface="宋体" panose="02010600030101010101" pitchFamily="2" charset="-122"/>
              </a:rPr>
              <a:t>台采集主机对接</a:t>
            </a:r>
            <a:r>
              <a:rPr lang="en-US" altLang="zh-CN" sz="1600" dirty="0">
                <a:latin typeface="宋体" panose="02010600030101010101" pitchFamily="2" charset="-122"/>
                <a:ea typeface="宋体" panose="02010600030101010101" pitchFamily="2" charset="-122"/>
              </a:rPr>
              <a:t>UPS</a:t>
            </a:r>
            <a:r>
              <a:rPr lang="zh-CN" altLang="en-US" sz="1600" dirty="0">
                <a:latin typeface="宋体" panose="02010600030101010101" pitchFamily="2" charset="-122"/>
                <a:ea typeface="宋体" panose="02010600030101010101" pitchFamily="2" charset="-122"/>
              </a:rPr>
              <a:t>、精密空调、门禁等现有的机房设备，实现状态监测。</a:t>
            </a:r>
            <a:endParaRPr lang="en-US" altLang="zh-CN" sz="1600" dirty="0">
              <a:latin typeface="宋体" panose="02010600030101010101" pitchFamily="2" charset="-122"/>
              <a:ea typeface="宋体" panose="02010600030101010101" pitchFamily="2" charset="-122"/>
            </a:endParaRPr>
          </a:p>
          <a:p>
            <a:pPr>
              <a:lnSpc>
                <a:spcPct val="150000"/>
              </a:lnSpc>
            </a:pPr>
            <a:r>
              <a:rPr lang="zh-CN" altLang="en-US" sz="1600" dirty="0">
                <a:latin typeface="宋体" panose="02010600030101010101" pitchFamily="2" charset="-122"/>
                <a:ea typeface="宋体" panose="02010600030101010101" pitchFamily="2" charset="-122"/>
              </a:rPr>
              <a:t>（</a:t>
            </a:r>
            <a:r>
              <a:rPr lang="en-US" altLang="zh-CN" sz="1600" dirty="0">
                <a:latin typeface="宋体" panose="02010600030101010101" pitchFamily="2" charset="-122"/>
                <a:ea typeface="宋体" panose="02010600030101010101" pitchFamily="2" charset="-122"/>
              </a:rPr>
              <a:t>3</a:t>
            </a:r>
            <a:r>
              <a:rPr lang="zh-CN" altLang="en-US" sz="1600" dirty="0">
                <a:latin typeface="宋体" panose="02010600030101010101" pitchFamily="2" charset="-122"/>
                <a:ea typeface="宋体" panose="02010600030101010101" pitchFamily="2" charset="-122"/>
              </a:rPr>
              <a:t>）、部署</a:t>
            </a:r>
            <a:r>
              <a:rPr lang="en-US" altLang="zh-CN" sz="1600" dirty="0">
                <a:latin typeface="宋体" panose="02010600030101010101" pitchFamily="2" charset="-122"/>
                <a:ea typeface="宋体" panose="02010600030101010101" pitchFamily="2" charset="-122"/>
              </a:rPr>
              <a:t>33</a:t>
            </a:r>
            <a:r>
              <a:rPr lang="zh-CN" altLang="en-US" sz="1600" dirty="0">
                <a:latin typeface="宋体" panose="02010600030101010101" pitchFamily="2" charset="-122"/>
                <a:ea typeface="宋体" panose="02010600030101010101" pitchFamily="2" charset="-122"/>
              </a:rPr>
              <a:t>个温湿度传感器、</a:t>
            </a:r>
            <a:r>
              <a:rPr lang="en-US" altLang="zh-CN" sz="1600" dirty="0">
                <a:latin typeface="宋体" panose="02010600030101010101" pitchFamily="2" charset="-122"/>
                <a:ea typeface="宋体" panose="02010600030101010101" pitchFamily="2" charset="-122"/>
              </a:rPr>
              <a:t>33</a:t>
            </a:r>
            <a:r>
              <a:rPr lang="zh-CN" altLang="en-US" sz="1600" dirty="0">
                <a:latin typeface="宋体" panose="02010600030101010101" pitchFamily="2" charset="-122"/>
                <a:ea typeface="宋体" panose="02010600030101010101" pitchFamily="2" charset="-122"/>
              </a:rPr>
              <a:t>个烟雾传感器、</a:t>
            </a:r>
            <a:r>
              <a:rPr lang="en-US" altLang="zh-CN" sz="1600" dirty="0">
                <a:latin typeface="宋体" panose="02010600030101010101" pitchFamily="2" charset="-122"/>
                <a:ea typeface="宋体" panose="02010600030101010101" pitchFamily="2" charset="-122"/>
              </a:rPr>
              <a:t>2</a:t>
            </a:r>
            <a:r>
              <a:rPr lang="zh-CN" altLang="en-US" sz="1600" dirty="0">
                <a:latin typeface="宋体" panose="02010600030101010101" pitchFamily="2" charset="-122"/>
                <a:ea typeface="宋体" panose="02010600030101010101" pitchFamily="2" charset="-122"/>
              </a:rPr>
              <a:t>个漏水传感器，实现对环境状态进行监测</a:t>
            </a:r>
            <a:endParaRPr lang="en-US" altLang="zh-CN" sz="1600" dirty="0">
              <a:latin typeface="宋体" panose="02010600030101010101" pitchFamily="2" charset="-122"/>
              <a:ea typeface="宋体" panose="02010600030101010101" pitchFamily="2" charset="-122"/>
            </a:endParaRPr>
          </a:p>
          <a:p>
            <a:pPr>
              <a:lnSpc>
                <a:spcPct val="150000"/>
              </a:lnSpc>
            </a:pPr>
            <a:r>
              <a:rPr lang="zh-CN" altLang="en-US" sz="1600" dirty="0">
                <a:latin typeface="宋体" panose="02010600030101010101" pitchFamily="2" charset="-122"/>
                <a:ea typeface="宋体" panose="02010600030101010101" pitchFamily="2" charset="-122"/>
              </a:rPr>
              <a:t>（</a:t>
            </a:r>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）、部署三相电量仪和市电监测模块，实现对动力系统的监测</a:t>
            </a:r>
            <a:endParaRPr lang="en-US" altLang="zh-CN" sz="1600" dirty="0">
              <a:latin typeface="宋体" panose="02010600030101010101" pitchFamily="2" charset="-122"/>
              <a:ea typeface="宋体" panose="02010600030101010101" pitchFamily="2" charset="-122"/>
            </a:endParaRPr>
          </a:p>
          <a:p>
            <a:pPr>
              <a:lnSpc>
                <a:spcPct val="150000"/>
              </a:lnSpc>
            </a:pPr>
            <a:r>
              <a:rPr lang="zh-CN" altLang="en-US" sz="1600" dirty="0">
                <a:latin typeface="宋体" panose="02010600030101010101" pitchFamily="2" charset="-122"/>
                <a:ea typeface="宋体" panose="02010600030101010101" pitchFamily="2" charset="-122"/>
              </a:rPr>
              <a:t>（</a:t>
            </a:r>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）、部署</a:t>
            </a:r>
            <a:r>
              <a:rPr lang="en-US" altLang="zh-CN" sz="1600" dirty="0">
                <a:latin typeface="宋体" panose="02010600030101010101" pitchFamily="2" charset="-122"/>
                <a:ea typeface="宋体" panose="02010600030101010101" pitchFamily="2" charset="-122"/>
              </a:rPr>
              <a:t>24</a:t>
            </a:r>
            <a:r>
              <a:rPr lang="zh-CN" altLang="en-US" sz="1600" dirty="0">
                <a:latin typeface="宋体" panose="02010600030101010101" pitchFamily="2" charset="-122"/>
                <a:ea typeface="宋体" panose="02010600030101010101" pitchFamily="2" charset="-122"/>
              </a:rPr>
              <a:t>条智能</a:t>
            </a:r>
            <a:r>
              <a:rPr lang="en-US" altLang="zh-CN" sz="1600" dirty="0">
                <a:latin typeface="宋体" panose="02010600030101010101" pitchFamily="2" charset="-122"/>
                <a:ea typeface="宋体" panose="02010600030101010101" pitchFamily="2" charset="-122"/>
              </a:rPr>
              <a:t>PDU</a:t>
            </a:r>
            <a:r>
              <a:rPr lang="zh-CN" altLang="en-US" sz="1600" dirty="0">
                <a:latin typeface="宋体" panose="02010600030101010101" pitchFamily="2" charset="-122"/>
                <a:ea typeface="宋体" panose="02010600030101010101" pitchFamily="2" charset="-122"/>
              </a:rPr>
              <a:t>实现对配电的管理。</a:t>
            </a:r>
            <a:endParaRPr lang="en-US" altLang="zh-CN" sz="16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354841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26F506-723F-4B42-B02C-8E8B5B55D870}"/>
              </a:ext>
            </a:extLst>
          </p:cNvPr>
          <p:cNvSpPr>
            <a:spLocks noGrp="1"/>
          </p:cNvSpPr>
          <p:nvPr>
            <p:ph type="title"/>
          </p:nvPr>
        </p:nvSpPr>
        <p:spPr>
          <a:xfrm>
            <a:off x="4011960" y="515146"/>
            <a:ext cx="4622676" cy="588037"/>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国泰君安证券股份有限公司</a:t>
            </a:r>
            <a:r>
              <a:rPr lang="zh-CN" altLang="en-US" sz="2400" b="1" baseline="30000" dirty="0">
                <a:solidFill>
                  <a:schemeClr val="accent1"/>
                </a:solidFill>
                <a:latin typeface="微软雅黑" panose="020B0503020204020204" pitchFamily="34" charset="-122"/>
                <a:ea typeface="微软雅黑" panose="020B0503020204020204" pitchFamily="34" charset="-122"/>
              </a:rPr>
              <a:t> </a:t>
            </a:r>
            <a:r>
              <a:rPr lang="zh-CN" altLang="en-US" sz="2400" b="1" dirty="0">
                <a:solidFill>
                  <a:schemeClr val="accent1"/>
                </a:solidFill>
                <a:latin typeface="微软雅黑" panose="020B0503020204020204" pitchFamily="34" charset="-122"/>
                <a:ea typeface="微软雅黑" panose="020B0503020204020204" pitchFamily="34" charset="-122"/>
              </a:rPr>
              <a:t> </a:t>
            </a:r>
          </a:p>
        </p:txBody>
      </p:sp>
      <p:sp>
        <p:nvSpPr>
          <p:cNvPr id="4" name="文本占位符 1">
            <a:extLst>
              <a:ext uri="{FF2B5EF4-FFF2-40B4-BE49-F238E27FC236}">
                <a16:creationId xmlns:a16="http://schemas.microsoft.com/office/drawing/2014/main" id="{192653D2-F448-4484-B03D-EC11272CCCB0}"/>
              </a:ext>
            </a:extLst>
          </p:cNvPr>
          <p:cNvSpPr txBox="1">
            <a:spLocks/>
          </p:cNvSpPr>
          <p:nvPr/>
        </p:nvSpPr>
        <p:spPr>
          <a:xfrm>
            <a:off x="1748663" y="424347"/>
            <a:ext cx="8693149" cy="688836"/>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kumimoji="1" lang="zh-CN" altLang="en-US" dirty="0">
              <a:solidFill>
                <a:schemeClr val="tx1"/>
              </a:solidFill>
            </a:endParaRPr>
          </a:p>
        </p:txBody>
      </p:sp>
      <p:sp>
        <p:nvSpPr>
          <p:cNvPr id="5" name="矩形 4">
            <a:extLst>
              <a:ext uri="{FF2B5EF4-FFF2-40B4-BE49-F238E27FC236}">
                <a16:creationId xmlns:a16="http://schemas.microsoft.com/office/drawing/2014/main" id="{295A46D7-CB48-433A-B7A0-53E273F23915}"/>
              </a:ext>
            </a:extLst>
          </p:cNvPr>
          <p:cNvSpPr/>
          <p:nvPr/>
        </p:nvSpPr>
        <p:spPr>
          <a:xfrm>
            <a:off x="810409" y="3379004"/>
            <a:ext cx="3951643" cy="2677656"/>
          </a:xfrm>
          <a:prstGeom prst="rect">
            <a:avLst/>
          </a:prstGeom>
        </p:spPr>
        <p:txBody>
          <a:bodyPr wrap="square">
            <a:spAutoFit/>
          </a:bodyPr>
          <a:lstStyle/>
          <a:p>
            <a:r>
              <a:rPr lang="zh-CN" altLang="en-US" sz="2400" dirty="0">
                <a:latin typeface="arial" panose="020B0604020202020204" pitchFamily="34" charset="0"/>
              </a:rPr>
              <a:t>国泰君安证券股份有限公司</a:t>
            </a:r>
            <a:r>
              <a:rPr lang="zh-CN" altLang="en-US" sz="2400" baseline="30000" dirty="0">
                <a:latin typeface="arial" panose="020B0604020202020204" pitchFamily="34" charset="0"/>
              </a:rPr>
              <a:t> </a:t>
            </a:r>
            <a:r>
              <a:rPr lang="zh-CN" altLang="en-US" sz="2400" dirty="0">
                <a:latin typeface="arial" panose="020B0604020202020204" pitchFamily="34" charset="0"/>
              </a:rPr>
              <a:t> ，于</a:t>
            </a:r>
            <a:r>
              <a:rPr lang="en-US" altLang="zh-CN" sz="2400" dirty="0">
                <a:latin typeface="arial" panose="020B0604020202020204" pitchFamily="34" charset="0"/>
              </a:rPr>
              <a:t>1999</a:t>
            </a:r>
            <a:r>
              <a:rPr lang="zh-CN" altLang="en-US" sz="2400" dirty="0">
                <a:latin typeface="arial" panose="020B0604020202020204" pitchFamily="34" charset="0"/>
              </a:rPr>
              <a:t>年</a:t>
            </a:r>
            <a:r>
              <a:rPr lang="en-US" altLang="zh-CN" sz="2400" dirty="0">
                <a:latin typeface="arial" panose="020B0604020202020204" pitchFamily="34" charset="0"/>
              </a:rPr>
              <a:t>8</a:t>
            </a:r>
            <a:r>
              <a:rPr lang="zh-CN" altLang="en-US" sz="2400" dirty="0">
                <a:latin typeface="arial" panose="020B0604020202020204" pitchFamily="34" charset="0"/>
              </a:rPr>
              <a:t>月</a:t>
            </a:r>
            <a:r>
              <a:rPr lang="en-US" altLang="zh-CN" sz="2400" dirty="0">
                <a:latin typeface="arial" panose="020B0604020202020204" pitchFamily="34" charset="0"/>
              </a:rPr>
              <a:t>18</a:t>
            </a:r>
            <a:r>
              <a:rPr lang="zh-CN" altLang="en-US" sz="2400" dirty="0">
                <a:latin typeface="arial" panose="020B0604020202020204" pitchFamily="34" charset="0"/>
              </a:rPr>
              <a:t>日合并设立，是中国证券行业长期、持续、全面领先的综合金融服务商。</a:t>
            </a:r>
            <a:r>
              <a:rPr lang="en-US" altLang="zh-CN" sz="2400" dirty="0">
                <a:latin typeface="arial" panose="020B0604020202020204" pitchFamily="34" charset="0"/>
              </a:rPr>
              <a:t>2011</a:t>
            </a:r>
            <a:r>
              <a:rPr lang="zh-CN" altLang="en-US" sz="2400" dirty="0">
                <a:latin typeface="arial" panose="020B0604020202020204" pitchFamily="34" charset="0"/>
              </a:rPr>
              <a:t>到</a:t>
            </a:r>
            <a:r>
              <a:rPr lang="en-US" altLang="zh-CN" sz="2400" dirty="0">
                <a:latin typeface="arial" panose="020B0604020202020204" pitchFamily="34" charset="0"/>
              </a:rPr>
              <a:t>2018</a:t>
            </a:r>
            <a:r>
              <a:rPr lang="zh-CN" altLang="en-US" sz="2400" dirty="0">
                <a:latin typeface="arial" panose="020B0604020202020204" pitchFamily="34" charset="0"/>
              </a:rPr>
              <a:t>年，国泰君安营业收入连续八年名列行业前三。</a:t>
            </a:r>
            <a:endParaRPr lang="zh-CN" altLang="en-US" sz="2400" dirty="0"/>
          </a:p>
        </p:txBody>
      </p:sp>
      <p:pic>
        <p:nvPicPr>
          <p:cNvPr id="6" name="图片 5">
            <a:extLst>
              <a:ext uri="{FF2B5EF4-FFF2-40B4-BE49-F238E27FC236}">
                <a16:creationId xmlns:a16="http://schemas.microsoft.com/office/drawing/2014/main" id="{34E055F7-AD80-428A-8158-4367ECD204EE}"/>
              </a:ext>
            </a:extLst>
          </p:cNvPr>
          <p:cNvPicPr>
            <a:picLocks noChangeAspect="1"/>
          </p:cNvPicPr>
          <p:nvPr/>
        </p:nvPicPr>
        <p:blipFill>
          <a:blip r:embed="rId2"/>
          <a:stretch>
            <a:fillRect/>
          </a:stretch>
        </p:blipFill>
        <p:spPr>
          <a:xfrm>
            <a:off x="1596574" y="1443862"/>
            <a:ext cx="2651331" cy="1568536"/>
          </a:xfrm>
          <a:prstGeom prst="rect">
            <a:avLst/>
          </a:prstGeom>
        </p:spPr>
      </p:pic>
      <p:grpSp>
        <p:nvGrpSpPr>
          <p:cNvPr id="7" name="组合 6">
            <a:extLst>
              <a:ext uri="{FF2B5EF4-FFF2-40B4-BE49-F238E27FC236}">
                <a16:creationId xmlns:a16="http://schemas.microsoft.com/office/drawing/2014/main" id="{E72EBE02-089D-4D29-91A8-4C13D00668A2}"/>
              </a:ext>
            </a:extLst>
          </p:cNvPr>
          <p:cNvGrpSpPr/>
          <p:nvPr/>
        </p:nvGrpSpPr>
        <p:grpSpPr>
          <a:xfrm>
            <a:off x="4935753" y="1377108"/>
            <a:ext cx="6467352" cy="4719100"/>
            <a:chOff x="3432874" y="742717"/>
            <a:chExt cx="5711126" cy="4167297"/>
          </a:xfrm>
        </p:grpSpPr>
        <p:grpSp>
          <p:nvGrpSpPr>
            <p:cNvPr id="8" name="组 5">
              <a:extLst>
                <a:ext uri="{FF2B5EF4-FFF2-40B4-BE49-F238E27FC236}">
                  <a16:creationId xmlns:a16="http://schemas.microsoft.com/office/drawing/2014/main" id="{9943DCA8-C8EB-47E7-8BF0-B32BE59D4FF2}"/>
                </a:ext>
              </a:extLst>
            </p:cNvPr>
            <p:cNvGrpSpPr/>
            <p:nvPr/>
          </p:nvGrpSpPr>
          <p:grpSpPr>
            <a:xfrm>
              <a:off x="5905524" y="742717"/>
              <a:ext cx="3238476" cy="1164660"/>
              <a:chOff x="8436231" y="1832363"/>
              <a:chExt cx="3238476" cy="1164660"/>
            </a:xfrm>
            <a:solidFill>
              <a:srgbClr val="0B0C3E"/>
            </a:solidFill>
          </p:grpSpPr>
          <p:grpSp>
            <p:nvGrpSpPr>
              <p:cNvPr id="27" name="组 6">
                <a:extLst>
                  <a:ext uri="{FF2B5EF4-FFF2-40B4-BE49-F238E27FC236}">
                    <a16:creationId xmlns:a16="http://schemas.microsoft.com/office/drawing/2014/main" id="{C31720DF-7EDA-4D7F-85E4-9CEC6C895258}"/>
                  </a:ext>
                </a:extLst>
              </p:cNvPr>
              <p:cNvGrpSpPr/>
              <p:nvPr/>
            </p:nvGrpSpPr>
            <p:grpSpPr>
              <a:xfrm>
                <a:off x="8436231" y="1832363"/>
                <a:ext cx="3238476" cy="1164660"/>
                <a:chOff x="8319682" y="2013156"/>
                <a:chExt cx="3479758" cy="1164660"/>
              </a:xfrm>
              <a:grpFill/>
            </p:grpSpPr>
            <p:sp>
              <p:nvSpPr>
                <p:cNvPr id="29" name="单圆角矩形 7">
                  <a:extLst>
                    <a:ext uri="{FF2B5EF4-FFF2-40B4-BE49-F238E27FC236}">
                      <a16:creationId xmlns:a16="http://schemas.microsoft.com/office/drawing/2014/main" id="{FB107F74-1FC3-448B-8566-6C9CA9CAB98B}"/>
                    </a:ext>
                  </a:extLst>
                </p:cNvPr>
                <p:cNvSpPr/>
                <p:nvPr/>
              </p:nvSpPr>
              <p:spPr>
                <a:xfrm rot="10800000">
                  <a:off x="8319682" y="2013156"/>
                  <a:ext cx="3479758" cy="1164660"/>
                </a:xfrm>
                <a:prstGeom prst="round1Rect">
                  <a:avLst>
                    <a:gd name="adj" fmla="val 24439"/>
                  </a:avLst>
                </a:prstGeom>
                <a:grpFill/>
                <a:ln w="6350">
                  <a:solidFill>
                    <a:srgbClr val="00DBE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solidFill>
                      <a:schemeClr val="bg1"/>
                    </a:solidFill>
                  </a:endParaRPr>
                </a:p>
              </p:txBody>
            </p:sp>
            <p:sp>
              <p:nvSpPr>
                <p:cNvPr id="30" name="矩形 29">
                  <a:extLst>
                    <a:ext uri="{FF2B5EF4-FFF2-40B4-BE49-F238E27FC236}">
                      <a16:creationId xmlns:a16="http://schemas.microsoft.com/office/drawing/2014/main" id="{6B9A4E0D-C4F4-490A-90F8-66EADD2861FE}"/>
                    </a:ext>
                  </a:extLst>
                </p:cNvPr>
                <p:cNvSpPr/>
                <p:nvPr/>
              </p:nvSpPr>
              <p:spPr>
                <a:xfrm>
                  <a:off x="8431399" y="2120404"/>
                  <a:ext cx="3368041" cy="842205"/>
                </a:xfrm>
                <a:prstGeom prst="rect">
                  <a:avLst/>
                </a:prstGeom>
                <a:grpFill/>
                <a:ln w="6350">
                  <a:noFill/>
                </a:ln>
              </p:spPr>
              <p:txBody>
                <a:bodyPr wrap="square">
                  <a:spAutoFit/>
                </a:bodyPr>
                <a:lstStyle/>
                <a:p>
                  <a:pPr>
                    <a:lnSpc>
                      <a:spcPct val="120000"/>
                    </a:lnSpc>
                  </a:pPr>
                  <a:r>
                    <a:rPr lang="zh-CN" altLang="en-US" sz="1600" dirty="0">
                      <a:solidFill>
                        <a:schemeClr val="bg1"/>
                      </a:solidFill>
                      <a:latin typeface="Microsoft YaHei" charset="-122"/>
                      <a:ea typeface="Microsoft YaHei" charset="-122"/>
                      <a:cs typeface="Microsoft YaHei" charset="-122"/>
                    </a:rPr>
                    <a:t>营业网点众多，分散，运维难，通过机房动环统一管理所有中心机房以及分部机房</a:t>
                  </a:r>
                </a:p>
              </p:txBody>
            </p:sp>
          </p:grpSp>
          <p:pic>
            <p:nvPicPr>
              <p:cNvPr id="28" name="图片 27">
                <a:extLst>
                  <a:ext uri="{FF2B5EF4-FFF2-40B4-BE49-F238E27FC236}">
                    <a16:creationId xmlns:a16="http://schemas.microsoft.com/office/drawing/2014/main" id="{BAE338DE-58EC-41A0-9175-2C139F5B9BC2}"/>
                  </a:ext>
                </a:extLst>
              </p:cNvPr>
              <p:cNvPicPr>
                <a:picLocks noChangeAspect="1"/>
              </p:cNvPicPr>
              <p:nvPr/>
            </p:nvPicPr>
            <p:blipFill>
              <a:blip r:embed="rId3"/>
              <a:stretch>
                <a:fillRect/>
              </a:stretch>
            </p:blipFill>
            <p:spPr>
              <a:xfrm>
                <a:off x="8644332" y="2767734"/>
                <a:ext cx="1146482" cy="139701"/>
              </a:xfrm>
              <a:prstGeom prst="rect">
                <a:avLst/>
              </a:prstGeom>
              <a:grpFill/>
            </p:spPr>
          </p:pic>
        </p:grpSp>
        <p:grpSp>
          <p:nvGrpSpPr>
            <p:cNvPr id="9" name="组 13">
              <a:extLst>
                <a:ext uri="{FF2B5EF4-FFF2-40B4-BE49-F238E27FC236}">
                  <a16:creationId xmlns:a16="http://schemas.microsoft.com/office/drawing/2014/main" id="{DA9E5A70-3BFB-4C9A-946C-38D3ADCAB4F9}"/>
                </a:ext>
              </a:extLst>
            </p:cNvPr>
            <p:cNvGrpSpPr/>
            <p:nvPr/>
          </p:nvGrpSpPr>
          <p:grpSpPr>
            <a:xfrm>
              <a:off x="5905524" y="2244036"/>
              <a:ext cx="3238476" cy="1164660"/>
              <a:chOff x="8436231" y="3180678"/>
              <a:chExt cx="3238476" cy="1164660"/>
            </a:xfrm>
            <a:solidFill>
              <a:srgbClr val="0B0C3E"/>
            </a:solidFill>
          </p:grpSpPr>
          <p:grpSp>
            <p:nvGrpSpPr>
              <p:cNvPr id="23" name="组 14">
                <a:extLst>
                  <a:ext uri="{FF2B5EF4-FFF2-40B4-BE49-F238E27FC236}">
                    <a16:creationId xmlns:a16="http://schemas.microsoft.com/office/drawing/2014/main" id="{1E0ADE14-2111-40A4-863B-DB167939E87F}"/>
                  </a:ext>
                </a:extLst>
              </p:cNvPr>
              <p:cNvGrpSpPr/>
              <p:nvPr/>
            </p:nvGrpSpPr>
            <p:grpSpPr>
              <a:xfrm>
                <a:off x="8436231" y="3180678"/>
                <a:ext cx="3238476" cy="1164660"/>
                <a:chOff x="8319682" y="3371207"/>
                <a:chExt cx="3479758" cy="1164660"/>
              </a:xfrm>
              <a:grpFill/>
            </p:grpSpPr>
            <p:sp>
              <p:nvSpPr>
                <p:cNvPr id="25" name="单圆角矩形 12">
                  <a:extLst>
                    <a:ext uri="{FF2B5EF4-FFF2-40B4-BE49-F238E27FC236}">
                      <a16:creationId xmlns:a16="http://schemas.microsoft.com/office/drawing/2014/main" id="{97D183B8-169A-4AC5-800E-40974A0AB5A3}"/>
                    </a:ext>
                  </a:extLst>
                </p:cNvPr>
                <p:cNvSpPr/>
                <p:nvPr/>
              </p:nvSpPr>
              <p:spPr>
                <a:xfrm rot="10800000">
                  <a:off x="8319682" y="3371207"/>
                  <a:ext cx="3479758" cy="1164660"/>
                </a:xfrm>
                <a:prstGeom prst="round1Rect">
                  <a:avLst>
                    <a:gd name="adj" fmla="val 24439"/>
                  </a:avLst>
                </a:prstGeom>
                <a:grpFill/>
                <a:ln w="6350">
                  <a:solidFill>
                    <a:srgbClr val="00DBE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solidFill>
                      <a:schemeClr val="tx1"/>
                    </a:solidFill>
                  </a:endParaRPr>
                </a:p>
              </p:txBody>
            </p:sp>
            <p:sp>
              <p:nvSpPr>
                <p:cNvPr id="26" name="矩形 25">
                  <a:extLst>
                    <a:ext uri="{FF2B5EF4-FFF2-40B4-BE49-F238E27FC236}">
                      <a16:creationId xmlns:a16="http://schemas.microsoft.com/office/drawing/2014/main" id="{90804AF7-EADD-4F36-82CE-127B12DE6BE0}"/>
                    </a:ext>
                  </a:extLst>
                </p:cNvPr>
                <p:cNvSpPr/>
                <p:nvPr/>
              </p:nvSpPr>
              <p:spPr>
                <a:xfrm>
                  <a:off x="8431399" y="3478455"/>
                  <a:ext cx="3368041" cy="581287"/>
                </a:xfrm>
                <a:prstGeom prst="rect">
                  <a:avLst/>
                </a:prstGeom>
                <a:grpFill/>
                <a:ln w="6350">
                  <a:noFill/>
                </a:ln>
              </p:spPr>
              <p:txBody>
                <a:bodyPr wrap="square">
                  <a:spAutoFit/>
                </a:bodyPr>
                <a:lstStyle/>
                <a:p>
                  <a:pPr>
                    <a:lnSpc>
                      <a:spcPct val="120000"/>
                    </a:lnSpc>
                  </a:pPr>
                  <a:r>
                    <a:rPr lang="zh-CN" altLang="en-US" sz="1600" dirty="0">
                      <a:solidFill>
                        <a:schemeClr val="bg1"/>
                      </a:solidFill>
                      <a:latin typeface="Microsoft YaHei" charset="-122"/>
                      <a:ea typeface="Microsoft YaHei" charset="-122"/>
                      <a:cs typeface="Microsoft YaHei" charset="-122"/>
                    </a:rPr>
                    <a:t>对收集到的物联网数据进行二次加工，并通过图表大屏的方式直观展示</a:t>
                  </a:r>
                  <a:endParaRPr lang="en-US" altLang="zh-CN" sz="1600" dirty="0">
                    <a:solidFill>
                      <a:schemeClr val="bg1"/>
                    </a:solidFill>
                    <a:latin typeface="Microsoft YaHei" charset="-122"/>
                    <a:ea typeface="Microsoft YaHei" charset="-122"/>
                    <a:cs typeface="Microsoft YaHei" charset="-122"/>
                  </a:endParaRPr>
                </a:p>
              </p:txBody>
            </p:sp>
          </p:grpSp>
          <p:pic>
            <p:nvPicPr>
              <p:cNvPr id="24" name="图片 23">
                <a:extLst>
                  <a:ext uri="{FF2B5EF4-FFF2-40B4-BE49-F238E27FC236}">
                    <a16:creationId xmlns:a16="http://schemas.microsoft.com/office/drawing/2014/main" id="{CFCE0FC0-1FD7-470A-855E-F5870F61E160}"/>
                  </a:ext>
                </a:extLst>
              </p:cNvPr>
              <p:cNvPicPr>
                <a:picLocks noChangeAspect="1"/>
              </p:cNvPicPr>
              <p:nvPr/>
            </p:nvPicPr>
            <p:blipFill>
              <a:blip r:embed="rId3"/>
              <a:stretch>
                <a:fillRect/>
              </a:stretch>
            </p:blipFill>
            <p:spPr>
              <a:xfrm>
                <a:off x="8644332" y="4014985"/>
                <a:ext cx="1146482" cy="139700"/>
              </a:xfrm>
              <a:prstGeom prst="rect">
                <a:avLst/>
              </a:prstGeom>
              <a:grpFill/>
            </p:spPr>
          </p:pic>
        </p:grpSp>
        <p:grpSp>
          <p:nvGrpSpPr>
            <p:cNvPr id="10" name="组 19">
              <a:extLst>
                <a:ext uri="{FF2B5EF4-FFF2-40B4-BE49-F238E27FC236}">
                  <a16:creationId xmlns:a16="http://schemas.microsoft.com/office/drawing/2014/main" id="{5BF8B670-C916-43A5-80D3-2F1654B902BB}"/>
                </a:ext>
              </a:extLst>
            </p:cNvPr>
            <p:cNvGrpSpPr/>
            <p:nvPr/>
          </p:nvGrpSpPr>
          <p:grpSpPr>
            <a:xfrm>
              <a:off x="5905524" y="3745354"/>
              <a:ext cx="3238476" cy="1164660"/>
              <a:chOff x="8436231" y="4525870"/>
              <a:chExt cx="3238476" cy="1164660"/>
            </a:xfrm>
            <a:solidFill>
              <a:srgbClr val="0B0C3E"/>
            </a:solidFill>
          </p:grpSpPr>
          <p:grpSp>
            <p:nvGrpSpPr>
              <p:cNvPr id="19" name="组 20">
                <a:extLst>
                  <a:ext uri="{FF2B5EF4-FFF2-40B4-BE49-F238E27FC236}">
                    <a16:creationId xmlns:a16="http://schemas.microsoft.com/office/drawing/2014/main" id="{126A9BA5-B108-4E37-AC13-AF3F5AD0D84C}"/>
                  </a:ext>
                </a:extLst>
              </p:cNvPr>
              <p:cNvGrpSpPr/>
              <p:nvPr/>
            </p:nvGrpSpPr>
            <p:grpSpPr>
              <a:xfrm>
                <a:off x="8436231" y="4525870"/>
                <a:ext cx="3238476" cy="1164660"/>
                <a:chOff x="8319682" y="4726149"/>
                <a:chExt cx="3479758" cy="1164660"/>
              </a:xfrm>
              <a:grpFill/>
            </p:grpSpPr>
            <p:sp>
              <p:nvSpPr>
                <p:cNvPr id="21" name="单圆角矩形 17">
                  <a:extLst>
                    <a:ext uri="{FF2B5EF4-FFF2-40B4-BE49-F238E27FC236}">
                      <a16:creationId xmlns:a16="http://schemas.microsoft.com/office/drawing/2014/main" id="{BEDF4EED-1A18-49F1-AAB6-017E85284CCC}"/>
                    </a:ext>
                  </a:extLst>
                </p:cNvPr>
                <p:cNvSpPr/>
                <p:nvPr/>
              </p:nvSpPr>
              <p:spPr>
                <a:xfrm rot="10800000">
                  <a:off x="8319682" y="4726149"/>
                  <a:ext cx="3479758" cy="1164660"/>
                </a:xfrm>
                <a:prstGeom prst="round1Rect">
                  <a:avLst>
                    <a:gd name="adj" fmla="val 24439"/>
                  </a:avLst>
                </a:prstGeom>
                <a:grpFill/>
                <a:ln w="6350">
                  <a:solidFill>
                    <a:srgbClr val="00DBE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solidFill>
                      <a:schemeClr val="tx1"/>
                    </a:solidFill>
                  </a:endParaRPr>
                </a:p>
              </p:txBody>
            </p:sp>
            <p:sp>
              <p:nvSpPr>
                <p:cNvPr id="22" name="矩形 21">
                  <a:extLst>
                    <a:ext uri="{FF2B5EF4-FFF2-40B4-BE49-F238E27FC236}">
                      <a16:creationId xmlns:a16="http://schemas.microsoft.com/office/drawing/2014/main" id="{73591374-69D7-4F18-B38E-BB130E526B5B}"/>
                    </a:ext>
                  </a:extLst>
                </p:cNvPr>
                <p:cNvSpPr/>
                <p:nvPr/>
              </p:nvSpPr>
              <p:spPr>
                <a:xfrm>
                  <a:off x="8431399" y="4833397"/>
                  <a:ext cx="3239407" cy="842205"/>
                </a:xfrm>
                <a:prstGeom prst="rect">
                  <a:avLst/>
                </a:prstGeom>
                <a:grpFill/>
                <a:ln w="6350">
                  <a:noFill/>
                </a:ln>
              </p:spPr>
              <p:txBody>
                <a:bodyPr wrap="square">
                  <a:spAutoFit/>
                </a:bodyPr>
                <a:lstStyle/>
                <a:p>
                  <a:pPr>
                    <a:lnSpc>
                      <a:spcPct val="120000"/>
                    </a:lnSpc>
                  </a:pPr>
                  <a:r>
                    <a:rPr lang="zh-CN" altLang="en-US" sz="1600" dirty="0">
                      <a:solidFill>
                        <a:schemeClr val="bg1"/>
                      </a:solidFill>
                      <a:latin typeface="Microsoft YaHei" charset="-122"/>
                      <a:ea typeface="Microsoft YaHei" charset="-122"/>
                      <a:cs typeface="Microsoft YaHei" charset="-122"/>
                    </a:rPr>
                    <a:t>通过多种方式告警，电话告警、微信告警、声光报警、</a:t>
                  </a:r>
                  <a:r>
                    <a:rPr lang="en-US" altLang="zh-CN" sz="1600" dirty="0">
                      <a:solidFill>
                        <a:schemeClr val="bg1"/>
                      </a:solidFill>
                      <a:latin typeface="Microsoft YaHei" charset="-122"/>
                      <a:ea typeface="Microsoft YaHei" charset="-122"/>
                      <a:cs typeface="Microsoft YaHei" charset="-122"/>
                    </a:rPr>
                    <a:t>APP</a:t>
                  </a:r>
                  <a:r>
                    <a:rPr lang="zh-CN" altLang="en-US" sz="1600" dirty="0">
                      <a:solidFill>
                        <a:schemeClr val="bg1"/>
                      </a:solidFill>
                      <a:latin typeface="Microsoft YaHei" charset="-122"/>
                      <a:ea typeface="Microsoft YaHei" charset="-122"/>
                      <a:cs typeface="Microsoft YaHei" charset="-122"/>
                    </a:rPr>
                    <a:t>告警</a:t>
                  </a:r>
                  <a:endParaRPr lang="en-US" altLang="zh-CN" sz="1600" dirty="0">
                    <a:solidFill>
                      <a:schemeClr val="bg1"/>
                    </a:solidFill>
                    <a:latin typeface="Microsoft YaHei" charset="-122"/>
                    <a:ea typeface="Microsoft YaHei" charset="-122"/>
                    <a:cs typeface="Microsoft YaHei" charset="-122"/>
                  </a:endParaRPr>
                </a:p>
                <a:p>
                  <a:pPr>
                    <a:lnSpc>
                      <a:spcPct val="120000"/>
                    </a:lnSpc>
                  </a:pPr>
                  <a:r>
                    <a:rPr lang="zh-CN" altLang="en-US" sz="1600" dirty="0">
                      <a:solidFill>
                        <a:schemeClr val="bg1"/>
                      </a:solidFill>
                      <a:latin typeface="Microsoft YaHei" charset="-122"/>
                      <a:ea typeface="Microsoft YaHei" charset="-122"/>
                      <a:cs typeface="Microsoft YaHei" charset="-122"/>
                    </a:rPr>
                    <a:t>自动化巡检，</a:t>
                  </a:r>
                  <a:r>
                    <a:rPr lang="en-US" altLang="zh-CN" sz="1600" dirty="0">
                      <a:solidFill>
                        <a:schemeClr val="bg1"/>
                      </a:solidFill>
                      <a:latin typeface="Microsoft YaHei" charset="-122"/>
                      <a:ea typeface="Microsoft YaHei" charset="-122"/>
                      <a:cs typeface="Microsoft YaHei" charset="-122"/>
                    </a:rPr>
                    <a:t>24</a:t>
                  </a:r>
                  <a:r>
                    <a:rPr lang="zh-CN" altLang="en-US" sz="1600" dirty="0">
                      <a:solidFill>
                        <a:schemeClr val="bg1"/>
                      </a:solidFill>
                      <a:latin typeface="Microsoft YaHei" charset="-122"/>
                      <a:ea typeface="Microsoft YaHei" charset="-122"/>
                      <a:cs typeface="Microsoft YaHei" charset="-122"/>
                    </a:rPr>
                    <a:t>小时值守</a:t>
                  </a:r>
                </a:p>
              </p:txBody>
            </p:sp>
          </p:grpSp>
          <p:pic>
            <p:nvPicPr>
              <p:cNvPr id="20" name="图片 19">
                <a:extLst>
                  <a:ext uri="{FF2B5EF4-FFF2-40B4-BE49-F238E27FC236}">
                    <a16:creationId xmlns:a16="http://schemas.microsoft.com/office/drawing/2014/main" id="{5D0A6085-4770-4B66-A6FA-B88BACF645B8}"/>
                  </a:ext>
                </a:extLst>
              </p:cNvPr>
              <p:cNvPicPr>
                <a:picLocks noChangeAspect="1"/>
              </p:cNvPicPr>
              <p:nvPr/>
            </p:nvPicPr>
            <p:blipFill>
              <a:blip r:embed="rId3"/>
              <a:stretch>
                <a:fillRect/>
              </a:stretch>
            </p:blipFill>
            <p:spPr>
              <a:xfrm>
                <a:off x="8644332" y="5497328"/>
                <a:ext cx="1146482" cy="139701"/>
              </a:xfrm>
              <a:prstGeom prst="rect">
                <a:avLst/>
              </a:prstGeom>
              <a:grpFill/>
            </p:spPr>
          </p:pic>
        </p:grpSp>
        <p:sp>
          <p:nvSpPr>
            <p:cNvPr id="11" name="矩形 10">
              <a:extLst>
                <a:ext uri="{FF2B5EF4-FFF2-40B4-BE49-F238E27FC236}">
                  <a16:creationId xmlns:a16="http://schemas.microsoft.com/office/drawing/2014/main" id="{110B6CC4-0DDF-4FA6-B630-EADE37058225}"/>
                </a:ext>
              </a:extLst>
            </p:cNvPr>
            <p:cNvSpPr/>
            <p:nvPr/>
          </p:nvSpPr>
          <p:spPr>
            <a:xfrm>
              <a:off x="4400967" y="2478807"/>
              <a:ext cx="1428588" cy="588988"/>
            </a:xfrm>
            <a:prstGeom prst="rect">
              <a:avLst/>
            </a:prstGeom>
          </p:spPr>
          <p:txBody>
            <a:bodyPr wrap="none">
              <a:spAutoFit/>
            </a:bodyPr>
            <a:lstStyle/>
            <a:p>
              <a:pPr algn="ctr" defTabSz="2062428" fontAlgn="base">
                <a:spcBef>
                  <a:spcPct val="0"/>
                </a:spcBef>
                <a:spcAft>
                  <a:spcPct val="0"/>
                </a:spcAft>
              </a:pPr>
              <a:r>
                <a:rPr lang="zh-CN" altLang="en-US" sz="1867" b="1" dirty="0">
                  <a:latin typeface="微软雅黑" panose="020B0503020204020204" charset="-122"/>
                  <a:ea typeface="微软雅黑" panose="020B0503020204020204" charset="-122"/>
                </a:rPr>
                <a:t>大数据分析</a:t>
              </a:r>
              <a:endParaRPr lang="en-US" altLang="zh-CN" sz="1867" b="1" dirty="0">
                <a:latin typeface="微软雅黑" panose="020B0503020204020204" charset="-122"/>
                <a:ea typeface="微软雅黑" panose="020B0503020204020204" charset="-122"/>
              </a:endParaRPr>
            </a:p>
            <a:p>
              <a:pPr algn="ctr" defTabSz="2062428" fontAlgn="base">
                <a:spcBef>
                  <a:spcPct val="0"/>
                </a:spcBef>
                <a:spcAft>
                  <a:spcPct val="0"/>
                </a:spcAft>
              </a:pPr>
              <a:r>
                <a:rPr lang="zh-CN" altLang="en-US" sz="1867" b="1" dirty="0">
                  <a:latin typeface="微软雅黑" panose="020B0503020204020204" charset="-122"/>
                  <a:ea typeface="微软雅黑" panose="020B0503020204020204" charset="-122"/>
                </a:rPr>
                <a:t>以及大屏展示</a:t>
              </a:r>
              <a:endParaRPr lang="en-US" altLang="zh-CN" sz="1867" b="1" dirty="0">
                <a:latin typeface="微软雅黑" panose="020B0503020204020204" charset="-122"/>
                <a:ea typeface="微软雅黑" panose="020B0503020204020204" charset="-122"/>
              </a:endParaRPr>
            </a:p>
          </p:txBody>
        </p:sp>
        <p:pic>
          <p:nvPicPr>
            <p:cNvPr id="12" name="图片 11">
              <a:extLst>
                <a:ext uri="{FF2B5EF4-FFF2-40B4-BE49-F238E27FC236}">
                  <a16:creationId xmlns:a16="http://schemas.microsoft.com/office/drawing/2014/main" id="{C3E630C2-960F-4493-81E2-FF09190B8A03}"/>
                </a:ext>
              </a:extLst>
            </p:cNvPr>
            <p:cNvPicPr>
              <a:picLocks noChangeAspect="1"/>
            </p:cNvPicPr>
            <p:nvPr/>
          </p:nvPicPr>
          <p:blipFill>
            <a:blip r:embed="rId4">
              <a:duotone>
                <a:schemeClr val="accent1">
                  <a:shade val="45000"/>
                  <a:satMod val="135000"/>
                </a:schemeClr>
                <a:prstClr val="white"/>
              </a:duotone>
            </a:blip>
            <a:stretch>
              <a:fillRect/>
            </a:stretch>
          </p:blipFill>
          <p:spPr>
            <a:xfrm>
              <a:off x="3462510" y="3852602"/>
              <a:ext cx="878022" cy="878022"/>
            </a:xfrm>
            <a:prstGeom prst="rect">
              <a:avLst/>
            </a:prstGeom>
          </p:spPr>
        </p:pic>
        <p:sp>
          <p:nvSpPr>
            <p:cNvPr id="13" name="矩形 12">
              <a:extLst>
                <a:ext uri="{FF2B5EF4-FFF2-40B4-BE49-F238E27FC236}">
                  <a16:creationId xmlns:a16="http://schemas.microsoft.com/office/drawing/2014/main" id="{0D6A0EF5-3164-4C7D-95A6-18CA59496F3E}"/>
                </a:ext>
              </a:extLst>
            </p:cNvPr>
            <p:cNvSpPr/>
            <p:nvPr/>
          </p:nvSpPr>
          <p:spPr>
            <a:xfrm>
              <a:off x="4340532" y="3966856"/>
              <a:ext cx="1404523" cy="335263"/>
            </a:xfrm>
            <a:prstGeom prst="rect">
              <a:avLst/>
            </a:prstGeom>
          </p:spPr>
          <p:txBody>
            <a:bodyPr wrap="none">
              <a:spAutoFit/>
            </a:bodyPr>
            <a:lstStyle/>
            <a:p>
              <a:pPr defTabSz="2062428" fontAlgn="base">
                <a:spcBef>
                  <a:spcPct val="0"/>
                </a:spcBef>
                <a:spcAft>
                  <a:spcPct val="0"/>
                </a:spcAft>
              </a:pPr>
              <a:r>
                <a:rPr lang="zh-CN" altLang="en-US" sz="1867" b="1" dirty="0">
                  <a:latin typeface="微软雅黑" panose="020B0503020204020204" charset="-122"/>
                  <a:ea typeface="微软雅黑" panose="020B0503020204020204" charset="-122"/>
                </a:rPr>
                <a:t>   智能化告警</a:t>
              </a:r>
              <a:endParaRPr lang="en-US" altLang="zh-CN" sz="1867" b="1" dirty="0">
                <a:latin typeface="微软雅黑" panose="020B0503020204020204" charset="-122"/>
                <a:ea typeface="微软雅黑" panose="020B0503020204020204" charset="-122"/>
              </a:endParaRPr>
            </a:p>
          </p:txBody>
        </p:sp>
        <p:pic>
          <p:nvPicPr>
            <p:cNvPr id="14" name="图片 13">
              <a:extLst>
                <a:ext uri="{FF2B5EF4-FFF2-40B4-BE49-F238E27FC236}">
                  <a16:creationId xmlns:a16="http://schemas.microsoft.com/office/drawing/2014/main" id="{CE577657-41FC-4ACA-8F92-3D9D24C48B60}"/>
                </a:ext>
              </a:extLst>
            </p:cNvPr>
            <p:cNvPicPr>
              <a:picLocks noChangeAspect="1"/>
            </p:cNvPicPr>
            <p:nvPr/>
          </p:nvPicPr>
          <p:blipFill>
            <a:blip r:embed="rId5">
              <a:duotone>
                <a:schemeClr val="accent1">
                  <a:shade val="45000"/>
                  <a:satMod val="135000"/>
                </a:schemeClr>
                <a:prstClr val="white"/>
              </a:duotone>
            </a:blip>
            <a:stretch>
              <a:fillRect/>
            </a:stretch>
          </p:blipFill>
          <p:spPr>
            <a:xfrm>
              <a:off x="3432874" y="2340021"/>
              <a:ext cx="878022" cy="878022"/>
            </a:xfrm>
            <a:prstGeom prst="rect">
              <a:avLst/>
            </a:prstGeom>
          </p:spPr>
        </p:pic>
        <p:sp>
          <p:nvSpPr>
            <p:cNvPr id="15" name="矩形 14">
              <a:extLst>
                <a:ext uri="{FF2B5EF4-FFF2-40B4-BE49-F238E27FC236}">
                  <a16:creationId xmlns:a16="http://schemas.microsoft.com/office/drawing/2014/main" id="{A292E50F-B1C5-4338-B5B1-752AD1A3BD55}"/>
                </a:ext>
              </a:extLst>
            </p:cNvPr>
            <p:cNvSpPr/>
            <p:nvPr/>
          </p:nvSpPr>
          <p:spPr>
            <a:xfrm>
              <a:off x="4400496" y="1088513"/>
              <a:ext cx="1193604" cy="335263"/>
            </a:xfrm>
            <a:prstGeom prst="rect">
              <a:avLst/>
            </a:prstGeom>
          </p:spPr>
          <p:txBody>
            <a:bodyPr wrap="none">
              <a:spAutoFit/>
            </a:bodyPr>
            <a:lstStyle/>
            <a:p>
              <a:pPr algn="ctr" defTabSz="2062428" fontAlgn="base">
                <a:spcBef>
                  <a:spcPct val="0"/>
                </a:spcBef>
                <a:spcAft>
                  <a:spcPct val="0"/>
                </a:spcAft>
              </a:pPr>
              <a:r>
                <a:rPr lang="zh-CN" altLang="en-US" sz="1867" b="1" dirty="0">
                  <a:latin typeface="微软雅黑" panose="020B0503020204020204" charset="-122"/>
                  <a:ea typeface="微软雅黑" panose="020B0503020204020204" charset="-122"/>
                </a:rPr>
                <a:t>   机房动环</a:t>
              </a:r>
              <a:endParaRPr lang="en-US" altLang="zh-CN" sz="1867" b="1" dirty="0">
                <a:latin typeface="微软雅黑" panose="020B0503020204020204" charset="-122"/>
                <a:ea typeface="微软雅黑" panose="020B0503020204020204" charset="-122"/>
              </a:endParaRPr>
            </a:p>
          </p:txBody>
        </p:sp>
        <p:pic>
          <p:nvPicPr>
            <p:cNvPr id="16" name="图片 15">
              <a:extLst>
                <a:ext uri="{FF2B5EF4-FFF2-40B4-BE49-F238E27FC236}">
                  <a16:creationId xmlns:a16="http://schemas.microsoft.com/office/drawing/2014/main" id="{F1A552C7-1EB5-458C-AA81-64C12E458860}"/>
                </a:ext>
              </a:extLst>
            </p:cNvPr>
            <p:cNvPicPr>
              <a:picLocks noChangeAspect="1"/>
            </p:cNvPicPr>
            <p:nvPr/>
          </p:nvPicPr>
          <p:blipFill>
            <a:blip r:embed="rId4">
              <a:duotone>
                <a:schemeClr val="accent1">
                  <a:shade val="45000"/>
                  <a:satMod val="135000"/>
                </a:schemeClr>
                <a:prstClr val="white"/>
              </a:duotone>
            </a:blip>
            <a:stretch>
              <a:fillRect/>
            </a:stretch>
          </p:blipFill>
          <p:spPr>
            <a:xfrm>
              <a:off x="3432874" y="928103"/>
              <a:ext cx="878022" cy="878022"/>
            </a:xfrm>
            <a:prstGeom prst="rect">
              <a:avLst/>
            </a:prstGeom>
          </p:spPr>
        </p:pic>
        <p:pic>
          <p:nvPicPr>
            <p:cNvPr id="17" name="图片 16">
              <a:extLst>
                <a:ext uri="{FF2B5EF4-FFF2-40B4-BE49-F238E27FC236}">
                  <a16:creationId xmlns:a16="http://schemas.microsoft.com/office/drawing/2014/main" id="{377CB178-982A-43A2-B00A-B5ABBB829647}"/>
                </a:ext>
              </a:extLst>
            </p:cNvPr>
            <p:cNvPicPr>
              <a:picLocks noChangeAspect="1"/>
            </p:cNvPicPr>
            <p:nvPr/>
          </p:nvPicPr>
          <p:blipFill>
            <a:blip r:embed="rId3"/>
            <a:stretch>
              <a:fillRect/>
            </a:stretch>
          </p:blipFill>
          <p:spPr>
            <a:xfrm>
              <a:off x="7439164" y="3063582"/>
              <a:ext cx="1146482" cy="139700"/>
            </a:xfrm>
            <a:prstGeom prst="rect">
              <a:avLst/>
            </a:prstGeom>
            <a:solidFill>
              <a:srgbClr val="0B0C3E"/>
            </a:solidFill>
          </p:spPr>
        </p:pic>
        <p:pic>
          <p:nvPicPr>
            <p:cNvPr id="18" name="图片 17">
              <a:extLst>
                <a:ext uri="{FF2B5EF4-FFF2-40B4-BE49-F238E27FC236}">
                  <a16:creationId xmlns:a16="http://schemas.microsoft.com/office/drawing/2014/main" id="{FFF24FE7-8AD7-44B7-8C95-734F909CB731}"/>
                </a:ext>
              </a:extLst>
            </p:cNvPr>
            <p:cNvPicPr>
              <a:picLocks noChangeAspect="1"/>
            </p:cNvPicPr>
            <p:nvPr/>
          </p:nvPicPr>
          <p:blipFill>
            <a:blip r:embed="rId3"/>
            <a:stretch>
              <a:fillRect/>
            </a:stretch>
          </p:blipFill>
          <p:spPr>
            <a:xfrm>
              <a:off x="7364420" y="4689496"/>
              <a:ext cx="1146482" cy="139701"/>
            </a:xfrm>
            <a:prstGeom prst="rect">
              <a:avLst/>
            </a:prstGeom>
            <a:solidFill>
              <a:srgbClr val="0B0C3E"/>
            </a:solidFill>
          </p:spPr>
        </p:pic>
      </p:grpSp>
      <p:pic>
        <p:nvPicPr>
          <p:cNvPr id="31" name="图片 30">
            <a:extLst>
              <a:ext uri="{FF2B5EF4-FFF2-40B4-BE49-F238E27FC236}">
                <a16:creationId xmlns:a16="http://schemas.microsoft.com/office/drawing/2014/main" id="{C52EF724-B8EC-44A3-A007-BE0F8C164AD4}"/>
              </a:ext>
            </a:extLst>
          </p:cNvPr>
          <p:cNvPicPr>
            <a:picLocks noChangeAspect="1"/>
          </p:cNvPicPr>
          <p:nvPr/>
        </p:nvPicPr>
        <p:blipFill>
          <a:blip r:embed="rId3"/>
          <a:stretch>
            <a:fillRect/>
          </a:stretch>
        </p:blipFill>
        <p:spPr>
          <a:xfrm>
            <a:off x="9472527" y="2436335"/>
            <a:ext cx="1298291" cy="158199"/>
          </a:xfrm>
          <a:prstGeom prst="rect">
            <a:avLst/>
          </a:prstGeom>
          <a:solidFill>
            <a:srgbClr val="0B0C3E"/>
          </a:solidFill>
        </p:spPr>
      </p:pic>
    </p:spTree>
    <p:extLst>
      <p:ext uri="{BB962C8B-B14F-4D97-AF65-F5344CB8AC3E}">
        <p14:creationId xmlns:p14="http://schemas.microsoft.com/office/powerpoint/2010/main" val="4194055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 name="表格 188">
            <a:extLst>
              <a:ext uri="{FF2B5EF4-FFF2-40B4-BE49-F238E27FC236}">
                <a16:creationId xmlns:a16="http://schemas.microsoft.com/office/drawing/2014/main" id="{1FEE14E6-7411-2942-96B9-635105D1C1C8}"/>
              </a:ext>
            </a:extLst>
          </p:cNvPr>
          <p:cNvGraphicFramePr>
            <a:graphicFrameLocks noGrp="1"/>
          </p:cNvGraphicFramePr>
          <p:nvPr>
            <p:extLst>
              <p:ext uri="{D42A27DB-BD31-4B8C-83A1-F6EECF244321}">
                <p14:modId xmlns:p14="http://schemas.microsoft.com/office/powerpoint/2010/main" val="2459339910"/>
              </p:ext>
            </p:extLst>
          </p:nvPr>
        </p:nvGraphicFramePr>
        <p:xfrm>
          <a:off x="781881" y="1202835"/>
          <a:ext cx="6993588" cy="5697329"/>
        </p:xfrm>
        <a:graphic>
          <a:graphicData uri="http://schemas.openxmlformats.org/drawingml/2006/table">
            <a:tbl>
              <a:tblPr firstRow="1" bandRow="1">
                <a:tableStyleId>{5FD0F851-EC5A-4D38-B0AD-8093EC10F338}</a:tableStyleId>
              </a:tblPr>
              <a:tblGrid>
                <a:gridCol w="1059093">
                  <a:extLst>
                    <a:ext uri="{9D8B030D-6E8A-4147-A177-3AD203B41FA5}">
                      <a16:colId xmlns:a16="http://schemas.microsoft.com/office/drawing/2014/main" val="865613042"/>
                    </a:ext>
                  </a:extLst>
                </a:gridCol>
                <a:gridCol w="1272862">
                  <a:extLst>
                    <a:ext uri="{9D8B030D-6E8A-4147-A177-3AD203B41FA5}">
                      <a16:colId xmlns:a16="http://schemas.microsoft.com/office/drawing/2014/main" val="2144840344"/>
                    </a:ext>
                  </a:extLst>
                </a:gridCol>
                <a:gridCol w="1088736">
                  <a:extLst>
                    <a:ext uri="{9D8B030D-6E8A-4147-A177-3AD203B41FA5}">
                      <a16:colId xmlns:a16="http://schemas.microsoft.com/office/drawing/2014/main" val="1490640268"/>
                    </a:ext>
                  </a:extLst>
                </a:gridCol>
                <a:gridCol w="940637">
                  <a:extLst>
                    <a:ext uri="{9D8B030D-6E8A-4147-A177-3AD203B41FA5}">
                      <a16:colId xmlns:a16="http://schemas.microsoft.com/office/drawing/2014/main" val="1129565882"/>
                    </a:ext>
                  </a:extLst>
                </a:gridCol>
                <a:gridCol w="2632260">
                  <a:extLst>
                    <a:ext uri="{9D8B030D-6E8A-4147-A177-3AD203B41FA5}">
                      <a16:colId xmlns:a16="http://schemas.microsoft.com/office/drawing/2014/main" val="3356894746"/>
                    </a:ext>
                  </a:extLst>
                </a:gridCol>
              </a:tblGrid>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中国太平甘肃分公司</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河南省人民检察院郑州铁路运输分院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内蒙监狱管理局</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深圳市建筑工务署</a:t>
                      </a:r>
                      <a:endParaRPr lang="en" altLang="zh-C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1920" marR="121920" marT="60960" marB="6096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河南中医药大学第三附属医院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3185131224"/>
                  </a:ext>
                </a:extLst>
              </a:tr>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云南省农村信用联社</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梅州公安局</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上杭县行政服务中心</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江宁综治中心</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张家口北方学院第一附属医院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1914268555"/>
                  </a:ext>
                </a:extLst>
              </a:tr>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乌兰察布市商都县农信社</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浦口科学城</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泉州市泉港部队</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云南省第一女子监狱</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天津医科大学总医院滨海医院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3582440003"/>
                  </a:ext>
                </a:extLst>
              </a:tr>
              <a:tr h="611297">
                <a:tc>
                  <a:txBody>
                    <a:bodyPr/>
                    <a:lstStyle/>
                    <a:p>
                      <a:pPr algn="ctr" fontAlgn="ctr"/>
                      <a:r>
                        <a:rPr lang="zh-CN" altLang="en-US" sz="1300" b="1" i="0" u="none" strike="noStrike">
                          <a:solidFill>
                            <a:srgbClr val="EFEFEF"/>
                          </a:solidFill>
                          <a:effectLst/>
                          <a:latin typeface="Microsoft YaHei" panose="020B0503020204020204" pitchFamily="34" charset="-122"/>
                          <a:ea typeface="Microsoft YaHei" panose="020B0503020204020204" pitchFamily="34" charset="-122"/>
                        </a:rPr>
                        <a:t>国泰君安证券股份有限公司</a:t>
                      </a: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中共中央宣传部</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a:solidFill>
                            <a:srgbClr val="EFEFEF"/>
                          </a:solidFill>
                          <a:effectLst/>
                          <a:latin typeface="Microsoft YaHei" panose="020B0503020204020204" pitchFamily="34" charset="-122"/>
                          <a:ea typeface="Microsoft YaHei" panose="020B0503020204020204" pitchFamily="34" charset="-122"/>
                        </a:rPr>
                        <a:t>上海市静安区人民检察院</a:t>
                      </a:r>
                      <a:endParaRPr lang="zh-CN" altLang="en-US" sz="1300" b="1" i="0" u="none" strike="noStrike">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北京市密云区古北口镇镇政府</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河北医科大学第二医院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1031654198"/>
                  </a:ext>
                </a:extLst>
              </a:tr>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新沂市农商行</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自然资源部第一海洋研究所</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贺州统计局</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南昌市检察院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贵港市第二人民医院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1801037547"/>
                  </a:ext>
                </a:extLst>
              </a:tr>
              <a:tr h="611297">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光大银行深圳分行</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深圳市人民政府外事办公室</a:t>
                      </a:r>
                      <a:endParaRPr lang="en" altLang="zh-C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国家税务总局天津市河西区税务局</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国网济源供电公司</a:t>
                      </a:r>
                      <a:endParaRPr lang="en-US" altLang="zh-C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黄陂区人民医院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2880770817"/>
                  </a:ext>
                </a:extLst>
              </a:tr>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太平人寿大连分公司</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福建省农业厅</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石家庄市鹿泉区人民法院</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张家口水文局</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朱家角人民医院</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1130507742"/>
                  </a:ext>
                </a:extLst>
              </a:tr>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红花岗农商行</a:t>
                      </a: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黑龙江省林业与草原管理局</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安徽省林业厅</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韶关曲江政府服务大厅</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民权人民医院</a:t>
                      </a:r>
                      <a:endParaRPr lang="en" altLang="zh-C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639596003"/>
                  </a:ext>
                </a:extLst>
              </a:tr>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贵州省农发行</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长春出入境管理局</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上海市水务局执法总队</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闽侯上街公安局交警大队</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齐齐哈尔第一医院</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2767131988"/>
                  </a:ext>
                </a:extLst>
              </a:tr>
              <a:tr h="530711">
                <a:tc>
                  <a:txBody>
                    <a:bodyPr/>
                    <a:lstStyle/>
                    <a:p>
                      <a:pPr algn="ctr" fontAlgn="ctr"/>
                      <a:r>
                        <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rPr>
                        <a:t>云南省农村信用联社</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滨江蛇口招商局</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睢宁财政局</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广西壮族自治区农业农村厅</a:t>
                      </a:r>
                      <a:endParaRPr lang="en"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tc>
                  <a:txBody>
                    <a:bodyPr/>
                    <a:lstStyle/>
                    <a:p>
                      <a:pPr algn="ctr" fontAlgn="ctr"/>
                      <a:r>
                        <a:rPr lang="zh-CN" altLang="en-US" sz="1300" b="1" u="none" strike="noStrike" dirty="0">
                          <a:solidFill>
                            <a:srgbClr val="EFEFEF"/>
                          </a:solidFill>
                          <a:effectLst/>
                          <a:latin typeface="Microsoft YaHei" panose="020B0503020204020204" pitchFamily="34" charset="-122"/>
                          <a:ea typeface="Microsoft YaHei" panose="020B0503020204020204" pitchFamily="34" charset="-122"/>
                        </a:rPr>
                        <a:t>四平市妇婴医院</a:t>
                      </a:r>
                      <a:endParaRPr lang="zh-CN" altLang="en-US" sz="1300" b="1" i="0" u="none" strike="noStrike" dirty="0">
                        <a:solidFill>
                          <a:srgbClr val="EFEFEF"/>
                        </a:solidFill>
                        <a:effectLst/>
                        <a:latin typeface="Microsoft YaHei" panose="020B0503020204020204" pitchFamily="34" charset="-122"/>
                        <a:ea typeface="Microsoft YaHei" panose="020B0503020204020204" pitchFamily="34" charset="-122"/>
                      </a:endParaRPr>
                    </a:p>
                  </a:txBody>
                  <a:tcPr marL="12700" marR="12700" marT="12700" marB="0" anchor="ctr"/>
                </a:tc>
                <a:extLst>
                  <a:ext uri="{0D108BD9-81ED-4DB2-BD59-A6C34878D82A}">
                    <a16:rowId xmlns:a16="http://schemas.microsoft.com/office/drawing/2014/main" val="2308577692"/>
                  </a:ext>
                </a:extLst>
              </a:tr>
            </a:tbl>
          </a:graphicData>
        </a:graphic>
      </p:graphicFrame>
      <p:sp>
        <p:nvSpPr>
          <p:cNvPr id="3" name="文本占位符 2">
            <a:extLst>
              <a:ext uri="{FF2B5EF4-FFF2-40B4-BE49-F238E27FC236}">
                <a16:creationId xmlns:a16="http://schemas.microsoft.com/office/drawing/2014/main" id="{8EB70D50-5BFC-2A47-92F9-7455770AEB84}"/>
              </a:ext>
            </a:extLst>
          </p:cNvPr>
          <p:cNvSpPr>
            <a:spLocks noGrp="1"/>
          </p:cNvSpPr>
          <p:nvPr>
            <p:ph type="body" sz="quarter" idx="10"/>
          </p:nvPr>
        </p:nvSpPr>
        <p:spPr/>
        <p:txBody>
          <a:bodyPr>
            <a:normAutofit fontScale="92500"/>
          </a:bodyPr>
          <a:lstStyle/>
          <a:p>
            <a:r>
              <a:rPr kumimoji="1" lang="zh-CN" altLang="en-US" b="1" dirty="0">
                <a:solidFill>
                  <a:srgbClr val="67E4EB"/>
                </a:solidFill>
                <a:latin typeface="微软雅黑" panose="020B0503020204020204" pitchFamily="34" charset="-122"/>
                <a:ea typeface="微软雅黑" panose="020B0503020204020204" pitchFamily="34" charset="-122"/>
              </a:rPr>
              <a:t>机房哨兵巡检感知系统</a:t>
            </a:r>
            <a:r>
              <a:rPr kumimoji="1" lang="zh-CN" altLang="en-US" b="1" dirty="0">
                <a:solidFill>
                  <a:schemeClr val="bg1"/>
                </a:solidFill>
                <a:latin typeface="微软雅黑" panose="020B0503020204020204" pitchFamily="34" charset="-122"/>
                <a:ea typeface="微软雅黑" panose="020B0503020204020204" pitchFamily="34" charset="-122"/>
              </a:rPr>
              <a:t>已为这些用户</a:t>
            </a:r>
            <a:r>
              <a:rPr kumimoji="1" lang="en-US" altLang="zh-CN" b="1" dirty="0">
                <a:solidFill>
                  <a:schemeClr val="bg1"/>
                </a:solidFill>
                <a:latin typeface="微软雅黑" panose="020B0503020204020204" pitchFamily="34" charset="-122"/>
                <a:ea typeface="微软雅黑" panose="020B0503020204020204" pitchFamily="34" charset="-122"/>
              </a:rPr>
              <a:t>24h</a:t>
            </a:r>
            <a:r>
              <a:rPr kumimoji="1" lang="zh-CN" altLang="en-US" b="1" dirty="0">
                <a:solidFill>
                  <a:schemeClr val="bg1"/>
                </a:solidFill>
                <a:latin typeface="微软雅黑" panose="020B0503020204020204" pitchFamily="34" charset="-122"/>
                <a:ea typeface="微软雅黑" panose="020B0503020204020204" pitchFamily="34" charset="-122"/>
              </a:rPr>
              <a:t>动环巡检</a:t>
            </a:r>
            <a:endParaRPr kumimoji="1" lang="en-US" altLang="zh-CN" b="1" dirty="0">
              <a:solidFill>
                <a:schemeClr val="bg1"/>
              </a:solidFill>
              <a:latin typeface="微软雅黑" panose="020B0503020204020204" pitchFamily="34" charset="-122"/>
              <a:ea typeface="微软雅黑" panose="020B0503020204020204" pitchFamily="34" charset="-122"/>
            </a:endParaRPr>
          </a:p>
          <a:p>
            <a:endParaRPr kumimoji="1" lang="zh-CN" altLang="en-US" dirty="0"/>
          </a:p>
        </p:txBody>
      </p:sp>
    </p:spTree>
    <p:extLst>
      <p:ext uri="{BB962C8B-B14F-4D97-AF65-F5344CB8AC3E}">
        <p14:creationId xmlns:p14="http://schemas.microsoft.com/office/powerpoint/2010/main" val="3416145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a:extLst>
              <a:ext uri="{FF2B5EF4-FFF2-40B4-BE49-F238E27FC236}">
                <a16:creationId xmlns:a16="http://schemas.microsoft.com/office/drawing/2014/main" id="{32E3F24E-39C1-4B5E-B3DF-4F348EED22E1}"/>
              </a:ext>
            </a:extLst>
          </p:cNvPr>
          <p:cNvSpPr>
            <a:spLocks noGrp="1"/>
          </p:cNvSpPr>
          <p:nvPr>
            <p:ph type="title"/>
          </p:nvPr>
        </p:nvSpPr>
        <p:spPr>
          <a:xfrm>
            <a:off x="477253" y="551614"/>
            <a:ext cx="10515600" cy="603417"/>
          </a:xfrm>
        </p:spPr>
        <p:txBody>
          <a:bodyPr/>
          <a:lstStyle/>
          <a:p>
            <a:pPr algn="ctr"/>
            <a:r>
              <a:rPr lang="zh-CN" altLang="en-US" dirty="0">
                <a:solidFill>
                  <a:schemeClr val="accent5">
                    <a:lumMod val="75000"/>
                  </a:schemeClr>
                </a:solidFill>
                <a:latin typeface="微软雅黑" panose="020B0503020204020204" pitchFamily="34" charset="-122"/>
                <a:ea typeface="微软雅黑" panose="020B0503020204020204" pitchFamily="34" charset="-122"/>
              </a:rPr>
              <a:t>目  录</a:t>
            </a:r>
          </a:p>
        </p:txBody>
      </p:sp>
      <p:sp>
        <p:nvSpPr>
          <p:cNvPr id="23" name="六边形 22">
            <a:extLst>
              <a:ext uri="{FF2B5EF4-FFF2-40B4-BE49-F238E27FC236}">
                <a16:creationId xmlns:a16="http://schemas.microsoft.com/office/drawing/2014/main" id="{B05D8ED0-4DD5-4F6D-99FB-E981BDC3F047}"/>
              </a:ext>
            </a:extLst>
          </p:cNvPr>
          <p:cNvSpPr/>
          <p:nvPr/>
        </p:nvSpPr>
        <p:spPr>
          <a:xfrm rot="5400000">
            <a:off x="9414535" y="2600056"/>
            <a:ext cx="2070656" cy="1785049"/>
          </a:xfrm>
          <a:prstGeom prst="hexagon">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8" name="六边形 27">
            <a:extLst>
              <a:ext uri="{FF2B5EF4-FFF2-40B4-BE49-F238E27FC236}">
                <a16:creationId xmlns:a16="http://schemas.microsoft.com/office/drawing/2014/main" id="{F3607379-5DF4-4FB2-A34B-D13E4A1DFEE4}"/>
              </a:ext>
            </a:extLst>
          </p:cNvPr>
          <p:cNvSpPr/>
          <p:nvPr/>
        </p:nvSpPr>
        <p:spPr>
          <a:xfrm rot="5400000">
            <a:off x="745899" y="2512485"/>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0" name="六边形 29">
            <a:extLst>
              <a:ext uri="{FF2B5EF4-FFF2-40B4-BE49-F238E27FC236}">
                <a16:creationId xmlns:a16="http://schemas.microsoft.com/office/drawing/2014/main" id="{5804722F-9F33-4980-BDCB-BC75F12D9FB3}"/>
              </a:ext>
            </a:extLst>
          </p:cNvPr>
          <p:cNvSpPr/>
          <p:nvPr/>
        </p:nvSpPr>
        <p:spPr>
          <a:xfrm rot="5400000">
            <a:off x="2931316" y="2512485"/>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1" name="六边形 30">
            <a:extLst>
              <a:ext uri="{FF2B5EF4-FFF2-40B4-BE49-F238E27FC236}">
                <a16:creationId xmlns:a16="http://schemas.microsoft.com/office/drawing/2014/main" id="{E6D3DBCE-2147-4282-880B-B75C67D45B5E}"/>
              </a:ext>
            </a:extLst>
          </p:cNvPr>
          <p:cNvSpPr/>
          <p:nvPr/>
        </p:nvSpPr>
        <p:spPr>
          <a:xfrm rot="5400000">
            <a:off x="7140679" y="2522855"/>
            <a:ext cx="2070656" cy="1785049"/>
          </a:xfrm>
          <a:prstGeom prst="hexagon">
            <a:avLst/>
          </a:prstGeom>
          <a:noFill/>
          <a:ln w="19050">
            <a:solidFill>
              <a:srgbClr val="2E5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32" name="组合 31">
            <a:extLst>
              <a:ext uri="{FF2B5EF4-FFF2-40B4-BE49-F238E27FC236}">
                <a16:creationId xmlns:a16="http://schemas.microsoft.com/office/drawing/2014/main" id="{B9D3A17D-8FEF-4CC3-BA11-2F55F1428867}"/>
              </a:ext>
            </a:extLst>
          </p:cNvPr>
          <p:cNvGrpSpPr/>
          <p:nvPr/>
        </p:nvGrpSpPr>
        <p:grpSpPr>
          <a:xfrm>
            <a:off x="9557338" y="3037968"/>
            <a:ext cx="1785050" cy="782063"/>
            <a:chOff x="3743086" y="2389791"/>
            <a:chExt cx="2380066" cy="1042751"/>
          </a:xfrm>
        </p:grpSpPr>
        <p:sp>
          <p:nvSpPr>
            <p:cNvPr id="35" name="文本框 34">
              <a:extLst>
                <a:ext uri="{FF2B5EF4-FFF2-40B4-BE49-F238E27FC236}">
                  <a16:creationId xmlns:a16="http://schemas.microsoft.com/office/drawing/2014/main" id="{8DF03738-BCED-4609-BEF2-A4001F807606}"/>
                </a:ext>
              </a:extLst>
            </p:cNvPr>
            <p:cNvSpPr txBox="1"/>
            <p:nvPr/>
          </p:nvSpPr>
          <p:spPr>
            <a:xfrm>
              <a:off x="3743086" y="2878544"/>
              <a:ext cx="2380066"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公司介绍</a:t>
              </a:r>
            </a:p>
          </p:txBody>
        </p:sp>
        <p:sp>
          <p:nvSpPr>
            <p:cNvPr id="36" name="文本框 35">
              <a:extLst>
                <a:ext uri="{FF2B5EF4-FFF2-40B4-BE49-F238E27FC236}">
                  <a16:creationId xmlns:a16="http://schemas.microsoft.com/office/drawing/2014/main" id="{E5FD67D8-17E7-4968-A557-1992F7740019}"/>
                </a:ext>
              </a:extLst>
            </p:cNvPr>
            <p:cNvSpPr txBox="1"/>
            <p:nvPr/>
          </p:nvSpPr>
          <p:spPr>
            <a:xfrm>
              <a:off x="4315565" y="2389791"/>
              <a:ext cx="1235109" cy="430887"/>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05</a:t>
              </a:r>
              <a:endParaRPr lang="zh-CN" altLang="en-US" sz="1500" dirty="0">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3C8CD059-80CE-4E39-A79E-7BDC3EEE2A68}"/>
              </a:ext>
            </a:extLst>
          </p:cNvPr>
          <p:cNvGrpSpPr/>
          <p:nvPr/>
        </p:nvGrpSpPr>
        <p:grpSpPr>
          <a:xfrm>
            <a:off x="888702" y="3012860"/>
            <a:ext cx="1785051" cy="780934"/>
            <a:chOff x="5874312" y="2373462"/>
            <a:chExt cx="2380068" cy="1041246"/>
          </a:xfrm>
        </p:grpSpPr>
        <p:sp>
          <p:nvSpPr>
            <p:cNvPr id="38" name="文本框 37">
              <a:extLst>
                <a:ext uri="{FF2B5EF4-FFF2-40B4-BE49-F238E27FC236}">
                  <a16:creationId xmlns:a16="http://schemas.microsoft.com/office/drawing/2014/main" id="{5E3810E4-C73C-4D37-90AC-3DB06C61FA63}"/>
                </a:ext>
              </a:extLst>
            </p:cNvPr>
            <p:cNvSpPr txBox="1"/>
            <p:nvPr/>
          </p:nvSpPr>
          <p:spPr>
            <a:xfrm>
              <a:off x="5874312" y="2860710"/>
              <a:ext cx="2380068"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需求分析</a:t>
              </a:r>
            </a:p>
          </p:txBody>
        </p:sp>
        <p:sp>
          <p:nvSpPr>
            <p:cNvPr id="39" name="文本框 38">
              <a:extLst>
                <a:ext uri="{FF2B5EF4-FFF2-40B4-BE49-F238E27FC236}">
                  <a16:creationId xmlns:a16="http://schemas.microsoft.com/office/drawing/2014/main" id="{C38955D1-CE86-466D-AB3C-B2625D1090BF}"/>
                </a:ext>
              </a:extLst>
            </p:cNvPr>
            <p:cNvSpPr txBox="1"/>
            <p:nvPr/>
          </p:nvSpPr>
          <p:spPr>
            <a:xfrm>
              <a:off x="6446791" y="2373462"/>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01</a:t>
              </a:r>
              <a:endParaRPr lang="zh-CN" altLang="en-US" sz="1500" dirty="0">
                <a:latin typeface="微软雅黑" panose="020B0503020204020204" pitchFamily="34" charset="-122"/>
                <a:ea typeface="微软雅黑" panose="020B0503020204020204" pitchFamily="34" charset="-122"/>
              </a:endParaRPr>
            </a:p>
          </p:txBody>
        </p:sp>
      </p:grpSp>
      <p:grpSp>
        <p:nvGrpSpPr>
          <p:cNvPr id="40" name="组合 39">
            <a:extLst>
              <a:ext uri="{FF2B5EF4-FFF2-40B4-BE49-F238E27FC236}">
                <a16:creationId xmlns:a16="http://schemas.microsoft.com/office/drawing/2014/main" id="{908A6EA6-8B07-4E96-B431-687411F4DA43}"/>
              </a:ext>
            </a:extLst>
          </p:cNvPr>
          <p:cNvGrpSpPr/>
          <p:nvPr/>
        </p:nvGrpSpPr>
        <p:grpSpPr>
          <a:xfrm>
            <a:off x="3109018" y="2827326"/>
            <a:ext cx="1785051" cy="1054038"/>
            <a:chOff x="8011581" y="2371337"/>
            <a:chExt cx="2380067" cy="1405384"/>
          </a:xfrm>
        </p:grpSpPr>
        <p:sp>
          <p:nvSpPr>
            <p:cNvPr id="41" name="文本框 40">
              <a:extLst>
                <a:ext uri="{FF2B5EF4-FFF2-40B4-BE49-F238E27FC236}">
                  <a16:creationId xmlns:a16="http://schemas.microsoft.com/office/drawing/2014/main" id="{4E798A1F-0973-41FB-B4F4-56455EBBB723}"/>
                </a:ext>
              </a:extLst>
            </p:cNvPr>
            <p:cNvSpPr txBox="1"/>
            <p:nvPr/>
          </p:nvSpPr>
          <p:spPr>
            <a:xfrm>
              <a:off x="8011581" y="2791835"/>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信锐机房哨兵解决方案</a:t>
              </a:r>
            </a:p>
          </p:txBody>
        </p:sp>
        <p:sp>
          <p:nvSpPr>
            <p:cNvPr id="42" name="文本框 41">
              <a:extLst>
                <a:ext uri="{FF2B5EF4-FFF2-40B4-BE49-F238E27FC236}">
                  <a16:creationId xmlns:a16="http://schemas.microsoft.com/office/drawing/2014/main" id="{24321109-EC41-4BC5-8BDA-71608A92BB30}"/>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02</a:t>
              </a:r>
              <a:endParaRPr lang="zh-CN" altLang="en-US" sz="1500" dirty="0">
                <a:latin typeface="微软雅黑" panose="020B0503020204020204" pitchFamily="34" charset="-122"/>
                <a:ea typeface="微软雅黑" panose="020B0503020204020204" pitchFamily="34" charset="-122"/>
              </a:endParaRPr>
            </a:p>
          </p:txBody>
        </p:sp>
      </p:grpSp>
      <p:grpSp>
        <p:nvGrpSpPr>
          <p:cNvPr id="43" name="组合 42">
            <a:extLst>
              <a:ext uri="{FF2B5EF4-FFF2-40B4-BE49-F238E27FC236}">
                <a16:creationId xmlns:a16="http://schemas.microsoft.com/office/drawing/2014/main" id="{0FD2E9A1-2F5B-4946-975E-393318FC0280}"/>
              </a:ext>
            </a:extLst>
          </p:cNvPr>
          <p:cNvGrpSpPr/>
          <p:nvPr/>
        </p:nvGrpSpPr>
        <p:grpSpPr>
          <a:xfrm>
            <a:off x="7283482" y="2819458"/>
            <a:ext cx="1785050" cy="1117676"/>
            <a:chOff x="4790707" y="4331855"/>
            <a:chExt cx="2380066" cy="1490237"/>
          </a:xfrm>
        </p:grpSpPr>
        <p:sp>
          <p:nvSpPr>
            <p:cNvPr id="44" name="文本框 43">
              <a:extLst>
                <a:ext uri="{FF2B5EF4-FFF2-40B4-BE49-F238E27FC236}">
                  <a16:creationId xmlns:a16="http://schemas.microsoft.com/office/drawing/2014/main" id="{976729BF-5394-4C99-A8C3-C02C25CC572C}"/>
                </a:ext>
              </a:extLst>
            </p:cNvPr>
            <p:cNvSpPr txBox="1"/>
            <p:nvPr/>
          </p:nvSpPr>
          <p:spPr>
            <a:xfrm>
              <a:off x="4790707" y="4837205"/>
              <a:ext cx="2380066" cy="984887"/>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信锐机房哨兵案例介绍</a:t>
              </a:r>
            </a:p>
          </p:txBody>
        </p:sp>
        <p:sp>
          <p:nvSpPr>
            <p:cNvPr id="45" name="文本框 44">
              <a:extLst>
                <a:ext uri="{FF2B5EF4-FFF2-40B4-BE49-F238E27FC236}">
                  <a16:creationId xmlns:a16="http://schemas.microsoft.com/office/drawing/2014/main" id="{5E0C7E0C-3E23-4E3D-B883-216A4CBD2EBF}"/>
                </a:ext>
              </a:extLst>
            </p:cNvPr>
            <p:cNvSpPr txBox="1"/>
            <p:nvPr/>
          </p:nvSpPr>
          <p:spPr>
            <a:xfrm>
              <a:off x="5363186" y="4331855"/>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04</a:t>
              </a:r>
              <a:endParaRPr lang="zh-CN" altLang="en-US" sz="1500" dirty="0">
                <a:latin typeface="微软雅黑" panose="020B0503020204020204" pitchFamily="34" charset="-122"/>
                <a:ea typeface="微软雅黑" panose="020B0503020204020204" pitchFamily="34" charset="-122"/>
              </a:endParaRPr>
            </a:p>
          </p:txBody>
        </p:sp>
      </p:grpSp>
      <p:sp>
        <p:nvSpPr>
          <p:cNvPr id="46" name="六边形 45">
            <a:extLst>
              <a:ext uri="{FF2B5EF4-FFF2-40B4-BE49-F238E27FC236}">
                <a16:creationId xmlns:a16="http://schemas.microsoft.com/office/drawing/2014/main" id="{178206CD-9158-4D8F-8ABF-913D08626CCD}"/>
              </a:ext>
            </a:extLst>
          </p:cNvPr>
          <p:cNvSpPr/>
          <p:nvPr/>
        </p:nvSpPr>
        <p:spPr>
          <a:xfrm rot="5400000">
            <a:off x="4995669" y="2512486"/>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a16="http://schemas.microsoft.com/office/drawing/2014/main" id="{7C96A7C3-5602-423D-889A-17F471D4B8F2}"/>
              </a:ext>
            </a:extLst>
          </p:cNvPr>
          <p:cNvGrpSpPr/>
          <p:nvPr/>
        </p:nvGrpSpPr>
        <p:grpSpPr>
          <a:xfrm>
            <a:off x="5109478" y="2851276"/>
            <a:ext cx="1785051" cy="1054039"/>
            <a:chOff x="8011581" y="2371337"/>
            <a:chExt cx="2380067" cy="1405385"/>
          </a:xfrm>
        </p:grpSpPr>
        <p:sp>
          <p:nvSpPr>
            <p:cNvPr id="48" name="文本框 47">
              <a:extLst>
                <a:ext uri="{FF2B5EF4-FFF2-40B4-BE49-F238E27FC236}">
                  <a16:creationId xmlns:a16="http://schemas.microsoft.com/office/drawing/2014/main" id="{80E1688A-65D8-4B0E-8D9A-37275DE6BEE4}"/>
                </a:ext>
              </a:extLst>
            </p:cNvPr>
            <p:cNvSpPr txBox="1"/>
            <p:nvPr/>
          </p:nvSpPr>
          <p:spPr>
            <a:xfrm>
              <a:off x="8011581" y="2791836"/>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信锐机房哨兵方案优势</a:t>
              </a:r>
            </a:p>
          </p:txBody>
        </p:sp>
        <p:sp>
          <p:nvSpPr>
            <p:cNvPr id="49" name="文本框 48">
              <a:extLst>
                <a:ext uri="{FF2B5EF4-FFF2-40B4-BE49-F238E27FC236}">
                  <a16:creationId xmlns:a16="http://schemas.microsoft.com/office/drawing/2014/main" id="{72CC5684-9ACF-4D89-9733-167EBDB67CB1}"/>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PART03</a:t>
              </a:r>
              <a:endParaRPr lang="zh-CN" altLang="en-US" sz="15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281104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0026" y="629228"/>
            <a:ext cx="2877711"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信锐公司介绍</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7109" y="4909842"/>
            <a:ext cx="547832" cy="547832"/>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213" y="4064740"/>
            <a:ext cx="393074" cy="39307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7323" y="4429814"/>
            <a:ext cx="416052" cy="416052"/>
          </a:xfrm>
          <a:prstGeom prst="rect">
            <a:avLst/>
          </a:prstGeom>
        </p:spPr>
      </p:pic>
      <p:pic>
        <p:nvPicPr>
          <p:cNvPr id="11" name="图片 10"/>
          <p:cNvPicPr>
            <a:picLocks noChangeAspect="1"/>
          </p:cNvPicPr>
          <p:nvPr/>
        </p:nvPicPr>
        <p:blipFill>
          <a:blip r:embed="rId5">
            <a:alphaModFix amt="65000"/>
            <a:extLst>
              <a:ext uri="{28A0092B-C50C-407E-A947-70E740481C1C}">
                <a14:useLocalDpi xmlns:a14="http://schemas.microsoft.com/office/drawing/2010/main" val="0"/>
              </a:ext>
            </a:extLst>
          </a:blip>
          <a:stretch>
            <a:fillRect/>
          </a:stretch>
        </p:blipFill>
        <p:spPr>
          <a:xfrm>
            <a:off x="7612453" y="3971395"/>
            <a:ext cx="320040" cy="320040"/>
          </a:xfrm>
          <a:prstGeom prst="rect">
            <a:avLst/>
          </a:prstGeom>
        </p:spPr>
      </p:pic>
      <p:sp>
        <p:nvSpPr>
          <p:cNvPr id="19" name="椭圆 18"/>
          <p:cNvSpPr/>
          <p:nvPr/>
        </p:nvSpPr>
        <p:spPr>
          <a:xfrm>
            <a:off x="9976644" y="3579106"/>
            <a:ext cx="231112" cy="231112"/>
          </a:xfrm>
          <a:prstGeom prst="ellipse">
            <a:avLst/>
          </a:prstGeom>
          <a:gradFill>
            <a:gsLst>
              <a:gs pos="0">
                <a:srgbClr val="184199">
                  <a:alpha val="73000"/>
                </a:srgbClr>
              </a:gs>
              <a:gs pos="48000">
                <a:srgbClr val="0070C0">
                  <a:alpha val="27000"/>
                </a:srgbClr>
              </a:gs>
              <a:gs pos="100000">
                <a:srgbClr val="00B0F0">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solidFill>
                <a:schemeClr val="bg1"/>
              </a:solidFill>
              <a:latin typeface="Microsoft YaHei" charset="-122"/>
              <a:ea typeface="Microsoft YaHei" charset="-122"/>
              <a:cs typeface="Microsoft YaHei" charset="-122"/>
            </a:endParaRPr>
          </a:p>
        </p:txBody>
      </p:sp>
      <p:sp>
        <p:nvSpPr>
          <p:cNvPr id="21" name="椭圆 20"/>
          <p:cNvSpPr/>
          <p:nvPr/>
        </p:nvSpPr>
        <p:spPr>
          <a:xfrm>
            <a:off x="1254473" y="3859104"/>
            <a:ext cx="544622" cy="544622"/>
          </a:xfrm>
          <a:prstGeom prst="ellipse">
            <a:avLst/>
          </a:prstGeom>
          <a:gradFill>
            <a:gsLst>
              <a:gs pos="0">
                <a:srgbClr val="184199">
                  <a:alpha val="69000"/>
                </a:srgbClr>
              </a:gs>
              <a:gs pos="48000">
                <a:srgbClr val="0070C0">
                  <a:alpha val="25000"/>
                </a:srgbClr>
              </a:gs>
              <a:gs pos="100000">
                <a:srgbClr val="00B0F0">
                  <a:alpha val="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solidFill>
                <a:schemeClr val="bg1"/>
              </a:solidFill>
              <a:latin typeface="Microsoft YaHei" charset="-122"/>
              <a:ea typeface="Microsoft YaHei" charset="-122"/>
              <a:cs typeface="Microsoft YaHei" charset="-122"/>
            </a:endParaRPr>
          </a:p>
        </p:txBody>
      </p:sp>
      <p:pic>
        <p:nvPicPr>
          <p:cNvPr id="29" name="图片 28"/>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9510291" y="1616530"/>
            <a:ext cx="117394" cy="768935"/>
          </a:xfrm>
          <a:prstGeom prst="rect">
            <a:avLst/>
          </a:prstGeom>
        </p:spPr>
      </p:pic>
      <p:pic>
        <p:nvPicPr>
          <p:cNvPr id="31" name="图片 30"/>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2034435" y="2859578"/>
            <a:ext cx="117394" cy="768935"/>
          </a:xfrm>
          <a:prstGeom prst="rect">
            <a:avLst/>
          </a:prstGeom>
        </p:spPr>
      </p:pic>
      <p:pic>
        <p:nvPicPr>
          <p:cNvPr id="32" name="图片 31"/>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6680775" y="3984149"/>
            <a:ext cx="117394" cy="768935"/>
          </a:xfrm>
          <a:prstGeom prst="rect">
            <a:avLst/>
          </a:prstGeom>
        </p:spPr>
      </p:pic>
      <p:sp>
        <p:nvSpPr>
          <p:cNvPr id="3" name="文本框 2"/>
          <p:cNvSpPr txBox="1"/>
          <p:nvPr/>
        </p:nvSpPr>
        <p:spPr>
          <a:xfrm>
            <a:off x="-462116" y="1622326"/>
            <a:ext cx="184731" cy="369332"/>
          </a:xfrm>
          <a:prstGeom prst="rect">
            <a:avLst/>
          </a:prstGeom>
          <a:noFill/>
        </p:spPr>
        <p:txBody>
          <a:bodyPr wrap="none" rtlCol="0">
            <a:spAutoFit/>
          </a:bodyPr>
          <a:lstStyle/>
          <a:p>
            <a:endParaRPr kumimoji="1" lang="zh-CN" altLang="en-US" dirty="0"/>
          </a:p>
        </p:txBody>
      </p:sp>
      <p:sp>
        <p:nvSpPr>
          <p:cNvPr id="15" name="椭圆 14"/>
          <p:cNvSpPr/>
          <p:nvPr/>
        </p:nvSpPr>
        <p:spPr>
          <a:xfrm>
            <a:off x="6698276" y="1821415"/>
            <a:ext cx="1672334" cy="1672334"/>
          </a:xfrm>
          <a:prstGeom prst="ellipse">
            <a:avLst/>
          </a:prstGeom>
          <a:gradFill>
            <a:gsLst>
              <a:gs pos="46000">
                <a:srgbClr val="0557BE"/>
              </a:gs>
              <a:gs pos="0">
                <a:srgbClr val="003FAA"/>
              </a:gs>
              <a:gs pos="100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p:cNvSpPr/>
          <p:nvPr/>
        </p:nvSpPr>
        <p:spPr>
          <a:xfrm>
            <a:off x="6618226" y="1732822"/>
            <a:ext cx="1832434" cy="184951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p:cNvSpPr/>
          <p:nvPr/>
        </p:nvSpPr>
        <p:spPr>
          <a:xfrm>
            <a:off x="8199374" y="3166319"/>
            <a:ext cx="126159" cy="12615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椭圆 52"/>
          <p:cNvSpPr/>
          <p:nvPr/>
        </p:nvSpPr>
        <p:spPr>
          <a:xfrm>
            <a:off x="7223039" y="1719531"/>
            <a:ext cx="100292" cy="10029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6867703" y="2111278"/>
            <a:ext cx="1333481" cy="1092607"/>
          </a:xfrm>
          <a:prstGeom prst="rect">
            <a:avLst/>
          </a:prstGeom>
          <a:noFill/>
          <a:ln>
            <a:noFill/>
          </a:ln>
        </p:spPr>
        <p:txBody>
          <a:bodyPr wrap="square">
            <a:spAutoFit/>
          </a:bodyPr>
          <a:lstStyle/>
          <a:p>
            <a:pPr algn="ctr">
              <a:lnSpc>
                <a:spcPts val="2560"/>
              </a:lnSpc>
            </a:pPr>
            <a:r>
              <a:rPr kumimoji="1" lang="zh-CN" altLang="en-US" sz="1600" dirty="0">
                <a:solidFill>
                  <a:schemeClr val="bg1"/>
                </a:solidFill>
                <a:latin typeface="Microsoft YaHei" charset="-122"/>
                <a:ea typeface="Microsoft YaHei" charset="-122"/>
                <a:cs typeface="Microsoft YaHei" charset="-122"/>
              </a:rPr>
              <a:t>专注于</a:t>
            </a:r>
            <a:endParaRPr kumimoji="1" lang="en-US" altLang="zh-CN" sz="1600" dirty="0">
              <a:solidFill>
                <a:schemeClr val="bg1"/>
              </a:solidFill>
              <a:latin typeface="Microsoft YaHei" charset="-122"/>
              <a:ea typeface="Microsoft YaHei" charset="-122"/>
              <a:cs typeface="Microsoft YaHei" charset="-122"/>
            </a:endParaRPr>
          </a:p>
          <a:p>
            <a:pPr algn="ctr">
              <a:lnSpc>
                <a:spcPts val="2560"/>
              </a:lnSpc>
            </a:pPr>
            <a:r>
              <a:rPr kumimoji="1" lang="zh-CN" altLang="en-US" sz="1600" dirty="0">
                <a:solidFill>
                  <a:schemeClr val="bg1"/>
                </a:solidFill>
                <a:latin typeface="Microsoft YaHei" charset="-122"/>
                <a:ea typeface="Microsoft YaHei" charset="-122"/>
                <a:cs typeface="Microsoft YaHei" charset="-122"/>
              </a:rPr>
              <a:t>数据通信与</a:t>
            </a:r>
            <a:endParaRPr kumimoji="1" lang="en-US" altLang="zh-CN" sz="1600" dirty="0">
              <a:solidFill>
                <a:schemeClr val="bg1"/>
              </a:solidFill>
              <a:latin typeface="Microsoft YaHei" charset="-122"/>
              <a:ea typeface="Microsoft YaHei" charset="-122"/>
              <a:cs typeface="Microsoft YaHei" charset="-122"/>
            </a:endParaRPr>
          </a:p>
          <a:p>
            <a:pPr algn="ctr">
              <a:lnSpc>
                <a:spcPts val="2560"/>
              </a:lnSpc>
            </a:pPr>
            <a:r>
              <a:rPr kumimoji="1" lang="zh-CN" altLang="en-US" sz="1600" dirty="0">
                <a:solidFill>
                  <a:schemeClr val="bg1"/>
                </a:solidFill>
                <a:latin typeface="Microsoft YaHei" charset="-122"/>
                <a:ea typeface="Microsoft YaHei" charset="-122"/>
                <a:cs typeface="Microsoft YaHei" charset="-122"/>
              </a:rPr>
              <a:t>物联网</a:t>
            </a:r>
          </a:p>
        </p:txBody>
      </p:sp>
      <p:sp>
        <p:nvSpPr>
          <p:cNvPr id="55" name="椭圆 54"/>
          <p:cNvSpPr/>
          <p:nvPr/>
        </p:nvSpPr>
        <p:spPr>
          <a:xfrm rot="15204678">
            <a:off x="3983499" y="1812871"/>
            <a:ext cx="1672334" cy="1672334"/>
          </a:xfrm>
          <a:prstGeom prst="ellipse">
            <a:avLst/>
          </a:prstGeom>
          <a:gradFill>
            <a:gsLst>
              <a:gs pos="46000">
                <a:srgbClr val="0557BE"/>
              </a:gs>
              <a:gs pos="0">
                <a:srgbClr val="003FAA"/>
              </a:gs>
              <a:gs pos="100000">
                <a:srgbClr val="15A6FF">
                  <a:alpha val="0"/>
                </a:srgbClr>
              </a:gs>
            </a:gsLst>
            <a:lin ang="120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p:cNvSpPr/>
          <p:nvPr/>
        </p:nvSpPr>
        <p:spPr>
          <a:xfrm rot="15204678">
            <a:off x="3903449" y="1724279"/>
            <a:ext cx="1832434" cy="184951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56"/>
          <p:cNvSpPr/>
          <p:nvPr/>
        </p:nvSpPr>
        <p:spPr>
          <a:xfrm rot="15204678">
            <a:off x="5096758" y="1724996"/>
            <a:ext cx="126159" cy="12615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椭圆 57"/>
          <p:cNvSpPr/>
          <p:nvPr/>
        </p:nvSpPr>
        <p:spPr>
          <a:xfrm rot="15204678">
            <a:off x="3993160" y="3102772"/>
            <a:ext cx="100292" cy="10029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3969617" y="2207472"/>
            <a:ext cx="1662286" cy="769570"/>
          </a:xfrm>
          <a:prstGeom prst="rect">
            <a:avLst/>
          </a:prstGeom>
          <a:noFill/>
          <a:ln>
            <a:noFill/>
          </a:ln>
        </p:spPr>
        <p:txBody>
          <a:bodyPr wrap="square">
            <a:spAutoFit/>
          </a:bodyPr>
          <a:lstStyle/>
          <a:p>
            <a:pPr algn="ctr">
              <a:lnSpc>
                <a:spcPts val="2760"/>
              </a:lnSpc>
            </a:pPr>
            <a:r>
              <a:rPr kumimoji="1" lang="zh-CN" altLang="en-US" sz="1600" dirty="0">
                <a:solidFill>
                  <a:schemeClr val="bg1"/>
                </a:solidFill>
                <a:latin typeface="Microsoft YaHei" charset="-122"/>
                <a:ea typeface="Microsoft YaHei" charset="-122"/>
                <a:cs typeface="Microsoft YaHei" charset="-122"/>
              </a:rPr>
              <a:t>深信服集团</a:t>
            </a:r>
            <a:endParaRPr kumimoji="1" lang="en-US" altLang="zh-CN" sz="1600" dirty="0">
              <a:solidFill>
                <a:schemeClr val="bg1"/>
              </a:solidFill>
              <a:latin typeface="Microsoft YaHei" charset="-122"/>
              <a:ea typeface="Microsoft YaHei" charset="-122"/>
              <a:cs typeface="Microsoft YaHei" charset="-122"/>
            </a:endParaRPr>
          </a:p>
          <a:p>
            <a:pPr algn="ctr">
              <a:lnSpc>
                <a:spcPts val="2760"/>
              </a:lnSpc>
            </a:pPr>
            <a:r>
              <a:rPr kumimoji="1" lang="zh-CN" altLang="en-US" sz="1600" dirty="0">
                <a:solidFill>
                  <a:schemeClr val="bg1"/>
                </a:solidFill>
                <a:latin typeface="Microsoft YaHei" charset="-122"/>
                <a:ea typeface="Microsoft YaHei" charset="-122"/>
                <a:cs typeface="Microsoft YaHei" charset="-122"/>
              </a:rPr>
              <a:t>全资子公司</a:t>
            </a:r>
          </a:p>
        </p:txBody>
      </p:sp>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04" y="2942745"/>
            <a:ext cx="12696292" cy="3870532"/>
          </a:xfrm>
          <a:prstGeom prst="rect">
            <a:avLst/>
          </a:prstGeom>
        </p:spPr>
      </p:pic>
      <p:pic>
        <p:nvPicPr>
          <p:cNvPr id="25" name="图片 24"/>
          <p:cNvPicPr>
            <a:picLocks noChangeAspect="1"/>
          </p:cNvPicPr>
          <p:nvPr/>
        </p:nvPicPr>
        <p:blipFill>
          <a:blip r:embed="rId8">
            <a:alphaModFix amt="36000"/>
            <a:extLst>
              <a:ext uri="{28A0092B-C50C-407E-A947-70E740481C1C}">
                <a14:useLocalDpi xmlns:a14="http://schemas.microsoft.com/office/drawing/2010/main" val="0"/>
              </a:ext>
            </a:extLst>
          </a:blip>
          <a:stretch>
            <a:fillRect/>
          </a:stretch>
        </p:blipFill>
        <p:spPr>
          <a:xfrm>
            <a:off x="470054" y="2395204"/>
            <a:ext cx="11397654" cy="2862979"/>
          </a:xfrm>
          <a:prstGeom prst="rect">
            <a:avLst/>
          </a:prstGeom>
        </p:spPr>
      </p:pic>
      <p:pic>
        <p:nvPicPr>
          <p:cNvPr id="59" name="图片 58"/>
          <p:cNvPicPr>
            <a:picLocks noChangeAspect="1"/>
          </p:cNvPicPr>
          <p:nvPr/>
        </p:nvPicPr>
        <p:blipFill>
          <a:blip r:embed="rId8">
            <a:alphaModFix amt="50000"/>
            <a:extLst>
              <a:ext uri="{28A0092B-C50C-407E-A947-70E740481C1C}">
                <a14:useLocalDpi xmlns:a14="http://schemas.microsoft.com/office/drawing/2010/main" val="0"/>
              </a:ext>
            </a:extLst>
          </a:blip>
          <a:stretch>
            <a:fillRect/>
          </a:stretch>
        </p:blipFill>
        <p:spPr>
          <a:xfrm>
            <a:off x="1810908" y="2156403"/>
            <a:ext cx="8715945" cy="3079872"/>
          </a:xfrm>
          <a:prstGeom prst="rect">
            <a:avLst/>
          </a:prstGeom>
        </p:spPr>
      </p:pic>
    </p:spTree>
    <p:extLst>
      <p:ext uri="{BB962C8B-B14F-4D97-AF65-F5344CB8AC3E}">
        <p14:creationId xmlns:p14="http://schemas.microsoft.com/office/powerpoint/2010/main" val="151047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189" y="2500820"/>
            <a:ext cx="2106762" cy="2054722"/>
          </a:xfrm>
          <a:prstGeom prst="rect">
            <a:avLst/>
          </a:prstGeom>
        </p:spPr>
      </p:pic>
      <p:sp>
        <p:nvSpPr>
          <p:cNvPr id="8" name="矩形 7"/>
          <p:cNvSpPr/>
          <p:nvPr/>
        </p:nvSpPr>
        <p:spPr>
          <a:xfrm>
            <a:off x="4294067" y="629228"/>
            <a:ext cx="3603872" cy="630942"/>
          </a:xfrm>
          <a:prstGeom prst="rect">
            <a:avLst/>
          </a:prstGeom>
        </p:spPr>
        <p:txBody>
          <a:bodyPr wrap="none">
            <a:spAutoFit/>
          </a:bodyPr>
          <a:lstStyle/>
          <a:p>
            <a:pPr lvl="0" algn="ctr">
              <a:defRPr/>
            </a:pPr>
            <a:r>
              <a:rPr lang="en-US" altLang="zh-CN" sz="3500" b="1" dirty="0">
                <a:solidFill>
                  <a:srgbClr val="184199"/>
                </a:solidFill>
                <a:latin typeface="微软雅黑" panose="020B0503020204020204" pitchFamily="34" charset="-122"/>
                <a:ea typeface="微软雅黑" panose="020B0503020204020204" pitchFamily="34" charset="-122"/>
              </a:rPr>
              <a:t>5</a:t>
            </a:r>
            <a:r>
              <a:rPr lang="zh-CN" altLang="en-US" sz="3500" b="1" dirty="0">
                <a:solidFill>
                  <a:srgbClr val="184199"/>
                </a:solidFill>
                <a:latin typeface="微软雅黑" panose="020B0503020204020204" pitchFamily="34" charset="-122"/>
                <a:ea typeface="微软雅黑" panose="020B0503020204020204" pitchFamily="34" charset="-122"/>
              </a:rPr>
              <a:t>年持续高速增长</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9" name="矩形 8"/>
          <p:cNvSpPr/>
          <p:nvPr/>
        </p:nvSpPr>
        <p:spPr>
          <a:xfrm>
            <a:off x="1524000" y="1327403"/>
            <a:ext cx="9144000" cy="830997"/>
          </a:xfrm>
          <a:prstGeom prst="rect">
            <a:avLst/>
          </a:prstGeom>
        </p:spPr>
        <p:txBody>
          <a:bodyPr wrap="square">
            <a:spAutoFit/>
          </a:bodyPr>
          <a:lstStyle/>
          <a:p>
            <a:pPr algn="ctr">
              <a:lnSpc>
                <a:spcPct val="150000"/>
              </a:lnSpc>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2014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年成立以来，从</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个办事处到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个办事处，人员规模</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倍增长截至目前，</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已服务于</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7</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万客户案例，合作伙伴超过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1300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家</a:t>
            </a:r>
          </a:p>
        </p:txBody>
      </p:sp>
      <p:pic>
        <p:nvPicPr>
          <p:cNvPr id="19" name="图片 18"/>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0927796" y="2103972"/>
            <a:ext cx="117394" cy="768935"/>
          </a:xfrm>
          <a:prstGeom prst="rect">
            <a:avLst/>
          </a:prstGeom>
        </p:spPr>
      </p:pic>
      <p:pic>
        <p:nvPicPr>
          <p:cNvPr id="21" name="图片 20"/>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8026560" y="3762122"/>
            <a:ext cx="147909" cy="968806"/>
          </a:xfrm>
          <a:prstGeom prst="rect">
            <a:avLst/>
          </a:prstGeom>
        </p:spPr>
      </p:pic>
      <p:sp>
        <p:nvSpPr>
          <p:cNvPr id="22" name="文本框 21"/>
          <p:cNvSpPr txBox="1"/>
          <p:nvPr/>
        </p:nvSpPr>
        <p:spPr>
          <a:xfrm>
            <a:off x="6057419" y="3916264"/>
            <a:ext cx="1956960" cy="707886"/>
          </a:xfrm>
          <a:prstGeom prst="rect">
            <a:avLst/>
          </a:prstGeom>
          <a:noFill/>
        </p:spPr>
        <p:txBody>
          <a:bodyPr wrap="square" rtlCol="0">
            <a:spAutoFit/>
          </a:bodyPr>
          <a:lstStyle/>
          <a:p>
            <a:r>
              <a:rPr kumimoji="1" lang="en-US" altLang="zh-CN" sz="4000" b="1" dirty="0">
                <a:solidFill>
                  <a:srgbClr val="0141AE"/>
                </a:solidFill>
                <a:latin typeface="Microsoft YaHei" charset="-122"/>
                <a:ea typeface="Microsoft YaHei" charset="-122"/>
                <a:cs typeface="Microsoft YaHei" charset="-122"/>
              </a:rPr>
              <a:t>7</a:t>
            </a:r>
            <a:r>
              <a:rPr kumimoji="1" lang="zh-CN" altLang="en-US" sz="1600" dirty="0">
                <a:solidFill>
                  <a:srgbClr val="0141AE"/>
                </a:solidFill>
                <a:latin typeface="Microsoft YaHei" charset="-122"/>
                <a:ea typeface="Microsoft YaHei" charset="-122"/>
                <a:cs typeface="Microsoft YaHei" charset="-122"/>
              </a:rPr>
              <a:t>万 客户案例</a:t>
            </a:r>
          </a:p>
        </p:txBody>
      </p:sp>
      <p:sp>
        <p:nvSpPr>
          <p:cNvPr id="10" name="文本框 9"/>
          <p:cNvSpPr txBox="1"/>
          <p:nvPr/>
        </p:nvSpPr>
        <p:spPr>
          <a:xfrm>
            <a:off x="1618506" y="3935374"/>
            <a:ext cx="2352760" cy="646331"/>
          </a:xfrm>
          <a:prstGeom prst="rect">
            <a:avLst/>
          </a:prstGeom>
          <a:noFill/>
        </p:spPr>
        <p:txBody>
          <a:bodyPr wrap="square" rtlCol="0">
            <a:spAutoFit/>
          </a:bodyPr>
          <a:lstStyle/>
          <a:p>
            <a:r>
              <a:rPr kumimoji="1" lang="en-US" altLang="zh-CN" sz="3600" b="1" dirty="0">
                <a:solidFill>
                  <a:srgbClr val="0141AE"/>
                </a:solidFill>
                <a:latin typeface="Microsoft YaHei" charset="-122"/>
                <a:ea typeface="Microsoft YaHei" charset="-122"/>
                <a:cs typeface="Microsoft YaHei" charset="-122"/>
              </a:rPr>
              <a:t>42</a:t>
            </a:r>
            <a:r>
              <a:rPr kumimoji="1" lang="zh-CN" altLang="en-US" sz="1600" dirty="0">
                <a:solidFill>
                  <a:srgbClr val="0141AE"/>
                </a:solidFill>
                <a:latin typeface="Microsoft YaHei" charset="-122"/>
                <a:ea typeface="Microsoft YaHei" charset="-122"/>
                <a:cs typeface="Microsoft YaHei" charset="-122"/>
              </a:rPr>
              <a:t>个 分支机构</a:t>
            </a:r>
          </a:p>
        </p:txBody>
      </p:sp>
      <p:sp>
        <p:nvSpPr>
          <p:cNvPr id="11" name="文本框 10"/>
          <p:cNvSpPr txBox="1"/>
          <p:nvPr/>
        </p:nvSpPr>
        <p:spPr>
          <a:xfrm>
            <a:off x="3822520" y="3935375"/>
            <a:ext cx="2352760" cy="646331"/>
          </a:xfrm>
          <a:prstGeom prst="rect">
            <a:avLst/>
          </a:prstGeom>
          <a:noFill/>
        </p:spPr>
        <p:txBody>
          <a:bodyPr wrap="square" rtlCol="0">
            <a:spAutoFit/>
          </a:bodyPr>
          <a:lstStyle/>
          <a:p>
            <a:r>
              <a:rPr kumimoji="1" lang="en-US" altLang="zh-CN" sz="3600" b="1" dirty="0">
                <a:solidFill>
                  <a:srgbClr val="0141AE"/>
                </a:solidFill>
                <a:latin typeface="Microsoft YaHei" charset="-122"/>
                <a:ea typeface="Microsoft YaHei" charset="-122"/>
                <a:cs typeface="Microsoft YaHei" charset="-122"/>
              </a:rPr>
              <a:t>10</a:t>
            </a:r>
            <a:r>
              <a:rPr kumimoji="1" lang="zh-CN" altLang="en-US" sz="1600" dirty="0">
                <a:solidFill>
                  <a:srgbClr val="0141AE"/>
                </a:solidFill>
                <a:latin typeface="Microsoft YaHei" charset="-122"/>
                <a:ea typeface="Microsoft YaHei" charset="-122"/>
                <a:cs typeface="Microsoft YaHei" charset="-122"/>
              </a:rPr>
              <a:t>倍 规模增长</a:t>
            </a:r>
          </a:p>
        </p:txBody>
      </p:sp>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3450" y="5181600"/>
            <a:ext cx="530352" cy="530352"/>
          </a:xfrm>
          <a:prstGeom prst="rect">
            <a:avLst/>
          </a:prstGeom>
        </p:spPr>
      </p:pic>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7164" y="4348480"/>
            <a:ext cx="416052" cy="416052"/>
          </a:xfrm>
          <a:prstGeom prst="rect">
            <a:avLst/>
          </a:prstGeom>
        </p:spPr>
      </p:pic>
      <p:pic>
        <p:nvPicPr>
          <p:cNvPr id="31" name="图片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800" y="6204712"/>
            <a:ext cx="320040" cy="320040"/>
          </a:xfrm>
          <a:prstGeom prst="rect">
            <a:avLst/>
          </a:prstGeom>
        </p:spPr>
      </p:pic>
      <p:pic>
        <p:nvPicPr>
          <p:cNvPr id="32" name="图片 31"/>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3684992" y="2250949"/>
            <a:ext cx="113260" cy="741853"/>
          </a:xfrm>
          <a:prstGeom prst="rect">
            <a:avLst/>
          </a:prstGeom>
        </p:spPr>
      </p:pic>
      <p:pic>
        <p:nvPicPr>
          <p:cNvPr id="15" name="图片 14"/>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1541768" y="3226788"/>
            <a:ext cx="183456" cy="1201644"/>
          </a:xfrm>
          <a:prstGeom prst="rect">
            <a:avLst/>
          </a:prstGeom>
        </p:spPr>
      </p:pic>
      <p:sp>
        <p:nvSpPr>
          <p:cNvPr id="41" name="矩形 40"/>
          <p:cNvSpPr/>
          <p:nvPr/>
        </p:nvSpPr>
        <p:spPr>
          <a:xfrm>
            <a:off x="1718051" y="2644289"/>
            <a:ext cx="1847288" cy="1722512"/>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a:blip r:embed="rId8"/>
          <a:stretch>
            <a:fillRect/>
          </a:stretch>
        </p:blipFill>
        <p:spPr>
          <a:xfrm>
            <a:off x="2351582" y="2985824"/>
            <a:ext cx="548051" cy="548051"/>
          </a:xfrm>
          <a:prstGeom prst="rect">
            <a:avLst/>
          </a:prstGeom>
        </p:spPr>
      </p:pic>
      <p:sp>
        <p:nvSpPr>
          <p:cNvPr id="44" name="矩形 43"/>
          <p:cNvSpPr/>
          <p:nvPr/>
        </p:nvSpPr>
        <p:spPr>
          <a:xfrm>
            <a:off x="3947248" y="2621876"/>
            <a:ext cx="1847288" cy="1722512"/>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矩形 46"/>
          <p:cNvSpPr/>
          <p:nvPr/>
        </p:nvSpPr>
        <p:spPr>
          <a:xfrm>
            <a:off x="6159397" y="2621876"/>
            <a:ext cx="1847288" cy="1722512"/>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49"/>
          <p:cNvSpPr/>
          <p:nvPr/>
        </p:nvSpPr>
        <p:spPr>
          <a:xfrm>
            <a:off x="8384942" y="2621876"/>
            <a:ext cx="1847288" cy="1722512"/>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7081" y="2922691"/>
            <a:ext cx="595618" cy="605490"/>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8784" y="2922691"/>
            <a:ext cx="619604" cy="629874"/>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7148" y="2895011"/>
            <a:ext cx="650074" cy="660849"/>
          </a:xfrm>
          <a:prstGeom prst="rect">
            <a:avLst/>
          </a:prstGeom>
        </p:spPr>
      </p:pic>
      <p:pic>
        <p:nvPicPr>
          <p:cNvPr id="34" name="图片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4068" y="2504570"/>
            <a:ext cx="2106762" cy="2054722"/>
          </a:xfrm>
          <a:prstGeom prst="rect">
            <a:avLst/>
          </a:prstGeom>
        </p:spPr>
      </p:pic>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808" y="2504570"/>
            <a:ext cx="2106762" cy="2054722"/>
          </a:xfrm>
          <a:prstGeom prst="rect">
            <a:avLst/>
          </a:prstGeom>
        </p:spPr>
      </p:pic>
      <p:pic>
        <p:nvPicPr>
          <p:cNvPr id="36" name="图片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1715" y="2504570"/>
            <a:ext cx="2106762" cy="2054722"/>
          </a:xfrm>
          <a:prstGeom prst="rect">
            <a:avLst/>
          </a:prstGeom>
        </p:spPr>
      </p:pic>
      <p:sp>
        <p:nvSpPr>
          <p:cNvPr id="23" name="文本框 22"/>
          <p:cNvSpPr txBox="1"/>
          <p:nvPr/>
        </p:nvSpPr>
        <p:spPr>
          <a:xfrm>
            <a:off x="8153633" y="3954579"/>
            <a:ext cx="3314708" cy="646331"/>
          </a:xfrm>
          <a:prstGeom prst="rect">
            <a:avLst/>
          </a:prstGeom>
          <a:noFill/>
        </p:spPr>
        <p:txBody>
          <a:bodyPr wrap="square" rtlCol="0">
            <a:spAutoFit/>
          </a:bodyPr>
          <a:lstStyle/>
          <a:p>
            <a:r>
              <a:rPr kumimoji="1" lang="en-US" altLang="zh-CN" sz="3600" b="1" dirty="0">
                <a:solidFill>
                  <a:srgbClr val="0141AE"/>
                </a:solidFill>
                <a:latin typeface="Microsoft YaHei" charset="-122"/>
                <a:ea typeface="Microsoft YaHei" charset="-122"/>
                <a:cs typeface="Microsoft YaHei" charset="-122"/>
              </a:rPr>
              <a:t>1300</a:t>
            </a:r>
            <a:r>
              <a:rPr kumimoji="1" lang="zh-CN" altLang="en-US" sz="3600" b="1" baseline="30000" dirty="0">
                <a:solidFill>
                  <a:srgbClr val="0141AE"/>
                </a:solidFill>
                <a:latin typeface="Microsoft YaHei" charset="-122"/>
                <a:ea typeface="Microsoft YaHei" charset="-122"/>
                <a:cs typeface="Microsoft YaHei" charset="-122"/>
              </a:rPr>
              <a:t>＋</a:t>
            </a:r>
            <a:r>
              <a:rPr kumimoji="1" lang="zh-CN" altLang="en-US" sz="1600" dirty="0">
                <a:solidFill>
                  <a:srgbClr val="0141AE"/>
                </a:solidFill>
                <a:latin typeface="Microsoft YaHei" charset="-122"/>
                <a:ea typeface="Microsoft YaHei" charset="-122"/>
                <a:cs typeface="Microsoft YaHei" charset="-122"/>
              </a:rPr>
              <a:t>合作伙伴</a:t>
            </a:r>
          </a:p>
        </p:txBody>
      </p:sp>
    </p:spTree>
    <p:extLst>
      <p:ext uri="{BB962C8B-B14F-4D97-AF65-F5344CB8AC3E}">
        <p14:creationId xmlns:p14="http://schemas.microsoft.com/office/powerpoint/2010/main" val="1882187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7075" y="1639352"/>
            <a:ext cx="2598697" cy="3300405"/>
          </a:xfrm>
          <a:prstGeom prst="rect">
            <a:avLst/>
          </a:prstGeom>
        </p:spPr>
      </p:pic>
      <p:sp>
        <p:nvSpPr>
          <p:cNvPr id="4" name="矩形 3"/>
          <p:cNvSpPr/>
          <p:nvPr/>
        </p:nvSpPr>
        <p:spPr>
          <a:xfrm>
            <a:off x="4657149" y="629228"/>
            <a:ext cx="2877711"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公司业务介绍</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8" name="矩形 7"/>
          <p:cNvSpPr/>
          <p:nvPr/>
        </p:nvSpPr>
        <p:spPr>
          <a:xfrm>
            <a:off x="1524000" y="1327403"/>
            <a:ext cx="9144000" cy="830997"/>
          </a:xfrm>
          <a:prstGeom prst="rect">
            <a:avLst/>
          </a:prstGeom>
        </p:spPr>
        <p:txBody>
          <a:bodyPr wrap="square">
            <a:spAutoFit/>
          </a:bodyPr>
          <a:lstStyle/>
          <a:p>
            <a:pPr algn="ctr">
              <a:lnSpc>
                <a:spcPct val="150000"/>
              </a:lnSpc>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信锐聚焦数通网络与企业级物联网，以用户需求为导向，</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以持续创新为基石全情投入为用户提供全联接的智能网络。</a:t>
            </a:r>
          </a:p>
        </p:txBody>
      </p:sp>
      <p:pic>
        <p:nvPicPr>
          <p:cNvPr id="18" name="图片 17"/>
          <p:cNvPicPr>
            <a:picLocks noChangeAspect="1"/>
          </p:cNvPicPr>
          <p:nvPr/>
        </p:nvPicPr>
        <p:blipFill>
          <a:blip r:embed="rId3">
            <a:alphaModFix amt="26000"/>
            <a:extLst>
              <a:ext uri="{28A0092B-C50C-407E-A947-70E740481C1C}">
                <a14:useLocalDpi xmlns:a14="http://schemas.microsoft.com/office/drawing/2010/main" val="0"/>
              </a:ext>
            </a:extLst>
          </a:blip>
          <a:stretch>
            <a:fillRect/>
          </a:stretch>
        </p:blipFill>
        <p:spPr>
          <a:xfrm>
            <a:off x="1440832" y="3858325"/>
            <a:ext cx="113260" cy="741853"/>
          </a:xfrm>
          <a:prstGeom prst="rect">
            <a:avLst/>
          </a:prstGeom>
        </p:spPr>
      </p:pic>
      <p:pic>
        <p:nvPicPr>
          <p:cNvPr id="19" name="图片 18"/>
          <p:cNvPicPr>
            <a:picLocks noChangeAspect="1"/>
          </p:cNvPicPr>
          <p:nvPr/>
        </p:nvPicPr>
        <p:blipFill>
          <a:blip r:embed="rId3">
            <a:alphaModFix amt="29000"/>
            <a:extLst>
              <a:ext uri="{28A0092B-C50C-407E-A947-70E740481C1C}">
                <a14:useLocalDpi xmlns:a14="http://schemas.microsoft.com/office/drawing/2010/main" val="0"/>
              </a:ext>
            </a:extLst>
          </a:blip>
          <a:stretch>
            <a:fillRect/>
          </a:stretch>
        </p:blipFill>
        <p:spPr>
          <a:xfrm>
            <a:off x="4614312" y="4084868"/>
            <a:ext cx="207944" cy="1362031"/>
          </a:xfrm>
          <a:prstGeom prst="rect">
            <a:avLst/>
          </a:prstGeom>
        </p:spPr>
      </p:pic>
      <p:pic>
        <p:nvPicPr>
          <p:cNvPr id="20" name="图片 19"/>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7660342" y="3229880"/>
            <a:ext cx="113260" cy="741853"/>
          </a:xfrm>
          <a:prstGeom prst="rect">
            <a:avLst/>
          </a:prstGeom>
        </p:spPr>
      </p:pic>
      <p:pic>
        <p:nvPicPr>
          <p:cNvPr id="21" name="图片 2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0429478" y="3236279"/>
            <a:ext cx="275497" cy="1804505"/>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sp>
        <p:nvSpPr>
          <p:cNvPr id="26" name="文本框 25"/>
          <p:cNvSpPr txBox="1"/>
          <p:nvPr/>
        </p:nvSpPr>
        <p:spPr>
          <a:xfrm>
            <a:off x="2262763" y="4907832"/>
            <a:ext cx="1082348" cy="900246"/>
          </a:xfrm>
          <a:prstGeom prst="rect">
            <a:avLst/>
          </a:prstGeom>
          <a:noFill/>
        </p:spPr>
        <p:txBody>
          <a:bodyPr wrap="none" rtlCol="0">
            <a:spAutoFit/>
          </a:bodyPr>
          <a:lstStyle/>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网络控制器</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无线</a:t>
            </a:r>
            <a:r>
              <a:rPr kumimoji="1" lang="en-US" altLang="zh-CN" sz="1400" dirty="0">
                <a:solidFill>
                  <a:schemeClr val="tx1">
                    <a:lumMod val="95000"/>
                    <a:lumOff val="5000"/>
                  </a:schemeClr>
                </a:solidFill>
                <a:latin typeface="Microsoft YaHei" charset="-122"/>
                <a:ea typeface="Microsoft YaHei" charset="-122"/>
                <a:cs typeface="Microsoft YaHei" charset="-122"/>
              </a:rPr>
              <a:t>AP</a:t>
            </a:r>
          </a:p>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物联网</a:t>
            </a:r>
            <a:r>
              <a:rPr kumimoji="1" lang="en-US" altLang="zh-CN" sz="1400" dirty="0">
                <a:solidFill>
                  <a:schemeClr val="tx1">
                    <a:lumMod val="95000"/>
                    <a:lumOff val="5000"/>
                  </a:schemeClr>
                </a:solidFill>
                <a:latin typeface="Microsoft YaHei" charset="-122"/>
                <a:ea typeface="Microsoft YaHei" charset="-122"/>
                <a:cs typeface="Microsoft YaHei" charset="-122"/>
              </a:rPr>
              <a:t>AP</a:t>
            </a:r>
            <a:endParaRPr kumimoji="1" lang="zh-CN" altLang="en-US" sz="1400" dirty="0">
              <a:solidFill>
                <a:schemeClr val="tx1">
                  <a:lumMod val="95000"/>
                  <a:lumOff val="5000"/>
                </a:schemeClr>
              </a:solidFill>
              <a:latin typeface="Microsoft YaHei" charset="-122"/>
              <a:ea typeface="Microsoft YaHei" charset="-122"/>
              <a:cs typeface="Microsoft YaHei" charset="-122"/>
            </a:endParaRPr>
          </a:p>
        </p:txBody>
      </p:sp>
      <p:sp>
        <p:nvSpPr>
          <p:cNvPr id="27" name="文本框 26"/>
          <p:cNvSpPr txBox="1"/>
          <p:nvPr/>
        </p:nvSpPr>
        <p:spPr>
          <a:xfrm>
            <a:off x="5300692" y="4907832"/>
            <a:ext cx="1441420" cy="900246"/>
          </a:xfrm>
          <a:prstGeom prst="rect">
            <a:avLst/>
          </a:prstGeom>
          <a:noFill/>
        </p:spPr>
        <p:txBody>
          <a:bodyPr wrap="none" rtlCol="0">
            <a:spAutoFit/>
          </a:bodyPr>
          <a:lstStyle/>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框式核心交换机</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安视交换机</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gn="ctr">
              <a:lnSpc>
                <a:spcPts val="2080"/>
              </a:lnSpc>
            </a:pPr>
            <a:r>
              <a:rPr kumimoji="1" lang="en-US" altLang="zh-CN" sz="1400" dirty="0">
                <a:solidFill>
                  <a:schemeClr val="tx1">
                    <a:lumMod val="95000"/>
                    <a:lumOff val="5000"/>
                  </a:schemeClr>
                </a:solidFill>
                <a:latin typeface="Microsoft YaHei" charset="-122"/>
                <a:ea typeface="Microsoft YaHei" charset="-122"/>
                <a:cs typeface="Microsoft YaHei" charset="-122"/>
              </a:rPr>
              <a:t>POE</a:t>
            </a:r>
            <a:r>
              <a:rPr kumimoji="1" lang="zh-CN" altLang="en-US" sz="1400" dirty="0">
                <a:solidFill>
                  <a:schemeClr val="tx1">
                    <a:lumMod val="95000"/>
                    <a:lumOff val="5000"/>
                  </a:schemeClr>
                </a:solidFill>
                <a:latin typeface="Microsoft YaHei" charset="-122"/>
                <a:ea typeface="Microsoft YaHei" charset="-122"/>
                <a:cs typeface="Microsoft YaHei" charset="-122"/>
              </a:rPr>
              <a:t>交换机</a:t>
            </a:r>
          </a:p>
        </p:txBody>
      </p:sp>
      <p:sp>
        <p:nvSpPr>
          <p:cNvPr id="28" name="文本框 27"/>
          <p:cNvSpPr txBox="1"/>
          <p:nvPr/>
        </p:nvSpPr>
        <p:spPr>
          <a:xfrm>
            <a:off x="8548300" y="4907832"/>
            <a:ext cx="1261884" cy="900246"/>
          </a:xfrm>
          <a:prstGeom prst="rect">
            <a:avLst/>
          </a:prstGeom>
          <a:noFill/>
        </p:spPr>
        <p:txBody>
          <a:bodyPr wrap="none" rtlCol="0">
            <a:spAutoFit/>
          </a:bodyPr>
          <a:lstStyle/>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开放智能平台</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春蚕校园</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gn="ctr">
              <a:lnSpc>
                <a:spcPts val="2080"/>
              </a:lnSpc>
            </a:pPr>
            <a:r>
              <a:rPr kumimoji="1" lang="zh-CN" altLang="en-US" sz="1400" dirty="0">
                <a:solidFill>
                  <a:schemeClr val="tx1">
                    <a:lumMod val="95000"/>
                    <a:lumOff val="5000"/>
                  </a:schemeClr>
                </a:solidFill>
                <a:latin typeface="Microsoft YaHei" charset="-122"/>
                <a:ea typeface="Microsoft YaHei" charset="-122"/>
                <a:cs typeface="Microsoft YaHei" charset="-122"/>
              </a:rPr>
              <a:t>机房哨兵</a:t>
            </a:r>
          </a:p>
        </p:txBody>
      </p:sp>
      <p:sp>
        <p:nvSpPr>
          <p:cNvPr id="29" name="矩形 28"/>
          <p:cNvSpPr/>
          <p:nvPr/>
        </p:nvSpPr>
        <p:spPr>
          <a:xfrm>
            <a:off x="2070404" y="4400123"/>
            <a:ext cx="1467068"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企业级无线</a:t>
            </a:r>
          </a:p>
        </p:txBody>
      </p:sp>
      <p:sp>
        <p:nvSpPr>
          <p:cNvPr id="30" name="矩形 29"/>
          <p:cNvSpPr/>
          <p:nvPr/>
        </p:nvSpPr>
        <p:spPr>
          <a:xfrm>
            <a:off x="5287868" y="4400123"/>
            <a:ext cx="1467068"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安视交换机</a:t>
            </a:r>
          </a:p>
        </p:txBody>
      </p:sp>
      <p:sp>
        <p:nvSpPr>
          <p:cNvPr id="31" name="矩形 30"/>
          <p:cNvSpPr/>
          <p:nvPr/>
        </p:nvSpPr>
        <p:spPr>
          <a:xfrm>
            <a:off x="8317467" y="4400123"/>
            <a:ext cx="1723549"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企业级物联网</a:t>
            </a:r>
          </a:p>
        </p:txBody>
      </p:sp>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3369" y="1779411"/>
            <a:ext cx="2390107" cy="303202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0859" y="1838275"/>
            <a:ext cx="2419696" cy="3069557"/>
          </a:xfrm>
          <a:prstGeom prst="rect">
            <a:avLst/>
          </a:prstGeom>
        </p:spPr>
      </p:pic>
    </p:spTree>
    <p:extLst>
      <p:ext uri="{BB962C8B-B14F-4D97-AF65-F5344CB8AC3E}">
        <p14:creationId xmlns:p14="http://schemas.microsoft.com/office/powerpoint/2010/main" val="1930263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FCF26F-61D3-464B-96EE-43BB44ABCE05}"/>
              </a:ext>
            </a:extLst>
          </p:cNvPr>
          <p:cNvSpPr>
            <a:spLocks noGrp="1"/>
          </p:cNvSpPr>
          <p:nvPr>
            <p:ph type="title"/>
          </p:nvPr>
        </p:nvSpPr>
        <p:spPr>
          <a:xfrm>
            <a:off x="2809763" y="265183"/>
            <a:ext cx="10515600" cy="783451"/>
          </a:xfrm>
        </p:spPr>
        <p:txBody>
          <a:bodyPr>
            <a:normAutofit/>
          </a:bodyPr>
          <a:lstStyle/>
          <a:p>
            <a:r>
              <a:rPr lang="zh-CN" altLang="en-US" sz="2400" b="1" dirty="0">
                <a:solidFill>
                  <a:schemeClr val="accent1"/>
                </a:solidFill>
                <a:latin typeface="宋体" panose="02010600030101010101" pitchFamily="2" charset="-122"/>
                <a:ea typeface="宋体" panose="02010600030101010101" pitchFamily="2" charset="-122"/>
              </a:rPr>
              <a:t>机房建设相关的法律法规及政策要求</a:t>
            </a:r>
          </a:p>
        </p:txBody>
      </p:sp>
      <p:sp>
        <p:nvSpPr>
          <p:cNvPr id="6" name="内容占位符 5">
            <a:extLst>
              <a:ext uri="{FF2B5EF4-FFF2-40B4-BE49-F238E27FC236}">
                <a16:creationId xmlns:a16="http://schemas.microsoft.com/office/drawing/2014/main" id="{85FC37EC-A2CB-48F8-9F57-5F5C74FEEBA4}"/>
              </a:ext>
            </a:extLst>
          </p:cNvPr>
          <p:cNvSpPr>
            <a:spLocks noGrp="1"/>
          </p:cNvSpPr>
          <p:nvPr>
            <p:ph idx="1"/>
          </p:nvPr>
        </p:nvSpPr>
        <p:spPr>
          <a:xfrm>
            <a:off x="1612092" y="894390"/>
            <a:ext cx="10195824" cy="3777863"/>
          </a:xfrm>
        </p:spPr>
        <p:txBody>
          <a:bodyPr>
            <a:normAutofit/>
          </a:bodyPr>
          <a:lstStyle/>
          <a:p>
            <a:pPr marL="0" indent="0">
              <a:lnSpc>
                <a:spcPct val="150000"/>
              </a:lnSpc>
              <a:buNone/>
            </a:pPr>
            <a:r>
              <a:rPr lang="zh-CN" altLang="zh-CN" sz="1400" b="1" dirty="0"/>
              <a:t>《</a:t>
            </a:r>
            <a:r>
              <a:rPr lang="zh-CN" altLang="en-US" sz="1400" b="1" dirty="0"/>
              <a:t> </a:t>
            </a:r>
            <a:r>
              <a:rPr lang="en-US" altLang="zh-CN" sz="1400" b="1" dirty="0"/>
              <a:t>GB 50174-2017</a:t>
            </a:r>
            <a:r>
              <a:rPr lang="zh-CN" altLang="en-US" sz="1400" b="1" dirty="0"/>
              <a:t>数据中心设计规范</a:t>
            </a:r>
            <a:r>
              <a:rPr lang="zh-CN" altLang="zh-CN" sz="1400" b="1" dirty="0"/>
              <a:t>》</a:t>
            </a:r>
          </a:p>
          <a:p>
            <a:pPr marL="0" indent="0">
              <a:lnSpc>
                <a:spcPct val="150000"/>
              </a:lnSpc>
              <a:buNone/>
            </a:pPr>
            <a:r>
              <a:rPr lang="zh-CN" altLang="zh-CN" sz="1400" b="1" dirty="0"/>
              <a:t>《信息安全等级保护标准</a:t>
            </a:r>
            <a:r>
              <a:rPr lang="en-US" altLang="zh-CN" sz="1400" b="1" dirty="0"/>
              <a:t>2.0</a:t>
            </a:r>
            <a:r>
              <a:rPr lang="zh-CN" altLang="zh-CN" sz="1400" b="1" dirty="0"/>
              <a:t>》</a:t>
            </a:r>
            <a:endParaRPr lang="en-US" altLang="zh-CN" sz="1400" b="1" dirty="0"/>
          </a:p>
          <a:p>
            <a:pPr marL="0" indent="0">
              <a:lnSpc>
                <a:spcPct val="150000"/>
              </a:lnSpc>
              <a:buNone/>
            </a:pPr>
            <a:r>
              <a:rPr lang="zh-CN" altLang="zh-CN" sz="1400" b="1" dirty="0"/>
              <a:t>《证券公司证券营业部信息技术指引》</a:t>
            </a:r>
            <a:endParaRPr lang="en-US" altLang="zh-CN" sz="1400" b="1" dirty="0"/>
          </a:p>
          <a:p>
            <a:pPr marL="0" indent="0">
              <a:lnSpc>
                <a:spcPct val="150000"/>
              </a:lnSpc>
              <a:buNone/>
            </a:pPr>
            <a:r>
              <a:rPr lang="zh-CN" altLang="zh-CN" sz="1400" b="1" dirty="0"/>
              <a:t>《商业银行数据中心监管指引》</a:t>
            </a:r>
            <a:endParaRPr lang="en-US" altLang="zh-CN" sz="1400" b="1" dirty="0"/>
          </a:p>
          <a:p>
            <a:pPr marL="0" indent="0">
              <a:lnSpc>
                <a:spcPct val="150000"/>
              </a:lnSpc>
              <a:buNone/>
            </a:pPr>
            <a:r>
              <a:rPr lang="zh-CN" altLang="zh-CN" sz="1400" b="1" dirty="0"/>
              <a:t>《卫生行业信息安全等级保护工作的指导意见》</a:t>
            </a:r>
            <a:endParaRPr lang="en-US" altLang="zh-CN" sz="1400" b="1" dirty="0"/>
          </a:p>
          <a:p>
            <a:pPr marL="0" indent="0">
              <a:lnSpc>
                <a:spcPct val="150000"/>
              </a:lnSpc>
              <a:buNone/>
            </a:pPr>
            <a:r>
              <a:rPr lang="en-US" altLang="zh-CN" sz="1400" dirty="0"/>
              <a:t> </a:t>
            </a:r>
            <a:r>
              <a:rPr lang="zh-CN" altLang="zh-CN" sz="1400" dirty="0"/>
              <a:t>除了以上的标准和规范以外，像电力、运营商、教育等行业发布了自己行业的信息化机房建设的标注和要求，无一例外都提到了通过对机房动力环境监测系统来实现对机房物理安全的保护和管控，这些要求和制度足以引起各位机房运维人员的重视和关注！</a:t>
            </a:r>
            <a:endParaRPr lang="zh-CN" altLang="en-US" sz="1400" dirty="0"/>
          </a:p>
        </p:txBody>
      </p:sp>
      <p:pic>
        <p:nvPicPr>
          <p:cNvPr id="10" name="图片 9">
            <a:extLst>
              <a:ext uri="{FF2B5EF4-FFF2-40B4-BE49-F238E27FC236}">
                <a16:creationId xmlns:a16="http://schemas.microsoft.com/office/drawing/2014/main" id="{72B9FE3E-A2D0-4AE0-A3DE-DEFDD831D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802" y="4074678"/>
            <a:ext cx="4236507" cy="2126413"/>
          </a:xfrm>
          <a:prstGeom prst="rect">
            <a:avLst/>
          </a:prstGeom>
        </p:spPr>
      </p:pic>
      <p:pic>
        <p:nvPicPr>
          <p:cNvPr id="7" name="图片 6">
            <a:extLst>
              <a:ext uri="{FF2B5EF4-FFF2-40B4-BE49-F238E27FC236}">
                <a16:creationId xmlns:a16="http://schemas.microsoft.com/office/drawing/2014/main" id="{DAB85339-45C5-438F-862A-5F2DC814B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026" y="4074678"/>
            <a:ext cx="5104974" cy="2126413"/>
          </a:xfrm>
          <a:prstGeom prst="rect">
            <a:avLst/>
          </a:prstGeom>
        </p:spPr>
      </p:pic>
    </p:spTree>
    <p:extLst>
      <p:ext uri="{BB962C8B-B14F-4D97-AF65-F5344CB8AC3E}">
        <p14:creationId xmlns:p14="http://schemas.microsoft.com/office/powerpoint/2010/main" val="2700868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0904" y="1258484"/>
            <a:ext cx="10296939" cy="5172715"/>
          </a:xfrm>
          <a:prstGeom prst="rect">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3983886" y="568202"/>
            <a:ext cx="4224234"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信锐技术产品示意图</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8859" y="5252430"/>
            <a:ext cx="361188" cy="361188"/>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5166" y="4008905"/>
            <a:ext cx="416052" cy="416052"/>
          </a:xfrm>
          <a:prstGeom prst="rect">
            <a:avLst/>
          </a:prstGeom>
        </p:spPr>
      </p:pic>
      <p:sp>
        <p:nvSpPr>
          <p:cNvPr id="330" name="矩形 329"/>
          <p:cNvSpPr/>
          <p:nvPr/>
        </p:nvSpPr>
        <p:spPr>
          <a:xfrm>
            <a:off x="1420998" y="5962499"/>
            <a:ext cx="1214162"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9" name="矩形 328"/>
          <p:cNvSpPr/>
          <p:nvPr/>
        </p:nvSpPr>
        <p:spPr>
          <a:xfrm>
            <a:off x="2665739" y="5962498"/>
            <a:ext cx="1106352"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8" name="矩形 327"/>
          <p:cNvSpPr/>
          <p:nvPr/>
        </p:nvSpPr>
        <p:spPr>
          <a:xfrm>
            <a:off x="3837142" y="5962499"/>
            <a:ext cx="1152475"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7" name="矩形 326"/>
          <p:cNvSpPr/>
          <p:nvPr/>
        </p:nvSpPr>
        <p:spPr>
          <a:xfrm>
            <a:off x="5033041" y="5962499"/>
            <a:ext cx="1180712"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6" name="矩形 325"/>
          <p:cNvSpPr/>
          <p:nvPr/>
        </p:nvSpPr>
        <p:spPr>
          <a:xfrm>
            <a:off x="6255274" y="5962499"/>
            <a:ext cx="1040766"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5" name="矩形 324"/>
          <p:cNvSpPr/>
          <p:nvPr/>
        </p:nvSpPr>
        <p:spPr>
          <a:xfrm>
            <a:off x="7344367" y="5962499"/>
            <a:ext cx="1077156"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4" name="矩形 323"/>
          <p:cNvSpPr/>
          <p:nvPr/>
        </p:nvSpPr>
        <p:spPr>
          <a:xfrm>
            <a:off x="8467495" y="5962499"/>
            <a:ext cx="1375072"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3" name="矩形 322"/>
          <p:cNvSpPr/>
          <p:nvPr/>
        </p:nvSpPr>
        <p:spPr>
          <a:xfrm>
            <a:off x="9894207" y="5962499"/>
            <a:ext cx="901787" cy="203551"/>
          </a:xfrm>
          <a:prstGeom prst="rect">
            <a:avLst/>
          </a:prstGeom>
          <a:gradFill>
            <a:gsLst>
              <a:gs pos="75000">
                <a:srgbClr val="1190ED"/>
              </a:gs>
              <a:gs pos="0">
                <a:srgbClr val="003FAA"/>
              </a:gs>
              <a:gs pos="100000">
                <a:srgbClr val="15A6FF"/>
              </a:gs>
            </a:gsLst>
            <a:lin ang="0" scaled="1"/>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1122505" y="1393815"/>
            <a:ext cx="1122048" cy="158124"/>
          </a:xfrm>
          <a:prstGeom prst="rect">
            <a:avLst/>
          </a:prstGeom>
          <a:gradFill flip="none" rotWithShape="1">
            <a:gsLst>
              <a:gs pos="75000">
                <a:srgbClr val="1190ED"/>
              </a:gs>
              <a:gs pos="0">
                <a:srgbClr val="003FAA"/>
              </a:gs>
              <a:gs pos="100000">
                <a:srgbClr val="15A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15"/>
          <p:cNvSpPr/>
          <p:nvPr/>
        </p:nvSpPr>
        <p:spPr>
          <a:xfrm>
            <a:off x="1462414" y="1635474"/>
            <a:ext cx="3111500" cy="870766"/>
          </a:xfrm>
          <a:prstGeom prst="rect">
            <a:avLst/>
          </a:prstGeom>
          <a:noFill/>
          <a:ln w="9525">
            <a:solidFill>
              <a:srgbClr val="1841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1690547" y="1720564"/>
            <a:ext cx="1024639" cy="369332"/>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机房动环监控</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Engine</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Room</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Dynamic</a:t>
            </a: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Monitoring</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354" y="2112979"/>
            <a:ext cx="898915" cy="186411"/>
          </a:xfrm>
          <a:prstGeom prst="rect">
            <a:avLst/>
          </a:prstGeom>
        </p:spPr>
      </p:pic>
      <p:cxnSp>
        <p:nvCxnSpPr>
          <p:cNvPr id="31" name="直线连接符 30"/>
          <p:cNvCxnSpPr/>
          <p:nvPr/>
        </p:nvCxnSpPr>
        <p:spPr>
          <a:xfrm>
            <a:off x="4056366" y="2085456"/>
            <a:ext cx="0" cy="646208"/>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32" name="直线连接符 31"/>
          <p:cNvCxnSpPr/>
          <p:nvPr/>
        </p:nvCxnSpPr>
        <p:spPr>
          <a:xfrm>
            <a:off x="3096855" y="2085456"/>
            <a:ext cx="0" cy="646208"/>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36" name="直线连接符 35"/>
          <p:cNvCxnSpPr/>
          <p:nvPr/>
        </p:nvCxnSpPr>
        <p:spPr>
          <a:xfrm>
            <a:off x="3215657" y="2813350"/>
            <a:ext cx="621634"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38" name="直线连接符 37"/>
          <p:cNvCxnSpPr/>
          <p:nvPr/>
        </p:nvCxnSpPr>
        <p:spPr>
          <a:xfrm>
            <a:off x="3266457" y="2772939"/>
            <a:ext cx="621634"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40" name="直线连接符 39"/>
          <p:cNvCxnSpPr/>
          <p:nvPr/>
        </p:nvCxnSpPr>
        <p:spPr>
          <a:xfrm>
            <a:off x="3060936" y="2098156"/>
            <a:ext cx="996672" cy="651694"/>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42" name="直线连接符 41"/>
          <p:cNvCxnSpPr/>
          <p:nvPr/>
        </p:nvCxnSpPr>
        <p:spPr>
          <a:xfrm flipH="1">
            <a:off x="3085350" y="2082281"/>
            <a:ext cx="498304" cy="670744"/>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43" name="直线连接符 42"/>
          <p:cNvCxnSpPr/>
          <p:nvPr/>
        </p:nvCxnSpPr>
        <p:spPr>
          <a:xfrm flipH="1">
            <a:off x="3102570" y="2098156"/>
            <a:ext cx="990090" cy="651694"/>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44" name="直线连接符 43"/>
          <p:cNvCxnSpPr/>
          <p:nvPr/>
        </p:nvCxnSpPr>
        <p:spPr>
          <a:xfrm>
            <a:off x="3567709" y="2082281"/>
            <a:ext cx="495013" cy="670744"/>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2950700" y="2197683"/>
            <a:ext cx="298450" cy="66675"/>
          </a:xfrm>
          <a:prstGeom prst="ellipse">
            <a:avLst/>
          </a:prstGeom>
          <a:noFill/>
          <a:ln w="6350">
            <a:solidFill>
              <a:srgbClr val="13A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椭圆 25"/>
          <p:cNvSpPr/>
          <p:nvPr/>
        </p:nvSpPr>
        <p:spPr>
          <a:xfrm>
            <a:off x="3429014" y="2197683"/>
            <a:ext cx="298450" cy="66675"/>
          </a:xfrm>
          <a:prstGeom prst="ellipse">
            <a:avLst/>
          </a:prstGeom>
          <a:noFill/>
          <a:ln w="6350">
            <a:solidFill>
              <a:srgbClr val="13A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椭圆 26"/>
          <p:cNvSpPr/>
          <p:nvPr/>
        </p:nvSpPr>
        <p:spPr>
          <a:xfrm>
            <a:off x="3900622" y="2197683"/>
            <a:ext cx="298450" cy="66675"/>
          </a:xfrm>
          <a:prstGeom prst="ellipse">
            <a:avLst/>
          </a:prstGeom>
          <a:noFill/>
          <a:ln w="6350">
            <a:solidFill>
              <a:srgbClr val="13A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7692" y="1778043"/>
            <a:ext cx="406958" cy="370332"/>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530" y="1778043"/>
            <a:ext cx="406958" cy="370332"/>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3367" y="1778043"/>
            <a:ext cx="406958" cy="370332"/>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465" y="2672982"/>
            <a:ext cx="464773" cy="248986"/>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6491" y="2672982"/>
            <a:ext cx="464773" cy="248986"/>
          </a:xfrm>
          <a:prstGeom prst="rect">
            <a:avLst/>
          </a:prstGeom>
        </p:spPr>
      </p:pic>
      <p:sp>
        <p:nvSpPr>
          <p:cNvPr id="46" name="文本框 45"/>
          <p:cNvSpPr txBox="1"/>
          <p:nvPr/>
        </p:nvSpPr>
        <p:spPr>
          <a:xfrm>
            <a:off x="3290691" y="2614813"/>
            <a:ext cx="530915" cy="184666"/>
          </a:xfrm>
          <a:prstGeom prst="rect">
            <a:avLst/>
          </a:prstGeom>
          <a:noFill/>
        </p:spPr>
        <p:txBody>
          <a:bodyPr wrap="none" rtlCol="0">
            <a:spAutoFit/>
          </a:bodyPr>
          <a:lstStyle/>
          <a:p>
            <a:pPr algn="ctr"/>
            <a:r>
              <a:rPr kumimoji="1" lang="en-US" altLang="zh-CN" sz="600" dirty="0">
                <a:solidFill>
                  <a:sysClr val="windowText" lastClr="000000"/>
                </a:solidFill>
                <a:latin typeface="Microsoft YaHei" charset="-122"/>
                <a:ea typeface="Microsoft YaHei" charset="-122"/>
                <a:cs typeface="Microsoft YaHei" charset="-122"/>
              </a:rPr>
              <a:t>Peer-Link</a:t>
            </a:r>
            <a:endParaRPr kumimoji="1" lang="zh-CN" altLang="en-US" sz="600" dirty="0">
              <a:solidFill>
                <a:sysClr val="windowText" lastClr="000000"/>
              </a:solidFill>
              <a:latin typeface="Microsoft YaHei" charset="-122"/>
              <a:ea typeface="Microsoft YaHei" charset="-122"/>
              <a:cs typeface="Microsoft YaHei" charset="-122"/>
            </a:endParaRPr>
          </a:p>
        </p:txBody>
      </p:sp>
      <p:sp>
        <p:nvSpPr>
          <p:cNvPr id="47" name="文本框 46"/>
          <p:cNvSpPr txBox="1"/>
          <p:nvPr/>
        </p:nvSpPr>
        <p:spPr>
          <a:xfrm>
            <a:off x="3329057" y="2781772"/>
            <a:ext cx="445955" cy="184666"/>
          </a:xfrm>
          <a:prstGeom prst="rect">
            <a:avLst/>
          </a:prstGeom>
          <a:noFill/>
        </p:spPr>
        <p:txBody>
          <a:bodyPr wrap="none" rtlCol="0">
            <a:spAutoFit/>
          </a:bodyPr>
          <a:lstStyle/>
          <a:p>
            <a:pPr algn="ctr"/>
            <a:r>
              <a:rPr kumimoji="1" lang="en-US" altLang="zh-CN" sz="600">
                <a:solidFill>
                  <a:sysClr val="windowText" lastClr="000000"/>
                </a:solidFill>
                <a:latin typeface="Microsoft YaHei" charset="-122"/>
                <a:ea typeface="Microsoft YaHei" charset="-122"/>
                <a:cs typeface="Microsoft YaHei" charset="-122"/>
              </a:rPr>
              <a:t>M-LAG</a:t>
            </a:r>
            <a:endParaRPr kumimoji="1" lang="zh-CN" altLang="en-US" sz="600" dirty="0">
              <a:solidFill>
                <a:sysClr val="windowText" lastClr="000000"/>
              </a:solidFill>
              <a:latin typeface="Microsoft YaHei" charset="-122"/>
              <a:ea typeface="Microsoft YaHei" charset="-122"/>
              <a:cs typeface="Microsoft YaHei" charset="-122"/>
            </a:endParaRPr>
          </a:p>
        </p:txBody>
      </p:sp>
      <p:sp>
        <p:nvSpPr>
          <p:cNvPr id="48" name="文本框 47"/>
          <p:cNvSpPr txBox="1"/>
          <p:nvPr/>
        </p:nvSpPr>
        <p:spPr>
          <a:xfrm>
            <a:off x="1877862" y="2657631"/>
            <a:ext cx="889987"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数据中心交换机</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Data</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Centre</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Switch</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51" name="矩形 50"/>
          <p:cNvSpPr/>
          <p:nvPr/>
        </p:nvSpPr>
        <p:spPr>
          <a:xfrm>
            <a:off x="5827929" y="2098156"/>
            <a:ext cx="2256232" cy="408084"/>
          </a:xfrm>
          <a:prstGeom prst="rect">
            <a:avLst/>
          </a:prstGeom>
          <a:noFill/>
          <a:ln w="9525">
            <a:solidFill>
              <a:srgbClr val="1841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78" name="直线连接符 77"/>
          <p:cNvCxnSpPr/>
          <p:nvPr/>
        </p:nvCxnSpPr>
        <p:spPr>
          <a:xfrm>
            <a:off x="6444062" y="1961903"/>
            <a:ext cx="0" cy="976939"/>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80" name="直线连接符 79"/>
          <p:cNvCxnSpPr/>
          <p:nvPr/>
        </p:nvCxnSpPr>
        <p:spPr>
          <a:xfrm>
            <a:off x="7550107" y="1961903"/>
            <a:ext cx="0" cy="976939"/>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82" name="直线连接符 81"/>
          <p:cNvCxnSpPr>
            <a:stCxn id="61" idx="2"/>
          </p:cNvCxnSpPr>
          <p:nvPr/>
        </p:nvCxnSpPr>
        <p:spPr>
          <a:xfrm>
            <a:off x="6510739" y="1956982"/>
            <a:ext cx="772493" cy="285732"/>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84" name="直线连接符 83"/>
          <p:cNvCxnSpPr/>
          <p:nvPr/>
        </p:nvCxnSpPr>
        <p:spPr>
          <a:xfrm flipH="1">
            <a:off x="6678840" y="1961783"/>
            <a:ext cx="733870" cy="293159"/>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86" name="直线连接符 85"/>
          <p:cNvCxnSpPr/>
          <p:nvPr/>
        </p:nvCxnSpPr>
        <p:spPr>
          <a:xfrm>
            <a:off x="6502910" y="2922967"/>
            <a:ext cx="993776" cy="0"/>
          </a:xfrm>
          <a:prstGeom prst="line">
            <a:avLst/>
          </a:prstGeom>
          <a:ln>
            <a:solidFill>
              <a:srgbClr val="46B6FE"/>
            </a:solidFill>
          </a:ln>
        </p:spPr>
        <p:style>
          <a:lnRef idx="1">
            <a:schemeClr val="accent1"/>
          </a:lnRef>
          <a:fillRef idx="0">
            <a:schemeClr val="accent1"/>
          </a:fillRef>
          <a:effectRef idx="0">
            <a:schemeClr val="accent1"/>
          </a:effectRef>
          <a:fontRef idx="minor">
            <a:schemeClr val="tx1"/>
          </a:fontRef>
        </p:style>
      </p:cxnSp>
      <p:cxnSp>
        <p:nvCxnSpPr>
          <p:cNvPr id="90" name="直线连接符 89"/>
          <p:cNvCxnSpPr/>
          <p:nvPr/>
        </p:nvCxnSpPr>
        <p:spPr>
          <a:xfrm>
            <a:off x="6502910" y="2972289"/>
            <a:ext cx="993776" cy="0"/>
          </a:xfrm>
          <a:prstGeom prst="line">
            <a:avLst/>
          </a:prstGeom>
          <a:ln>
            <a:solidFill>
              <a:srgbClr val="46B6FE"/>
            </a:solidFill>
          </a:ln>
        </p:spPr>
        <p:style>
          <a:lnRef idx="1">
            <a:schemeClr val="accent1"/>
          </a:lnRef>
          <a:fillRef idx="0">
            <a:schemeClr val="accent1"/>
          </a:fillRef>
          <a:effectRef idx="0">
            <a:schemeClr val="accent1"/>
          </a:effectRef>
          <a:fontRef idx="minor">
            <a:schemeClr val="tx1"/>
          </a:fontRef>
        </p:style>
      </p:cxnSp>
      <p:grpSp>
        <p:nvGrpSpPr>
          <p:cNvPr id="60" name="组 59"/>
          <p:cNvGrpSpPr/>
          <p:nvPr/>
        </p:nvGrpSpPr>
        <p:grpSpPr>
          <a:xfrm>
            <a:off x="6197428" y="1657218"/>
            <a:ext cx="577430" cy="365530"/>
            <a:chOff x="6343650" y="1783054"/>
            <a:chExt cx="577430" cy="365530"/>
          </a:xfrm>
        </p:grpSpPr>
        <p:sp>
          <p:nvSpPr>
            <p:cNvPr id="53" name="椭圆 52"/>
            <p:cNvSpPr/>
            <p:nvPr/>
          </p:nvSpPr>
          <p:spPr>
            <a:xfrm>
              <a:off x="6343650" y="1859197"/>
              <a:ext cx="247650" cy="247650"/>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6511925" y="1862372"/>
              <a:ext cx="298450" cy="286212"/>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p:cNvSpPr/>
            <p:nvPr/>
          </p:nvSpPr>
          <p:spPr>
            <a:xfrm>
              <a:off x="6716271" y="1852297"/>
              <a:ext cx="204809" cy="204809"/>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椭圆 57"/>
            <p:cNvSpPr/>
            <p:nvPr/>
          </p:nvSpPr>
          <p:spPr>
            <a:xfrm>
              <a:off x="6605566" y="1783054"/>
              <a:ext cx="247650" cy="247650"/>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椭圆 58"/>
            <p:cNvSpPr/>
            <p:nvPr/>
          </p:nvSpPr>
          <p:spPr>
            <a:xfrm>
              <a:off x="6467012" y="1793083"/>
              <a:ext cx="204809" cy="204809"/>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1" name="文本框 60"/>
          <p:cNvSpPr txBox="1"/>
          <p:nvPr/>
        </p:nvSpPr>
        <p:spPr>
          <a:xfrm>
            <a:off x="6298982" y="1726150"/>
            <a:ext cx="423514" cy="230832"/>
          </a:xfrm>
          <a:prstGeom prst="rect">
            <a:avLst/>
          </a:prstGeom>
          <a:noFill/>
        </p:spPr>
        <p:txBody>
          <a:bodyPr wrap="none" rtlCol="0">
            <a:spAutoFit/>
          </a:bodyPr>
          <a:lstStyle/>
          <a:p>
            <a:r>
              <a:rPr kumimoji="1" lang="en-US" altLang="zh-CN" sz="900">
                <a:solidFill>
                  <a:schemeClr val="bg1"/>
                </a:solidFill>
                <a:latin typeface="Microsoft YaHei" charset="-122"/>
                <a:ea typeface="Microsoft YaHei" charset="-122"/>
                <a:cs typeface="Microsoft YaHei" charset="-122"/>
              </a:rPr>
              <a:t>ISP1</a:t>
            </a:r>
            <a:endParaRPr kumimoji="1" lang="zh-CN" altLang="en-US" sz="900" dirty="0">
              <a:solidFill>
                <a:schemeClr val="bg1"/>
              </a:solidFill>
              <a:latin typeface="Microsoft YaHei" charset="-122"/>
              <a:ea typeface="Microsoft YaHei" charset="-122"/>
              <a:cs typeface="Microsoft YaHei" charset="-122"/>
            </a:endParaRPr>
          </a:p>
        </p:txBody>
      </p:sp>
      <p:grpSp>
        <p:nvGrpSpPr>
          <p:cNvPr id="62" name="组 61"/>
          <p:cNvGrpSpPr/>
          <p:nvPr/>
        </p:nvGrpSpPr>
        <p:grpSpPr>
          <a:xfrm>
            <a:off x="7181678" y="1657218"/>
            <a:ext cx="577430" cy="365530"/>
            <a:chOff x="6343650" y="1783054"/>
            <a:chExt cx="577430" cy="365530"/>
          </a:xfrm>
        </p:grpSpPr>
        <p:sp>
          <p:nvSpPr>
            <p:cNvPr id="63" name="椭圆 62"/>
            <p:cNvSpPr/>
            <p:nvPr/>
          </p:nvSpPr>
          <p:spPr>
            <a:xfrm>
              <a:off x="6343650" y="1859197"/>
              <a:ext cx="247650" cy="247650"/>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椭圆 63"/>
            <p:cNvSpPr/>
            <p:nvPr/>
          </p:nvSpPr>
          <p:spPr>
            <a:xfrm>
              <a:off x="6511925" y="1862372"/>
              <a:ext cx="298450" cy="286212"/>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椭圆 64"/>
            <p:cNvSpPr/>
            <p:nvPr/>
          </p:nvSpPr>
          <p:spPr>
            <a:xfrm>
              <a:off x="6716271" y="1852297"/>
              <a:ext cx="204809" cy="204809"/>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65"/>
            <p:cNvSpPr/>
            <p:nvPr/>
          </p:nvSpPr>
          <p:spPr>
            <a:xfrm>
              <a:off x="6605566" y="1783054"/>
              <a:ext cx="247650" cy="247650"/>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p:cNvSpPr/>
            <p:nvPr/>
          </p:nvSpPr>
          <p:spPr>
            <a:xfrm>
              <a:off x="6467012" y="1793083"/>
              <a:ext cx="204809" cy="204809"/>
            </a:xfrm>
            <a:prstGeom prst="ellipse">
              <a:avLst/>
            </a:prstGeom>
            <a:solidFill>
              <a:srgbClr val="007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8" name="文本框 67"/>
          <p:cNvSpPr txBox="1"/>
          <p:nvPr/>
        </p:nvSpPr>
        <p:spPr>
          <a:xfrm>
            <a:off x="7283232" y="1726150"/>
            <a:ext cx="423514" cy="230832"/>
          </a:xfrm>
          <a:prstGeom prst="rect">
            <a:avLst/>
          </a:prstGeom>
          <a:noFill/>
        </p:spPr>
        <p:txBody>
          <a:bodyPr wrap="none" rtlCol="0">
            <a:spAutoFit/>
          </a:bodyPr>
          <a:lstStyle/>
          <a:p>
            <a:r>
              <a:rPr kumimoji="1" lang="en-US" altLang="zh-CN" sz="900" dirty="0">
                <a:solidFill>
                  <a:schemeClr val="bg1"/>
                </a:solidFill>
                <a:latin typeface="Microsoft YaHei" charset="-122"/>
                <a:ea typeface="Microsoft YaHei" charset="-122"/>
                <a:cs typeface="Microsoft YaHei" charset="-122"/>
              </a:rPr>
              <a:t>ISP2</a:t>
            </a:r>
            <a:endParaRPr kumimoji="1" lang="zh-CN" altLang="en-US" sz="900" dirty="0">
              <a:solidFill>
                <a:schemeClr val="bg1"/>
              </a:solidFill>
              <a:latin typeface="Microsoft YaHei" charset="-122"/>
              <a:ea typeface="Microsoft YaHei" charset="-122"/>
              <a:cs typeface="Microsoft YaHei" charset="-122"/>
            </a:endParaRPr>
          </a:p>
        </p:txBody>
      </p:sp>
      <p:pic>
        <p:nvPicPr>
          <p:cNvPr id="70" name="图片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9868" y="2174434"/>
            <a:ext cx="732352" cy="265162"/>
          </a:xfrm>
          <a:prstGeom prst="rect">
            <a:avLst/>
          </a:prstGeom>
        </p:spPr>
      </p:pic>
      <p:pic>
        <p:nvPicPr>
          <p:cNvPr id="71" name="图片 7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1743" y="2174434"/>
            <a:ext cx="732352" cy="265162"/>
          </a:xfrm>
          <a:prstGeom prst="rect">
            <a:avLst/>
          </a:prstGeom>
        </p:spPr>
      </p:pic>
      <p:sp>
        <p:nvSpPr>
          <p:cNvPr id="73" name="椭圆 72"/>
          <p:cNvSpPr/>
          <p:nvPr/>
        </p:nvSpPr>
        <p:spPr>
          <a:xfrm rot="5400000">
            <a:off x="6646799" y="2919572"/>
            <a:ext cx="298450" cy="66675"/>
          </a:xfrm>
          <a:prstGeom prst="ellipse">
            <a:avLst/>
          </a:prstGeom>
          <a:noFill/>
          <a:ln w="6350">
            <a:solidFill>
              <a:srgbClr val="13A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椭圆 73"/>
          <p:cNvSpPr/>
          <p:nvPr/>
        </p:nvSpPr>
        <p:spPr>
          <a:xfrm rot="5400000">
            <a:off x="7013681" y="2919573"/>
            <a:ext cx="298450" cy="66675"/>
          </a:xfrm>
          <a:prstGeom prst="ellipse">
            <a:avLst/>
          </a:prstGeom>
          <a:noFill/>
          <a:ln w="6350">
            <a:solidFill>
              <a:srgbClr val="13AC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1" name="直线连接符 100"/>
          <p:cNvCxnSpPr/>
          <p:nvPr/>
        </p:nvCxnSpPr>
        <p:spPr>
          <a:xfrm flipV="1">
            <a:off x="7616402" y="2832612"/>
            <a:ext cx="1681604" cy="7081"/>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pic>
        <p:nvPicPr>
          <p:cNvPr id="92" name="图片 9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3436" y="2637788"/>
            <a:ext cx="726698" cy="305978"/>
          </a:xfrm>
          <a:prstGeom prst="rect">
            <a:avLst/>
          </a:prstGeom>
        </p:spPr>
      </p:pic>
      <p:sp>
        <p:nvSpPr>
          <p:cNvPr id="102" name="矩形 101"/>
          <p:cNvSpPr/>
          <p:nvPr/>
        </p:nvSpPr>
        <p:spPr>
          <a:xfrm>
            <a:off x="9642303" y="1654043"/>
            <a:ext cx="1270000" cy="274052"/>
          </a:xfrm>
          <a:prstGeom prst="rect">
            <a:avLst/>
          </a:prstGeom>
          <a:noFill/>
          <a:ln w="9525">
            <a:solidFill>
              <a:srgbClr val="1841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3" name="文本框 102"/>
          <p:cNvSpPr txBox="1"/>
          <p:nvPr/>
        </p:nvSpPr>
        <p:spPr>
          <a:xfrm>
            <a:off x="9985018" y="1658721"/>
            <a:ext cx="829073" cy="276999"/>
          </a:xfrm>
          <a:prstGeom prst="rect">
            <a:avLst/>
          </a:prstGeom>
          <a:noFill/>
        </p:spPr>
        <p:txBody>
          <a:bodyPr wrap="none" rtlCol="0">
            <a:spAutoFit/>
          </a:bodyPr>
          <a:lstStyle/>
          <a:p>
            <a:r>
              <a:rPr kumimoji="1" lang="zh-CN" altLang="en-US" sz="600" dirty="0">
                <a:solidFill>
                  <a:schemeClr val="tx1">
                    <a:lumMod val="85000"/>
                    <a:lumOff val="15000"/>
                  </a:schemeClr>
                </a:solidFill>
                <a:latin typeface="Microsoft YaHei" charset="-122"/>
                <a:ea typeface="Microsoft YaHei" charset="-122"/>
                <a:cs typeface="Microsoft YaHei" charset="-122"/>
              </a:rPr>
              <a:t>无线网</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r>
              <a:rPr kumimoji="1" lang="en-US" altLang="zh-CN" sz="600" dirty="0">
                <a:solidFill>
                  <a:schemeClr val="tx1">
                    <a:lumMod val="85000"/>
                    <a:lumOff val="15000"/>
                  </a:schemeClr>
                </a:solidFill>
                <a:latin typeface="Microsoft YaHei" charset="-122"/>
                <a:ea typeface="Microsoft YaHei" charset="-122"/>
                <a:cs typeface="Microsoft YaHei" charset="-122"/>
              </a:rPr>
              <a:t>Wireless</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Network</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04" name="矩形 103"/>
          <p:cNvSpPr/>
          <p:nvPr/>
        </p:nvSpPr>
        <p:spPr>
          <a:xfrm>
            <a:off x="9642303" y="1968662"/>
            <a:ext cx="1270000" cy="274052"/>
          </a:xfrm>
          <a:prstGeom prst="rect">
            <a:avLst/>
          </a:prstGeom>
          <a:noFill/>
          <a:ln w="9525">
            <a:solidFill>
              <a:srgbClr val="1841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5" name="文本框 104"/>
          <p:cNvSpPr txBox="1"/>
          <p:nvPr/>
        </p:nvSpPr>
        <p:spPr>
          <a:xfrm>
            <a:off x="9985018" y="1973340"/>
            <a:ext cx="744114" cy="276999"/>
          </a:xfrm>
          <a:prstGeom prst="rect">
            <a:avLst/>
          </a:prstGeom>
          <a:noFill/>
        </p:spPr>
        <p:txBody>
          <a:bodyPr wrap="none" rtlCol="0">
            <a:spAutoFit/>
          </a:bodyPr>
          <a:lstStyle/>
          <a:p>
            <a:r>
              <a:rPr kumimoji="1" lang="zh-CN" altLang="en-US" sz="600" dirty="0">
                <a:solidFill>
                  <a:schemeClr val="tx1">
                    <a:lumMod val="85000"/>
                    <a:lumOff val="15000"/>
                  </a:schemeClr>
                </a:solidFill>
                <a:latin typeface="Microsoft YaHei" charset="-122"/>
                <a:ea typeface="Microsoft YaHei" charset="-122"/>
                <a:cs typeface="Microsoft YaHei" charset="-122"/>
              </a:rPr>
              <a:t>有线网</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r>
              <a:rPr kumimoji="1" lang="en-US" altLang="zh-CN" sz="600" dirty="0">
                <a:solidFill>
                  <a:schemeClr val="tx1">
                    <a:lumMod val="85000"/>
                    <a:lumOff val="15000"/>
                  </a:schemeClr>
                </a:solidFill>
                <a:latin typeface="Microsoft YaHei" charset="-122"/>
                <a:ea typeface="Microsoft YaHei" charset="-122"/>
                <a:cs typeface="Microsoft YaHei" charset="-122"/>
              </a:rPr>
              <a:t>Wired</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Network</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06" name="矩形 105"/>
          <p:cNvSpPr/>
          <p:nvPr/>
        </p:nvSpPr>
        <p:spPr>
          <a:xfrm>
            <a:off x="9642303" y="2282267"/>
            <a:ext cx="1270000" cy="274052"/>
          </a:xfrm>
          <a:prstGeom prst="rect">
            <a:avLst/>
          </a:prstGeom>
          <a:noFill/>
          <a:ln w="9525">
            <a:solidFill>
              <a:srgbClr val="1841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7" name="文本框 106"/>
          <p:cNvSpPr txBox="1"/>
          <p:nvPr/>
        </p:nvSpPr>
        <p:spPr>
          <a:xfrm>
            <a:off x="9985018" y="2286945"/>
            <a:ext cx="845103" cy="276999"/>
          </a:xfrm>
          <a:prstGeom prst="rect">
            <a:avLst/>
          </a:prstGeom>
          <a:noFill/>
        </p:spPr>
        <p:txBody>
          <a:bodyPr wrap="none" rtlCol="0">
            <a:spAutoFit/>
          </a:bodyPr>
          <a:lstStyle/>
          <a:p>
            <a:r>
              <a:rPr kumimoji="1" lang="zh-CN" altLang="en-US" sz="600" dirty="0">
                <a:solidFill>
                  <a:schemeClr val="tx1">
                    <a:lumMod val="85000"/>
                    <a:lumOff val="15000"/>
                  </a:schemeClr>
                </a:solidFill>
                <a:latin typeface="Microsoft YaHei" charset="-122"/>
                <a:ea typeface="Microsoft YaHei" charset="-122"/>
                <a:cs typeface="Microsoft YaHei" charset="-122"/>
              </a:rPr>
              <a:t>物联网</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r>
              <a:rPr kumimoji="1" lang="en-US" altLang="zh-CN" sz="600" dirty="0">
                <a:solidFill>
                  <a:schemeClr val="tx1">
                    <a:lumMod val="85000"/>
                    <a:lumOff val="15000"/>
                  </a:schemeClr>
                </a:solidFill>
                <a:latin typeface="Microsoft YaHei" charset="-122"/>
                <a:ea typeface="Microsoft YaHei" charset="-122"/>
                <a:cs typeface="Microsoft YaHei" charset="-122"/>
              </a:rPr>
              <a:t>Internet</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of</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Things</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pic>
        <p:nvPicPr>
          <p:cNvPr id="108" name="图片 107"/>
          <p:cNvPicPr>
            <a:picLocks noChangeAspect="1"/>
          </p:cNvPicPr>
          <p:nvPr/>
        </p:nvPicPr>
        <p:blipFill>
          <a:blip r:embed="rId9">
            <a:clrChange>
              <a:clrFrom>
                <a:srgbClr val="000000">
                  <a:alpha val="0"/>
                </a:srgbClr>
              </a:clrFrom>
              <a:clrTo>
                <a:srgbClr val="000000">
                  <a:alpha val="0"/>
                </a:srgbClr>
              </a:clrTo>
            </a:clrChange>
            <a:duotone>
              <a:prstClr val="black"/>
              <a:schemeClr val="accent5">
                <a:tint val="45000"/>
                <a:satMod val="400000"/>
              </a:schemeClr>
            </a:duotone>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98152" y="2371216"/>
            <a:ext cx="159304" cy="111943"/>
          </a:xfrm>
          <a:prstGeom prst="rect">
            <a:avLst/>
          </a:prstGeom>
        </p:spPr>
      </p:pic>
      <p:pic>
        <p:nvPicPr>
          <p:cNvPr id="109" name="图片 108"/>
          <p:cNvPicPr>
            <a:picLocks noChangeAspect="1"/>
          </p:cNvPicPr>
          <p:nvPr/>
        </p:nvPicPr>
        <p:blipFill>
          <a:blip r:embed="rId11">
            <a:clrChange>
              <a:clrFrom>
                <a:srgbClr val="000000">
                  <a:alpha val="0"/>
                </a:srgbClr>
              </a:clrFrom>
              <a:clrTo>
                <a:srgbClr val="000000">
                  <a:alpha val="0"/>
                </a:srgbClr>
              </a:clrTo>
            </a:clrChange>
            <a:duotone>
              <a:prstClr val="black"/>
              <a:schemeClr val="accent5">
                <a:tint val="45000"/>
                <a:satMod val="400000"/>
              </a:schemeClr>
            </a:duotone>
            <a:extLst>
              <a:ext uri="{BEBA8EAE-BF5A-486C-A8C5-ECC9F3942E4B}">
                <a14:imgProps xmlns:a14="http://schemas.microsoft.com/office/drawing/2010/main">
                  <a14:imgLayer r:embed="rId12">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815374" y="2019506"/>
            <a:ext cx="124860" cy="180831"/>
          </a:xfrm>
          <a:prstGeom prst="rect">
            <a:avLst/>
          </a:prstGeom>
        </p:spPr>
      </p:pic>
      <p:pic>
        <p:nvPicPr>
          <p:cNvPr id="110" name="图片 109"/>
          <p:cNvPicPr>
            <a:picLocks noChangeAspect="1"/>
          </p:cNvPicPr>
          <p:nvPr/>
        </p:nvPicPr>
        <p:blipFill>
          <a:blip r:embed="rId13">
            <a:clrChange>
              <a:clrFrom>
                <a:srgbClr val="000000">
                  <a:alpha val="0"/>
                </a:srgbClr>
              </a:clrFrom>
              <a:clrTo>
                <a:srgbClr val="000000">
                  <a:alpha val="0"/>
                </a:srgbClr>
              </a:clrTo>
            </a:clrChange>
            <a:duotone>
              <a:prstClr val="black"/>
              <a:schemeClr val="accent5">
                <a:tint val="45000"/>
                <a:satMod val="400000"/>
              </a:schemeClr>
            </a:duotone>
            <a:extLst>
              <a:ext uri="{BEBA8EAE-BF5A-486C-A8C5-ECC9F3942E4B}">
                <a14:imgProps xmlns:a14="http://schemas.microsoft.com/office/drawing/2010/main">
                  <a14:imgLayer r:embed="rId14">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99537" y="1733361"/>
            <a:ext cx="159304" cy="133471"/>
          </a:xfrm>
          <a:prstGeom prst="rect">
            <a:avLst/>
          </a:prstGeom>
        </p:spPr>
      </p:pic>
      <p:sp>
        <p:nvSpPr>
          <p:cNvPr id="113" name="文本框 112"/>
          <p:cNvSpPr txBox="1"/>
          <p:nvPr/>
        </p:nvSpPr>
        <p:spPr>
          <a:xfrm>
            <a:off x="1143167" y="3396609"/>
            <a:ext cx="925253" cy="276999"/>
          </a:xfrm>
          <a:prstGeom prst="rect">
            <a:avLst/>
          </a:prstGeom>
          <a:noFill/>
        </p:spPr>
        <p:txBody>
          <a:bodyPr wrap="none" rtlCol="0">
            <a:spAutoFit/>
          </a:bodyPr>
          <a:lstStyle/>
          <a:p>
            <a:pPr algn="ctr"/>
            <a:r>
              <a:rPr kumimoji="1" lang="zh-CN" altLang="en-US" sz="600" dirty="0">
                <a:solidFill>
                  <a:schemeClr val="tx1">
                    <a:lumMod val="95000"/>
                    <a:lumOff val="5000"/>
                  </a:schemeClr>
                </a:solidFill>
                <a:latin typeface="Microsoft YaHei" charset="-122"/>
                <a:ea typeface="Microsoft YaHei" charset="-122"/>
                <a:cs typeface="Microsoft YaHei" charset="-122"/>
              </a:rPr>
              <a:t>安视</a:t>
            </a:r>
            <a:r>
              <a:rPr kumimoji="1" lang="en-US" altLang="zh-CN" sz="600" dirty="0">
                <a:solidFill>
                  <a:schemeClr val="tx1">
                    <a:lumMod val="95000"/>
                    <a:lumOff val="5000"/>
                  </a:schemeClr>
                </a:solidFill>
                <a:latin typeface="Microsoft YaHei" charset="-122"/>
                <a:ea typeface="Microsoft YaHei" charset="-122"/>
                <a:cs typeface="Microsoft YaHei" charset="-122"/>
              </a:rPr>
              <a:t>POE</a:t>
            </a:r>
            <a:r>
              <a:rPr kumimoji="1" lang="zh-CN" altLang="en-US" sz="600" dirty="0">
                <a:solidFill>
                  <a:schemeClr val="tx1">
                    <a:lumMod val="95000"/>
                    <a:lumOff val="5000"/>
                  </a:schemeClr>
                </a:solidFill>
                <a:latin typeface="Microsoft YaHei" charset="-122"/>
                <a:ea typeface="Microsoft YaHei" charset="-122"/>
                <a:cs typeface="Microsoft YaHei" charset="-122"/>
              </a:rPr>
              <a:t>交换机</a:t>
            </a:r>
            <a:endParaRPr kumimoji="1" lang="en-US" altLang="zh-CN" sz="600" dirty="0">
              <a:solidFill>
                <a:schemeClr val="tx1">
                  <a:lumMod val="95000"/>
                  <a:lumOff val="5000"/>
                </a:schemeClr>
              </a:solidFill>
              <a:latin typeface="Microsoft YaHei" charset="-122"/>
              <a:ea typeface="Microsoft YaHei" charset="-122"/>
              <a:cs typeface="Microsoft YaHei" charset="-122"/>
            </a:endParaRPr>
          </a:p>
          <a:p>
            <a:pPr algn="ct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POE</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endParaRPr kumimoji="1" lang="zh-CN" altLang="en-US" sz="600" dirty="0">
              <a:solidFill>
                <a:schemeClr val="tx1">
                  <a:lumMod val="95000"/>
                  <a:lumOff val="5000"/>
                </a:schemeClr>
              </a:solidFill>
              <a:latin typeface="Microsoft YaHei" charset="-122"/>
              <a:ea typeface="Microsoft YaHei" charset="-122"/>
              <a:cs typeface="Microsoft YaHei" charset="-122"/>
            </a:endParaRPr>
          </a:p>
        </p:txBody>
      </p:sp>
      <p:sp>
        <p:nvSpPr>
          <p:cNvPr id="114" name="文本框 113"/>
          <p:cNvSpPr txBox="1"/>
          <p:nvPr/>
        </p:nvSpPr>
        <p:spPr>
          <a:xfrm>
            <a:off x="4441115" y="3396609"/>
            <a:ext cx="925253" cy="276999"/>
          </a:xfrm>
          <a:prstGeom prst="rect">
            <a:avLst/>
          </a:prstGeom>
          <a:noFill/>
        </p:spPr>
        <p:txBody>
          <a:bodyPr wrap="none" rtlCol="0">
            <a:spAutoFit/>
          </a:bodyPr>
          <a:lstStyle/>
          <a:p>
            <a:pPr algn="ctr"/>
            <a:r>
              <a:rPr kumimoji="1" lang="zh-CN" altLang="en-US" sz="600" dirty="0">
                <a:solidFill>
                  <a:schemeClr val="tx1">
                    <a:lumMod val="95000"/>
                    <a:lumOff val="5000"/>
                  </a:schemeClr>
                </a:solidFill>
                <a:latin typeface="Microsoft YaHei" charset="-122"/>
                <a:ea typeface="Microsoft YaHei" charset="-122"/>
                <a:cs typeface="Microsoft YaHei" charset="-122"/>
              </a:rPr>
              <a:t>安视</a:t>
            </a:r>
            <a:r>
              <a:rPr kumimoji="1" lang="en-US" altLang="zh-CN" sz="600" dirty="0">
                <a:solidFill>
                  <a:schemeClr val="tx1">
                    <a:lumMod val="95000"/>
                    <a:lumOff val="5000"/>
                  </a:schemeClr>
                </a:solidFill>
                <a:latin typeface="Microsoft YaHei" charset="-122"/>
                <a:ea typeface="Microsoft YaHei" charset="-122"/>
                <a:cs typeface="Microsoft YaHei" charset="-122"/>
              </a:rPr>
              <a:t>POE</a:t>
            </a:r>
            <a:r>
              <a:rPr kumimoji="1" lang="zh-CN" altLang="en-US" sz="600" dirty="0">
                <a:solidFill>
                  <a:schemeClr val="tx1">
                    <a:lumMod val="95000"/>
                    <a:lumOff val="5000"/>
                  </a:schemeClr>
                </a:solidFill>
                <a:latin typeface="Microsoft YaHei" charset="-122"/>
                <a:ea typeface="Microsoft YaHei" charset="-122"/>
                <a:cs typeface="Microsoft YaHei" charset="-122"/>
              </a:rPr>
              <a:t>交换机</a:t>
            </a:r>
            <a:endParaRPr kumimoji="1" lang="en-US" altLang="zh-CN" sz="600" dirty="0">
              <a:solidFill>
                <a:schemeClr val="tx1">
                  <a:lumMod val="95000"/>
                  <a:lumOff val="5000"/>
                </a:schemeClr>
              </a:solidFill>
              <a:latin typeface="Microsoft YaHei" charset="-122"/>
              <a:ea typeface="Microsoft YaHei" charset="-122"/>
              <a:cs typeface="Microsoft YaHei" charset="-122"/>
            </a:endParaRPr>
          </a:p>
          <a:p>
            <a:pPr algn="ct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POE</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endParaRPr kumimoji="1" lang="zh-CN" altLang="en-US" sz="600" dirty="0">
              <a:solidFill>
                <a:schemeClr val="tx1">
                  <a:lumMod val="95000"/>
                  <a:lumOff val="5000"/>
                </a:schemeClr>
              </a:solidFill>
              <a:latin typeface="Microsoft YaHei" charset="-122"/>
              <a:ea typeface="Microsoft YaHei" charset="-122"/>
              <a:cs typeface="Microsoft YaHei" charset="-122"/>
            </a:endParaRPr>
          </a:p>
        </p:txBody>
      </p:sp>
      <p:sp>
        <p:nvSpPr>
          <p:cNvPr id="118" name="文本框 117"/>
          <p:cNvSpPr txBox="1"/>
          <p:nvPr/>
        </p:nvSpPr>
        <p:spPr>
          <a:xfrm>
            <a:off x="2712630" y="3396609"/>
            <a:ext cx="1802096" cy="276999"/>
          </a:xfrm>
          <a:prstGeom prst="rect">
            <a:avLst/>
          </a:prstGeom>
          <a:noFill/>
        </p:spPr>
        <p:txBody>
          <a:bodyPr wrap="none" rtlCol="0">
            <a:spAutoFit/>
          </a:bodyPr>
          <a:lstStyle/>
          <a:p>
            <a:r>
              <a:rPr kumimoji="1" lang="zh-CN" altLang="en-US" sz="600" dirty="0">
                <a:solidFill>
                  <a:schemeClr val="tx1">
                    <a:lumMod val="95000"/>
                    <a:lumOff val="5000"/>
                  </a:schemeClr>
                </a:solidFill>
                <a:latin typeface="Microsoft YaHei" charset="-122"/>
                <a:ea typeface="Microsoft YaHei" charset="-122"/>
                <a:cs typeface="Microsoft YaHei" charset="-122"/>
              </a:rPr>
              <a:t>安视汇聚交换机 </a:t>
            </a: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Aggregation</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p>
          <a:p>
            <a:r>
              <a:rPr kumimoji="1" lang="zh-CN" altLang="en-US" sz="600" dirty="0">
                <a:solidFill>
                  <a:schemeClr val="tx1">
                    <a:lumMod val="95000"/>
                    <a:lumOff val="5000"/>
                  </a:schemeClr>
                </a:solidFill>
                <a:latin typeface="Microsoft YaHei" charset="-122"/>
                <a:ea typeface="Microsoft YaHei" charset="-122"/>
                <a:cs typeface="Microsoft YaHei" charset="-122"/>
              </a:rPr>
              <a:t>安视接入交换机 </a:t>
            </a: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Access</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endParaRPr kumimoji="1" lang="zh-CN" altLang="en-US" sz="600" dirty="0">
              <a:solidFill>
                <a:schemeClr val="tx1">
                  <a:lumMod val="95000"/>
                  <a:lumOff val="5000"/>
                </a:schemeClr>
              </a:solidFill>
              <a:latin typeface="Microsoft YaHei" charset="-122"/>
              <a:ea typeface="Microsoft YaHei" charset="-122"/>
              <a:cs typeface="Microsoft YaHei" charset="-122"/>
            </a:endParaRPr>
          </a:p>
        </p:txBody>
      </p:sp>
      <p:sp>
        <p:nvSpPr>
          <p:cNvPr id="123" name="文本框 122"/>
          <p:cNvSpPr txBox="1"/>
          <p:nvPr/>
        </p:nvSpPr>
        <p:spPr>
          <a:xfrm>
            <a:off x="6011653" y="3396609"/>
            <a:ext cx="1802096" cy="276999"/>
          </a:xfrm>
          <a:prstGeom prst="rect">
            <a:avLst/>
          </a:prstGeom>
          <a:noFill/>
        </p:spPr>
        <p:txBody>
          <a:bodyPr wrap="none" rtlCol="0">
            <a:spAutoFit/>
          </a:bodyPr>
          <a:lstStyle/>
          <a:p>
            <a:r>
              <a:rPr kumimoji="1" lang="zh-CN" altLang="en-US" sz="600" dirty="0">
                <a:solidFill>
                  <a:schemeClr val="tx1">
                    <a:lumMod val="95000"/>
                    <a:lumOff val="5000"/>
                  </a:schemeClr>
                </a:solidFill>
                <a:latin typeface="Microsoft YaHei" charset="-122"/>
                <a:ea typeface="Microsoft YaHei" charset="-122"/>
                <a:cs typeface="Microsoft YaHei" charset="-122"/>
              </a:rPr>
              <a:t>安视汇聚交换机 </a:t>
            </a: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Aggregation</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p>
          <a:p>
            <a:r>
              <a:rPr kumimoji="1" lang="zh-CN" altLang="en-US" sz="600" dirty="0">
                <a:solidFill>
                  <a:schemeClr val="tx1">
                    <a:lumMod val="95000"/>
                    <a:lumOff val="5000"/>
                  </a:schemeClr>
                </a:solidFill>
                <a:latin typeface="Microsoft YaHei" charset="-122"/>
                <a:ea typeface="Microsoft YaHei" charset="-122"/>
                <a:cs typeface="Microsoft YaHei" charset="-122"/>
              </a:rPr>
              <a:t>安视接入交换机 </a:t>
            </a: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Access</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endParaRPr kumimoji="1" lang="zh-CN" altLang="en-US" sz="600" dirty="0">
              <a:solidFill>
                <a:schemeClr val="tx1">
                  <a:lumMod val="95000"/>
                  <a:lumOff val="5000"/>
                </a:schemeClr>
              </a:solidFill>
              <a:latin typeface="Microsoft YaHei" charset="-122"/>
              <a:ea typeface="Microsoft YaHei" charset="-122"/>
              <a:cs typeface="Microsoft YaHei" charset="-122"/>
            </a:endParaRPr>
          </a:p>
        </p:txBody>
      </p:sp>
      <p:sp>
        <p:nvSpPr>
          <p:cNvPr id="127" name="文本框 126"/>
          <p:cNvSpPr txBox="1"/>
          <p:nvPr/>
        </p:nvSpPr>
        <p:spPr>
          <a:xfrm>
            <a:off x="7734484" y="3396609"/>
            <a:ext cx="925253" cy="276999"/>
          </a:xfrm>
          <a:prstGeom prst="rect">
            <a:avLst/>
          </a:prstGeom>
          <a:noFill/>
        </p:spPr>
        <p:txBody>
          <a:bodyPr wrap="none" rtlCol="0">
            <a:spAutoFit/>
          </a:bodyPr>
          <a:lstStyle/>
          <a:p>
            <a:pPr algn="ctr"/>
            <a:r>
              <a:rPr kumimoji="1" lang="zh-CN" altLang="en-US" sz="600" dirty="0">
                <a:solidFill>
                  <a:schemeClr val="tx1">
                    <a:lumMod val="95000"/>
                    <a:lumOff val="5000"/>
                  </a:schemeClr>
                </a:solidFill>
                <a:latin typeface="Microsoft YaHei" charset="-122"/>
                <a:ea typeface="Microsoft YaHei" charset="-122"/>
                <a:cs typeface="Microsoft YaHei" charset="-122"/>
              </a:rPr>
              <a:t>安视</a:t>
            </a:r>
            <a:r>
              <a:rPr kumimoji="1" lang="en-US" altLang="zh-CN" sz="600" dirty="0">
                <a:solidFill>
                  <a:schemeClr val="tx1">
                    <a:lumMod val="95000"/>
                    <a:lumOff val="5000"/>
                  </a:schemeClr>
                </a:solidFill>
                <a:latin typeface="Microsoft YaHei" charset="-122"/>
                <a:ea typeface="Microsoft YaHei" charset="-122"/>
                <a:cs typeface="Microsoft YaHei" charset="-122"/>
              </a:rPr>
              <a:t>POE</a:t>
            </a:r>
            <a:r>
              <a:rPr kumimoji="1" lang="zh-CN" altLang="en-US" sz="600" dirty="0">
                <a:solidFill>
                  <a:schemeClr val="tx1">
                    <a:lumMod val="95000"/>
                    <a:lumOff val="5000"/>
                  </a:schemeClr>
                </a:solidFill>
                <a:latin typeface="Microsoft YaHei" charset="-122"/>
                <a:ea typeface="Microsoft YaHei" charset="-122"/>
                <a:cs typeface="Microsoft YaHei" charset="-122"/>
              </a:rPr>
              <a:t>交换机</a:t>
            </a:r>
            <a:endParaRPr kumimoji="1" lang="en-US" altLang="zh-CN" sz="600" dirty="0">
              <a:solidFill>
                <a:schemeClr val="tx1">
                  <a:lumMod val="95000"/>
                  <a:lumOff val="5000"/>
                </a:schemeClr>
              </a:solidFill>
              <a:latin typeface="Microsoft YaHei" charset="-122"/>
              <a:ea typeface="Microsoft YaHei" charset="-122"/>
              <a:cs typeface="Microsoft YaHei" charset="-122"/>
            </a:endParaRPr>
          </a:p>
          <a:p>
            <a:pPr algn="ct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POE</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endParaRPr kumimoji="1" lang="zh-CN" altLang="en-US" sz="600" dirty="0">
              <a:solidFill>
                <a:schemeClr val="tx1">
                  <a:lumMod val="95000"/>
                  <a:lumOff val="5000"/>
                </a:schemeClr>
              </a:solidFill>
              <a:latin typeface="Microsoft YaHei" charset="-122"/>
              <a:ea typeface="Microsoft YaHei" charset="-122"/>
              <a:cs typeface="Microsoft YaHei" charset="-122"/>
            </a:endParaRPr>
          </a:p>
        </p:txBody>
      </p:sp>
      <p:sp>
        <p:nvSpPr>
          <p:cNvPr id="128" name="文本框 127"/>
          <p:cNvSpPr txBox="1"/>
          <p:nvPr/>
        </p:nvSpPr>
        <p:spPr>
          <a:xfrm>
            <a:off x="9298349" y="3396609"/>
            <a:ext cx="1241044" cy="276999"/>
          </a:xfrm>
          <a:prstGeom prst="rect">
            <a:avLst/>
          </a:prstGeom>
          <a:noFill/>
        </p:spPr>
        <p:txBody>
          <a:bodyPr wrap="none" rtlCol="0">
            <a:spAutoFit/>
          </a:bodyPr>
          <a:lstStyle/>
          <a:p>
            <a:pPr algn="ctr"/>
            <a:r>
              <a:rPr kumimoji="1" lang="zh-CN" altLang="en-US" sz="600" dirty="0">
                <a:solidFill>
                  <a:schemeClr val="tx1">
                    <a:lumMod val="95000"/>
                    <a:lumOff val="5000"/>
                  </a:schemeClr>
                </a:solidFill>
                <a:latin typeface="Microsoft YaHei" charset="-122"/>
                <a:ea typeface="Microsoft YaHei" charset="-122"/>
                <a:cs typeface="Microsoft YaHei" charset="-122"/>
              </a:rPr>
              <a:t>安视汇聚交换机</a:t>
            </a:r>
            <a:endParaRPr kumimoji="1" lang="en-US" altLang="zh-CN" sz="600" dirty="0">
              <a:solidFill>
                <a:schemeClr val="tx1">
                  <a:lumMod val="95000"/>
                  <a:lumOff val="5000"/>
                </a:schemeClr>
              </a:solidFill>
              <a:latin typeface="Microsoft YaHei" charset="-122"/>
              <a:ea typeface="Microsoft YaHei" charset="-122"/>
              <a:cs typeface="Microsoft YaHei" charset="-122"/>
            </a:endParaRPr>
          </a:p>
          <a:p>
            <a:pPr algn="ct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Aggregation</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endParaRPr kumimoji="1" lang="zh-CN" altLang="en-US" sz="600" dirty="0">
              <a:solidFill>
                <a:schemeClr val="tx1">
                  <a:lumMod val="95000"/>
                  <a:lumOff val="5000"/>
                </a:schemeClr>
              </a:solidFill>
              <a:latin typeface="Microsoft YaHei" charset="-122"/>
              <a:ea typeface="Microsoft YaHei" charset="-122"/>
              <a:cs typeface="Microsoft YaHei" charset="-122"/>
            </a:endParaRPr>
          </a:p>
        </p:txBody>
      </p:sp>
      <p:sp>
        <p:nvSpPr>
          <p:cNvPr id="129" name="文本框 128"/>
          <p:cNvSpPr txBox="1"/>
          <p:nvPr/>
        </p:nvSpPr>
        <p:spPr>
          <a:xfrm>
            <a:off x="10067115" y="3601174"/>
            <a:ext cx="1019831" cy="276999"/>
          </a:xfrm>
          <a:prstGeom prst="rect">
            <a:avLst/>
          </a:prstGeom>
          <a:noFill/>
        </p:spPr>
        <p:txBody>
          <a:bodyPr wrap="none" rtlCol="0">
            <a:spAutoFit/>
          </a:bodyPr>
          <a:lstStyle/>
          <a:p>
            <a:pPr algn="ctr"/>
            <a:r>
              <a:rPr kumimoji="1" lang="zh-CN" altLang="en-US" sz="600" dirty="0">
                <a:solidFill>
                  <a:schemeClr val="tx1">
                    <a:lumMod val="95000"/>
                    <a:lumOff val="5000"/>
                  </a:schemeClr>
                </a:solidFill>
                <a:latin typeface="Microsoft YaHei" charset="-122"/>
                <a:ea typeface="Microsoft YaHei" charset="-122"/>
                <a:cs typeface="Microsoft YaHei" charset="-122"/>
              </a:rPr>
              <a:t>安视接入交换机</a:t>
            </a:r>
            <a:endParaRPr kumimoji="1" lang="en-US" altLang="zh-CN" sz="600" dirty="0">
              <a:solidFill>
                <a:schemeClr val="tx1">
                  <a:lumMod val="95000"/>
                  <a:lumOff val="5000"/>
                </a:schemeClr>
              </a:solidFill>
              <a:latin typeface="Microsoft YaHei" charset="-122"/>
              <a:ea typeface="Microsoft YaHei" charset="-122"/>
              <a:cs typeface="Microsoft YaHei" charset="-122"/>
            </a:endParaRPr>
          </a:p>
          <a:p>
            <a:pPr algn="ctr"/>
            <a:r>
              <a:rPr kumimoji="1" lang="en-US" altLang="zh-CN" sz="600" dirty="0" err="1">
                <a:solidFill>
                  <a:schemeClr val="tx1">
                    <a:lumMod val="95000"/>
                    <a:lumOff val="5000"/>
                  </a:schemeClr>
                </a:solidFill>
                <a:latin typeface="Microsoft YaHei" charset="-122"/>
                <a:ea typeface="Microsoft YaHei" charset="-122"/>
                <a:cs typeface="Microsoft YaHei" charset="-122"/>
              </a:rPr>
              <a:t>Sundray</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Access</a:t>
            </a:r>
            <a:r>
              <a:rPr kumimoji="1" lang="zh-CN" altLang="en-US" sz="600" dirty="0">
                <a:solidFill>
                  <a:schemeClr val="tx1">
                    <a:lumMod val="95000"/>
                    <a:lumOff val="5000"/>
                  </a:schemeClr>
                </a:solidFill>
                <a:latin typeface="Microsoft YaHei" charset="-122"/>
                <a:ea typeface="Microsoft YaHei" charset="-122"/>
                <a:cs typeface="Microsoft YaHei" charset="-122"/>
              </a:rPr>
              <a:t> </a:t>
            </a:r>
            <a:r>
              <a:rPr kumimoji="1" lang="en-US" altLang="zh-CN" sz="600" dirty="0">
                <a:solidFill>
                  <a:schemeClr val="tx1">
                    <a:lumMod val="95000"/>
                    <a:lumOff val="5000"/>
                  </a:schemeClr>
                </a:solidFill>
                <a:latin typeface="Microsoft YaHei" charset="-122"/>
                <a:ea typeface="Microsoft YaHei" charset="-122"/>
                <a:cs typeface="Microsoft YaHei" charset="-122"/>
              </a:rPr>
              <a:t>Switch</a:t>
            </a:r>
            <a:endParaRPr kumimoji="1" lang="zh-CN" altLang="en-US" sz="600" dirty="0">
              <a:solidFill>
                <a:schemeClr val="tx1">
                  <a:lumMod val="95000"/>
                  <a:lumOff val="5000"/>
                </a:schemeClr>
              </a:solidFill>
              <a:latin typeface="Microsoft YaHei" charset="-122"/>
              <a:ea typeface="Microsoft YaHei" charset="-122"/>
              <a:cs typeface="Microsoft YaHei" charset="-122"/>
            </a:endParaRPr>
          </a:p>
        </p:txBody>
      </p:sp>
      <p:sp>
        <p:nvSpPr>
          <p:cNvPr id="141" name="文本框 140"/>
          <p:cNvSpPr txBox="1"/>
          <p:nvPr/>
        </p:nvSpPr>
        <p:spPr>
          <a:xfrm>
            <a:off x="1227752" y="4591992"/>
            <a:ext cx="556563"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室内</a:t>
            </a:r>
            <a:r>
              <a:rPr kumimoji="1" lang="en-US" altLang="zh-CN" sz="600" dirty="0">
                <a:solidFill>
                  <a:schemeClr val="tx1">
                    <a:lumMod val="85000"/>
                    <a:lumOff val="15000"/>
                  </a:schemeClr>
                </a:solidFill>
                <a:latin typeface="Microsoft YaHei" charset="-122"/>
                <a:ea typeface="Microsoft YaHei" charset="-122"/>
                <a:cs typeface="Microsoft YaHei" charset="-122"/>
              </a:rPr>
              <a:t>AP</a:t>
            </a: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Indoor</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AP</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42" name="文本框 141"/>
          <p:cNvSpPr txBox="1"/>
          <p:nvPr/>
        </p:nvSpPr>
        <p:spPr>
          <a:xfrm>
            <a:off x="1714862" y="4591992"/>
            <a:ext cx="625492"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室外</a:t>
            </a:r>
            <a:r>
              <a:rPr kumimoji="1" lang="en-US" altLang="zh-CN" sz="600" dirty="0">
                <a:solidFill>
                  <a:schemeClr val="tx1">
                    <a:lumMod val="85000"/>
                    <a:lumOff val="15000"/>
                  </a:schemeClr>
                </a:solidFill>
                <a:latin typeface="Microsoft YaHei" charset="-122"/>
                <a:ea typeface="Microsoft YaHei" charset="-122"/>
                <a:cs typeface="Microsoft YaHei" charset="-122"/>
              </a:rPr>
              <a:t>AP</a:t>
            </a: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Outdoor</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AP</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43" name="文本框 142"/>
          <p:cNvSpPr txBox="1"/>
          <p:nvPr/>
        </p:nvSpPr>
        <p:spPr>
          <a:xfrm>
            <a:off x="2649026" y="4591992"/>
            <a:ext cx="526105"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场景</a:t>
            </a:r>
            <a:r>
              <a:rPr kumimoji="1" lang="en-US" altLang="zh-CN" sz="600" dirty="0">
                <a:solidFill>
                  <a:schemeClr val="tx1">
                    <a:lumMod val="85000"/>
                    <a:lumOff val="15000"/>
                  </a:schemeClr>
                </a:solidFill>
                <a:latin typeface="Microsoft YaHei" charset="-122"/>
                <a:ea typeface="Microsoft YaHei" charset="-122"/>
                <a:cs typeface="Microsoft YaHei" charset="-122"/>
              </a:rPr>
              <a:t>AP</a:t>
            </a: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Scene</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AP</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46" name="文本框 145"/>
          <p:cNvSpPr txBox="1"/>
          <p:nvPr/>
        </p:nvSpPr>
        <p:spPr>
          <a:xfrm>
            <a:off x="4378887" y="4594255"/>
            <a:ext cx="486031"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监控</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Monitor</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47" name="文本框 146"/>
          <p:cNvSpPr txBox="1"/>
          <p:nvPr/>
        </p:nvSpPr>
        <p:spPr>
          <a:xfrm>
            <a:off x="4900961" y="4594255"/>
            <a:ext cx="486031"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监控</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Monitor</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49" name="文本框 148"/>
          <p:cNvSpPr txBox="1"/>
          <p:nvPr/>
        </p:nvSpPr>
        <p:spPr>
          <a:xfrm>
            <a:off x="6431195" y="4594255"/>
            <a:ext cx="734495"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云桌面</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Cloud</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Desktop</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150" name="文本框 149"/>
          <p:cNvSpPr txBox="1"/>
          <p:nvPr/>
        </p:nvSpPr>
        <p:spPr>
          <a:xfrm>
            <a:off x="7622009" y="4596296"/>
            <a:ext cx="707245" cy="276999"/>
          </a:xfrm>
          <a:prstGeom prst="rect">
            <a:avLst/>
          </a:prstGeom>
          <a:noFill/>
        </p:spPr>
        <p:txBody>
          <a:bodyPr wrap="none" rtlCol="0">
            <a:spAutoFit/>
          </a:bodyPr>
          <a:lstStyle/>
          <a:p>
            <a:pPr algn="ctr"/>
            <a:r>
              <a:rPr kumimoji="1" lang="en-US" altLang="zh-CN" sz="600" dirty="0" err="1">
                <a:solidFill>
                  <a:schemeClr val="tx1">
                    <a:lumMod val="85000"/>
                    <a:lumOff val="15000"/>
                  </a:schemeClr>
                </a:solidFill>
                <a:latin typeface="Microsoft YaHei" charset="-122"/>
                <a:ea typeface="Microsoft YaHei" charset="-122"/>
                <a:cs typeface="Microsoft YaHei" charset="-122"/>
              </a:rPr>
              <a:t>LoRa</a:t>
            </a:r>
            <a:r>
              <a:rPr kumimoji="1" lang="zh-CN" altLang="en-US" sz="600" dirty="0">
                <a:solidFill>
                  <a:schemeClr val="tx1">
                    <a:lumMod val="85000"/>
                    <a:lumOff val="15000"/>
                  </a:schemeClr>
                </a:solidFill>
                <a:latin typeface="Microsoft YaHei" charset="-122"/>
                <a:ea typeface="Microsoft YaHei" charset="-122"/>
                <a:cs typeface="Microsoft YaHei" charset="-122"/>
              </a:rPr>
              <a:t>网关</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err="1">
                <a:solidFill>
                  <a:schemeClr val="tx1">
                    <a:lumMod val="85000"/>
                    <a:lumOff val="15000"/>
                  </a:schemeClr>
                </a:solidFill>
                <a:latin typeface="Microsoft YaHei" charset="-122"/>
                <a:ea typeface="Microsoft YaHei" charset="-122"/>
                <a:cs typeface="Microsoft YaHei" charset="-122"/>
              </a:rPr>
              <a:t>LoRa</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Gateway</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grpSp>
        <p:nvGrpSpPr>
          <p:cNvPr id="307" name="组 306"/>
          <p:cNvGrpSpPr/>
          <p:nvPr/>
        </p:nvGrpSpPr>
        <p:grpSpPr>
          <a:xfrm>
            <a:off x="1501660" y="3874512"/>
            <a:ext cx="528474" cy="551829"/>
            <a:chOff x="1836901" y="3997173"/>
            <a:chExt cx="528474" cy="551829"/>
          </a:xfrm>
        </p:grpSpPr>
        <p:cxnSp>
          <p:nvCxnSpPr>
            <p:cNvPr id="163" name="直线连接符 162"/>
            <p:cNvCxnSpPr/>
            <p:nvPr/>
          </p:nvCxnSpPr>
          <p:spPr>
            <a:xfrm>
              <a:off x="2101138" y="3997173"/>
              <a:ext cx="0" cy="318003"/>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65" name="直线连接符 164"/>
            <p:cNvCxnSpPr/>
            <p:nvPr/>
          </p:nvCxnSpPr>
          <p:spPr>
            <a:xfrm>
              <a:off x="1836901" y="4315176"/>
              <a:ext cx="528474"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71" name="直线连接符 170"/>
            <p:cNvCxnSpPr/>
            <p:nvPr/>
          </p:nvCxnSpPr>
          <p:spPr>
            <a:xfrm>
              <a:off x="1840999"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72" name="直线连接符 171"/>
            <p:cNvCxnSpPr/>
            <p:nvPr/>
          </p:nvCxnSpPr>
          <p:spPr>
            <a:xfrm>
              <a:off x="2365375"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grpSp>
      <p:grpSp>
        <p:nvGrpSpPr>
          <p:cNvPr id="309" name="组 308"/>
          <p:cNvGrpSpPr/>
          <p:nvPr/>
        </p:nvGrpSpPr>
        <p:grpSpPr>
          <a:xfrm>
            <a:off x="2906890" y="3874512"/>
            <a:ext cx="528474" cy="551829"/>
            <a:chOff x="3419983" y="3997173"/>
            <a:chExt cx="528474" cy="551829"/>
          </a:xfrm>
        </p:grpSpPr>
        <p:cxnSp>
          <p:nvCxnSpPr>
            <p:cNvPr id="174" name="直线连接符 173"/>
            <p:cNvCxnSpPr/>
            <p:nvPr/>
          </p:nvCxnSpPr>
          <p:spPr>
            <a:xfrm>
              <a:off x="3684220" y="3997173"/>
              <a:ext cx="0" cy="318003"/>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75" name="直线连接符 174"/>
            <p:cNvCxnSpPr/>
            <p:nvPr/>
          </p:nvCxnSpPr>
          <p:spPr>
            <a:xfrm>
              <a:off x="3419983" y="4315176"/>
              <a:ext cx="528474"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76" name="直线连接符 175"/>
            <p:cNvCxnSpPr/>
            <p:nvPr/>
          </p:nvCxnSpPr>
          <p:spPr>
            <a:xfrm>
              <a:off x="3424081"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77" name="直线连接符 176"/>
            <p:cNvCxnSpPr/>
            <p:nvPr/>
          </p:nvCxnSpPr>
          <p:spPr>
            <a:xfrm>
              <a:off x="3948457"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grpSp>
      <p:grpSp>
        <p:nvGrpSpPr>
          <p:cNvPr id="311" name="组 310"/>
          <p:cNvGrpSpPr/>
          <p:nvPr/>
        </p:nvGrpSpPr>
        <p:grpSpPr>
          <a:xfrm>
            <a:off x="4616565" y="3874512"/>
            <a:ext cx="528474" cy="551829"/>
            <a:chOff x="4897601" y="3997173"/>
            <a:chExt cx="528474" cy="551829"/>
          </a:xfrm>
        </p:grpSpPr>
        <p:cxnSp>
          <p:nvCxnSpPr>
            <p:cNvPr id="178" name="直线连接符 177"/>
            <p:cNvCxnSpPr/>
            <p:nvPr/>
          </p:nvCxnSpPr>
          <p:spPr>
            <a:xfrm>
              <a:off x="5161838" y="3997173"/>
              <a:ext cx="0" cy="318003"/>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79" name="直线连接符 178"/>
            <p:cNvCxnSpPr/>
            <p:nvPr/>
          </p:nvCxnSpPr>
          <p:spPr>
            <a:xfrm>
              <a:off x="4897601" y="4315176"/>
              <a:ext cx="528474"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0" name="直线连接符 179"/>
            <p:cNvCxnSpPr/>
            <p:nvPr/>
          </p:nvCxnSpPr>
          <p:spPr>
            <a:xfrm>
              <a:off x="4901699"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1" name="直线连接符 180"/>
            <p:cNvCxnSpPr/>
            <p:nvPr/>
          </p:nvCxnSpPr>
          <p:spPr>
            <a:xfrm>
              <a:off x="5426075"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grpSp>
      <p:grpSp>
        <p:nvGrpSpPr>
          <p:cNvPr id="314" name="组 313"/>
          <p:cNvGrpSpPr/>
          <p:nvPr/>
        </p:nvGrpSpPr>
        <p:grpSpPr>
          <a:xfrm>
            <a:off x="6137697" y="3874512"/>
            <a:ext cx="659335" cy="554636"/>
            <a:chOff x="6433417" y="3997173"/>
            <a:chExt cx="659335" cy="554636"/>
          </a:xfrm>
        </p:grpSpPr>
        <p:cxnSp>
          <p:nvCxnSpPr>
            <p:cNvPr id="182" name="直线连接符 181"/>
            <p:cNvCxnSpPr/>
            <p:nvPr/>
          </p:nvCxnSpPr>
          <p:spPr>
            <a:xfrm>
              <a:off x="6763084" y="3997173"/>
              <a:ext cx="0" cy="318003"/>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3" name="直线连接符 182"/>
            <p:cNvCxnSpPr/>
            <p:nvPr/>
          </p:nvCxnSpPr>
          <p:spPr>
            <a:xfrm>
              <a:off x="6433417" y="4310396"/>
              <a:ext cx="659335" cy="478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4" name="直线连接符 183"/>
            <p:cNvCxnSpPr/>
            <p:nvPr/>
          </p:nvCxnSpPr>
          <p:spPr>
            <a:xfrm>
              <a:off x="6433417" y="4313203"/>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5" name="直线连接符 184"/>
            <p:cNvCxnSpPr/>
            <p:nvPr/>
          </p:nvCxnSpPr>
          <p:spPr>
            <a:xfrm>
              <a:off x="7092752"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grpSp>
      <p:grpSp>
        <p:nvGrpSpPr>
          <p:cNvPr id="316" name="组 315"/>
          <p:cNvGrpSpPr/>
          <p:nvPr/>
        </p:nvGrpSpPr>
        <p:grpSpPr>
          <a:xfrm>
            <a:off x="7974628" y="3874512"/>
            <a:ext cx="671422" cy="551829"/>
            <a:chOff x="8109771" y="3997173"/>
            <a:chExt cx="528474" cy="551829"/>
          </a:xfrm>
        </p:grpSpPr>
        <p:cxnSp>
          <p:nvCxnSpPr>
            <p:cNvPr id="186" name="直线连接符 185"/>
            <p:cNvCxnSpPr/>
            <p:nvPr/>
          </p:nvCxnSpPr>
          <p:spPr>
            <a:xfrm>
              <a:off x="8374008" y="3997173"/>
              <a:ext cx="0" cy="318003"/>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7" name="直线连接符 186"/>
            <p:cNvCxnSpPr/>
            <p:nvPr/>
          </p:nvCxnSpPr>
          <p:spPr>
            <a:xfrm>
              <a:off x="8109771" y="4315176"/>
              <a:ext cx="528474"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8" name="直线连接符 187"/>
            <p:cNvCxnSpPr/>
            <p:nvPr/>
          </p:nvCxnSpPr>
          <p:spPr>
            <a:xfrm>
              <a:off x="8110694"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89" name="直线连接符 188"/>
            <p:cNvCxnSpPr/>
            <p:nvPr/>
          </p:nvCxnSpPr>
          <p:spPr>
            <a:xfrm>
              <a:off x="8638245" y="4310396"/>
              <a:ext cx="0" cy="23860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grpSp>
      <p:grpSp>
        <p:nvGrpSpPr>
          <p:cNvPr id="320" name="组 319"/>
          <p:cNvGrpSpPr/>
          <p:nvPr/>
        </p:nvGrpSpPr>
        <p:grpSpPr>
          <a:xfrm>
            <a:off x="9514221" y="3874512"/>
            <a:ext cx="922956" cy="655363"/>
            <a:chOff x="9729021" y="3997173"/>
            <a:chExt cx="528474" cy="655363"/>
          </a:xfrm>
        </p:grpSpPr>
        <p:cxnSp>
          <p:nvCxnSpPr>
            <p:cNvPr id="190" name="直线连接符 189"/>
            <p:cNvCxnSpPr/>
            <p:nvPr/>
          </p:nvCxnSpPr>
          <p:spPr>
            <a:xfrm>
              <a:off x="9993258" y="3997173"/>
              <a:ext cx="0" cy="318003"/>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91" name="直线连接符 190"/>
            <p:cNvCxnSpPr/>
            <p:nvPr/>
          </p:nvCxnSpPr>
          <p:spPr>
            <a:xfrm>
              <a:off x="9729021" y="4315176"/>
              <a:ext cx="528474"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92" name="直线连接符 191"/>
            <p:cNvCxnSpPr/>
            <p:nvPr/>
          </p:nvCxnSpPr>
          <p:spPr>
            <a:xfrm>
              <a:off x="9729944" y="4310395"/>
              <a:ext cx="0" cy="342141"/>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193" name="直线连接符 192"/>
            <p:cNvCxnSpPr/>
            <p:nvPr/>
          </p:nvCxnSpPr>
          <p:spPr>
            <a:xfrm>
              <a:off x="10257495" y="4310395"/>
              <a:ext cx="0" cy="342141"/>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grpSp>
      <p:sp>
        <p:nvSpPr>
          <p:cNvPr id="195" name="文本框 194"/>
          <p:cNvSpPr txBox="1"/>
          <p:nvPr/>
        </p:nvSpPr>
        <p:spPr>
          <a:xfrm>
            <a:off x="1418681" y="5941542"/>
            <a:ext cx="1236236" cy="246221"/>
          </a:xfrm>
          <a:prstGeom prst="rect">
            <a:avLst/>
          </a:prstGeom>
          <a:noFill/>
        </p:spPr>
        <p:txBody>
          <a:bodyPr wrap="none" rtlCol="0">
            <a:spAutoFit/>
          </a:bodyPr>
          <a:lstStyle/>
          <a:p>
            <a:pPr algn="ctr"/>
            <a:r>
              <a:rPr kumimoji="1" lang="zh-CN" altLang="en-US" sz="500" dirty="0">
                <a:solidFill>
                  <a:schemeClr val="bg1"/>
                </a:solidFill>
                <a:latin typeface="Microsoft YaHei" charset="-122"/>
                <a:ea typeface="Microsoft YaHei" charset="-122"/>
                <a:cs typeface="Microsoft YaHei" charset="-122"/>
              </a:rPr>
              <a:t>安全用电</a:t>
            </a:r>
            <a:r>
              <a:rPr kumimoji="1" lang="en-US" altLang="zh-CN" sz="500" dirty="0">
                <a:solidFill>
                  <a:schemeClr val="bg1"/>
                </a:solidFill>
                <a:latin typeface="Microsoft YaHei" charset="-122"/>
                <a:ea typeface="Microsoft YaHei" charset="-122"/>
                <a:cs typeface="Microsoft YaHei" charset="-122"/>
              </a:rPr>
              <a:t>/</a:t>
            </a:r>
            <a:r>
              <a:rPr kumimoji="1" lang="zh-CN" altLang="en-US" sz="500" dirty="0">
                <a:solidFill>
                  <a:schemeClr val="bg1"/>
                </a:solidFill>
                <a:latin typeface="Microsoft YaHei" charset="-122"/>
                <a:ea typeface="Microsoft YaHei" charset="-122"/>
                <a:cs typeface="Microsoft YaHei" charset="-122"/>
              </a:rPr>
              <a:t>能耗监测</a:t>
            </a:r>
            <a:endParaRPr kumimoji="1" lang="en-US" altLang="zh-CN" sz="500" dirty="0">
              <a:solidFill>
                <a:schemeClr val="bg1"/>
              </a:solidFill>
              <a:latin typeface="Microsoft YaHei" charset="-122"/>
              <a:ea typeface="Microsoft YaHei" charset="-122"/>
              <a:cs typeface="Microsoft YaHei" charset="-122"/>
            </a:endParaRPr>
          </a:p>
          <a:p>
            <a:pPr algn="ctr"/>
            <a:r>
              <a:rPr kumimoji="1" lang="en-US" altLang="zh-CN" sz="500" dirty="0">
                <a:solidFill>
                  <a:schemeClr val="bg1"/>
                </a:solidFill>
                <a:latin typeface="Microsoft YaHei" charset="-122"/>
                <a:ea typeface="Microsoft YaHei" charset="-122"/>
                <a:cs typeface="Microsoft YaHei" charset="-122"/>
              </a:rPr>
              <a:t>Safe</a:t>
            </a:r>
            <a:r>
              <a:rPr kumimoji="1" lang="zh-CN" altLang="en-US" sz="500" dirty="0">
                <a:solidFill>
                  <a:schemeClr val="bg1"/>
                </a:solidFill>
                <a:latin typeface="Microsoft YaHei" charset="-122"/>
                <a:ea typeface="Microsoft YaHei" charset="-122"/>
                <a:cs typeface="Microsoft YaHei" charset="-122"/>
              </a:rPr>
              <a:t> </a:t>
            </a:r>
            <a:r>
              <a:rPr kumimoji="1" lang="en-US" altLang="zh-CN" sz="500" dirty="0">
                <a:solidFill>
                  <a:schemeClr val="bg1"/>
                </a:solidFill>
                <a:latin typeface="Microsoft YaHei" charset="-122"/>
                <a:ea typeface="Microsoft YaHei" charset="-122"/>
                <a:cs typeface="Microsoft YaHei" charset="-122"/>
              </a:rPr>
              <a:t>Electricity/Energy Monitoring</a:t>
            </a:r>
            <a:endParaRPr kumimoji="1" lang="zh-CN" altLang="en-US" sz="500" dirty="0">
              <a:solidFill>
                <a:schemeClr val="bg1"/>
              </a:solidFill>
              <a:latin typeface="Microsoft YaHei" charset="-122"/>
              <a:ea typeface="Microsoft YaHei" charset="-122"/>
              <a:cs typeface="Microsoft YaHei" charset="-122"/>
            </a:endParaRPr>
          </a:p>
        </p:txBody>
      </p:sp>
      <p:sp>
        <p:nvSpPr>
          <p:cNvPr id="196" name="文本框 195"/>
          <p:cNvSpPr txBox="1"/>
          <p:nvPr/>
        </p:nvSpPr>
        <p:spPr>
          <a:xfrm>
            <a:off x="2879351" y="5941542"/>
            <a:ext cx="716863" cy="246221"/>
          </a:xfrm>
          <a:prstGeom prst="rect">
            <a:avLst/>
          </a:prstGeom>
          <a:noFill/>
        </p:spPr>
        <p:txBody>
          <a:bodyPr wrap="none" rtlCol="0">
            <a:spAutoFit/>
          </a:bodyPr>
          <a:lstStyle/>
          <a:p>
            <a:pPr algn="ctr"/>
            <a:r>
              <a:rPr kumimoji="1" lang="zh-CN" altLang="en-US" sz="500" dirty="0">
                <a:solidFill>
                  <a:schemeClr val="bg1"/>
                </a:solidFill>
                <a:latin typeface="Microsoft YaHei" charset="-122"/>
                <a:ea typeface="Microsoft YaHei" charset="-122"/>
                <a:cs typeface="Microsoft YaHei" charset="-122"/>
              </a:rPr>
              <a:t>智能照明</a:t>
            </a:r>
          </a:p>
          <a:p>
            <a:pPr algn="ctr"/>
            <a:r>
              <a:rPr kumimoji="1" lang="en-US" altLang="zh-CN" sz="500" dirty="0">
                <a:solidFill>
                  <a:schemeClr val="bg1"/>
                </a:solidFill>
                <a:latin typeface="Microsoft YaHei" charset="-122"/>
                <a:ea typeface="Microsoft YaHei" charset="-122"/>
                <a:cs typeface="Microsoft YaHei" charset="-122"/>
              </a:rPr>
              <a:t>Smart Lightening</a:t>
            </a:r>
            <a:endParaRPr kumimoji="1" lang="zh-CN" altLang="en-US" sz="500" dirty="0">
              <a:solidFill>
                <a:schemeClr val="bg1"/>
              </a:solidFill>
              <a:latin typeface="Microsoft YaHei" charset="-122"/>
              <a:ea typeface="Microsoft YaHei" charset="-122"/>
              <a:cs typeface="Microsoft YaHei" charset="-122"/>
            </a:endParaRPr>
          </a:p>
        </p:txBody>
      </p:sp>
      <p:sp>
        <p:nvSpPr>
          <p:cNvPr id="197" name="文本框 196"/>
          <p:cNvSpPr txBox="1"/>
          <p:nvPr/>
        </p:nvSpPr>
        <p:spPr>
          <a:xfrm>
            <a:off x="3765416" y="5941542"/>
            <a:ext cx="1292341" cy="246221"/>
          </a:xfrm>
          <a:prstGeom prst="rect">
            <a:avLst/>
          </a:prstGeom>
          <a:noFill/>
        </p:spPr>
        <p:txBody>
          <a:bodyPr wrap="none" rtlCol="0">
            <a:spAutoFit/>
          </a:bodyPr>
          <a:lstStyle/>
          <a:p>
            <a:pPr algn="ctr"/>
            <a:r>
              <a:rPr kumimoji="1" lang="zh-CN" altLang="en-US" sz="500" dirty="0">
                <a:solidFill>
                  <a:schemeClr val="bg1"/>
                </a:solidFill>
                <a:latin typeface="Microsoft YaHei" charset="-122"/>
                <a:ea typeface="Microsoft YaHei" charset="-122"/>
                <a:cs typeface="Microsoft YaHei" charset="-122"/>
              </a:rPr>
              <a:t>环境温度控制类</a:t>
            </a:r>
          </a:p>
          <a:p>
            <a:pPr algn="ctr"/>
            <a:r>
              <a:rPr kumimoji="1" lang="en-US" altLang="zh-CN" sz="500" dirty="0">
                <a:solidFill>
                  <a:schemeClr val="bg1"/>
                </a:solidFill>
                <a:latin typeface="Microsoft YaHei" charset="-122"/>
                <a:ea typeface="Microsoft YaHei" charset="-122"/>
                <a:cs typeface="Microsoft YaHei" charset="-122"/>
              </a:rPr>
              <a:t>Environmental Temperature Control</a:t>
            </a:r>
            <a:endParaRPr kumimoji="1" lang="zh-CN" altLang="en-US" sz="500" dirty="0">
              <a:solidFill>
                <a:schemeClr val="bg1"/>
              </a:solidFill>
              <a:latin typeface="Microsoft YaHei" charset="-122"/>
              <a:ea typeface="Microsoft YaHei" charset="-122"/>
              <a:cs typeface="Microsoft YaHei" charset="-122"/>
            </a:endParaRPr>
          </a:p>
        </p:txBody>
      </p:sp>
      <p:sp>
        <p:nvSpPr>
          <p:cNvPr id="198" name="文本框 197"/>
          <p:cNvSpPr txBox="1"/>
          <p:nvPr/>
        </p:nvSpPr>
        <p:spPr>
          <a:xfrm>
            <a:off x="5336217" y="5941542"/>
            <a:ext cx="567784" cy="246221"/>
          </a:xfrm>
          <a:prstGeom prst="rect">
            <a:avLst/>
          </a:prstGeom>
          <a:noFill/>
        </p:spPr>
        <p:txBody>
          <a:bodyPr wrap="none" rtlCol="0">
            <a:spAutoFit/>
          </a:bodyPr>
          <a:lstStyle/>
          <a:p>
            <a:pPr algn="ctr"/>
            <a:r>
              <a:rPr kumimoji="1" lang="zh-CN" altLang="it-IT" sz="500" dirty="0">
                <a:solidFill>
                  <a:schemeClr val="bg1"/>
                </a:solidFill>
                <a:latin typeface="Microsoft YaHei" charset="-122"/>
                <a:ea typeface="Microsoft YaHei" charset="-122"/>
                <a:cs typeface="Microsoft YaHei" charset="-122"/>
              </a:rPr>
              <a:t>情景模式</a:t>
            </a:r>
          </a:p>
          <a:p>
            <a:pPr algn="ctr"/>
            <a:r>
              <a:rPr kumimoji="1" lang="it-IT" altLang="zh-CN" sz="500" dirty="0">
                <a:solidFill>
                  <a:schemeClr val="bg1"/>
                </a:solidFill>
                <a:latin typeface="Microsoft YaHei" charset="-122"/>
                <a:ea typeface="Microsoft YaHei" charset="-122"/>
                <a:cs typeface="Microsoft YaHei" charset="-122"/>
              </a:rPr>
              <a:t>Scene Mode</a:t>
            </a:r>
            <a:endParaRPr kumimoji="1" lang="zh-CN" altLang="en-US" sz="500" dirty="0">
              <a:solidFill>
                <a:schemeClr val="bg1"/>
              </a:solidFill>
              <a:latin typeface="Microsoft YaHei" charset="-122"/>
              <a:ea typeface="Microsoft YaHei" charset="-122"/>
              <a:cs typeface="Microsoft YaHei" charset="-122"/>
            </a:endParaRPr>
          </a:p>
        </p:txBody>
      </p:sp>
      <p:sp>
        <p:nvSpPr>
          <p:cNvPr id="199" name="文本框 198"/>
          <p:cNvSpPr txBox="1"/>
          <p:nvPr/>
        </p:nvSpPr>
        <p:spPr>
          <a:xfrm>
            <a:off x="6445831" y="5941542"/>
            <a:ext cx="654345" cy="246221"/>
          </a:xfrm>
          <a:prstGeom prst="rect">
            <a:avLst/>
          </a:prstGeom>
          <a:noFill/>
        </p:spPr>
        <p:txBody>
          <a:bodyPr wrap="none" rtlCol="0">
            <a:spAutoFit/>
          </a:bodyPr>
          <a:lstStyle/>
          <a:p>
            <a:pPr algn="ctr"/>
            <a:r>
              <a:rPr kumimoji="1" lang="zh-CN" altLang="en-US" sz="500" dirty="0">
                <a:solidFill>
                  <a:schemeClr val="bg1"/>
                </a:solidFill>
                <a:latin typeface="Microsoft YaHei" charset="-122"/>
                <a:ea typeface="Microsoft YaHei" charset="-122"/>
                <a:cs typeface="Microsoft YaHei" charset="-122"/>
              </a:rPr>
              <a:t>安防</a:t>
            </a:r>
          </a:p>
          <a:p>
            <a:pPr algn="ctr"/>
            <a:r>
              <a:rPr kumimoji="1" lang="en-US" altLang="zh-CN" sz="500" dirty="0">
                <a:solidFill>
                  <a:schemeClr val="bg1"/>
                </a:solidFill>
                <a:latin typeface="Microsoft YaHei" charset="-122"/>
                <a:ea typeface="Microsoft YaHei" charset="-122"/>
                <a:cs typeface="Microsoft YaHei" charset="-122"/>
              </a:rPr>
              <a:t>Security </a:t>
            </a:r>
            <a:r>
              <a:rPr kumimoji="1" lang="en-US" altLang="zh-CN" sz="500" dirty="0" err="1">
                <a:solidFill>
                  <a:schemeClr val="bg1"/>
                </a:solidFill>
                <a:latin typeface="Microsoft YaHei" charset="-122"/>
                <a:ea typeface="Microsoft YaHei" charset="-122"/>
                <a:cs typeface="Microsoft YaHei" charset="-122"/>
              </a:rPr>
              <a:t>Contol</a:t>
            </a:r>
            <a:endParaRPr kumimoji="1" lang="zh-CN" altLang="en-US" sz="500" dirty="0">
              <a:solidFill>
                <a:schemeClr val="bg1"/>
              </a:solidFill>
              <a:latin typeface="Microsoft YaHei" charset="-122"/>
              <a:ea typeface="Microsoft YaHei" charset="-122"/>
              <a:cs typeface="Microsoft YaHei" charset="-122"/>
            </a:endParaRPr>
          </a:p>
        </p:txBody>
      </p:sp>
      <p:sp>
        <p:nvSpPr>
          <p:cNvPr id="200" name="文本框 199"/>
          <p:cNvSpPr txBox="1"/>
          <p:nvPr/>
        </p:nvSpPr>
        <p:spPr>
          <a:xfrm>
            <a:off x="7610275" y="5941542"/>
            <a:ext cx="545341" cy="246221"/>
          </a:xfrm>
          <a:prstGeom prst="rect">
            <a:avLst/>
          </a:prstGeom>
          <a:noFill/>
        </p:spPr>
        <p:txBody>
          <a:bodyPr wrap="none" rtlCol="0">
            <a:spAutoFit/>
          </a:bodyPr>
          <a:lstStyle/>
          <a:p>
            <a:pPr algn="ctr"/>
            <a:r>
              <a:rPr kumimoji="1" lang="zh-CN" altLang="it-IT" sz="500" dirty="0">
                <a:solidFill>
                  <a:schemeClr val="bg1"/>
                </a:solidFill>
                <a:latin typeface="Microsoft YaHei" charset="-122"/>
                <a:ea typeface="Microsoft YaHei" charset="-122"/>
                <a:cs typeface="Microsoft YaHei" charset="-122"/>
              </a:rPr>
              <a:t>消防</a:t>
            </a:r>
          </a:p>
          <a:p>
            <a:pPr algn="ctr"/>
            <a:r>
              <a:rPr kumimoji="1" lang="it-IT" altLang="zh-CN" sz="500" dirty="0" err="1">
                <a:solidFill>
                  <a:schemeClr val="bg1"/>
                </a:solidFill>
                <a:latin typeface="Microsoft YaHei" charset="-122"/>
                <a:ea typeface="Microsoft YaHei" charset="-122"/>
                <a:cs typeface="Microsoft YaHei" charset="-122"/>
              </a:rPr>
              <a:t>Fire</a:t>
            </a:r>
            <a:r>
              <a:rPr kumimoji="1" lang="it-IT" altLang="zh-CN" sz="500" dirty="0">
                <a:solidFill>
                  <a:schemeClr val="bg1"/>
                </a:solidFill>
                <a:latin typeface="Microsoft YaHei" charset="-122"/>
                <a:ea typeface="Microsoft YaHei" charset="-122"/>
                <a:cs typeface="Microsoft YaHei" charset="-122"/>
              </a:rPr>
              <a:t> Control</a:t>
            </a:r>
            <a:endParaRPr kumimoji="1" lang="zh-CN" altLang="en-US" sz="500" dirty="0">
              <a:solidFill>
                <a:schemeClr val="bg1"/>
              </a:solidFill>
              <a:latin typeface="Microsoft YaHei" charset="-122"/>
              <a:ea typeface="Microsoft YaHei" charset="-122"/>
              <a:cs typeface="Microsoft YaHei" charset="-122"/>
            </a:endParaRPr>
          </a:p>
        </p:txBody>
      </p:sp>
      <p:sp>
        <p:nvSpPr>
          <p:cNvPr id="201" name="文本框 200"/>
          <p:cNvSpPr txBox="1"/>
          <p:nvPr/>
        </p:nvSpPr>
        <p:spPr>
          <a:xfrm>
            <a:off x="8770284" y="5941542"/>
            <a:ext cx="769763" cy="246221"/>
          </a:xfrm>
          <a:prstGeom prst="rect">
            <a:avLst/>
          </a:prstGeom>
          <a:noFill/>
        </p:spPr>
        <p:txBody>
          <a:bodyPr wrap="none" rtlCol="0">
            <a:spAutoFit/>
          </a:bodyPr>
          <a:lstStyle/>
          <a:p>
            <a:pPr algn="ctr"/>
            <a:r>
              <a:rPr kumimoji="1" lang="zh-CN" altLang="en-US" sz="500" dirty="0">
                <a:solidFill>
                  <a:schemeClr val="bg1"/>
                </a:solidFill>
                <a:latin typeface="Microsoft YaHei" charset="-122"/>
                <a:ea typeface="Microsoft YaHei" charset="-122"/>
                <a:cs typeface="Microsoft YaHei" charset="-122"/>
              </a:rPr>
              <a:t>设备控制</a:t>
            </a:r>
          </a:p>
          <a:p>
            <a:pPr algn="ctr"/>
            <a:r>
              <a:rPr kumimoji="1" lang="en-US" altLang="zh-CN" sz="500" dirty="0">
                <a:solidFill>
                  <a:schemeClr val="bg1"/>
                </a:solidFill>
                <a:latin typeface="Microsoft YaHei" charset="-122"/>
                <a:ea typeface="Microsoft YaHei" charset="-122"/>
                <a:cs typeface="Microsoft YaHei" charset="-122"/>
              </a:rPr>
              <a:t>Equipment Control</a:t>
            </a:r>
            <a:endParaRPr kumimoji="1" lang="zh-CN" altLang="en-US" sz="500" dirty="0">
              <a:solidFill>
                <a:schemeClr val="bg1"/>
              </a:solidFill>
              <a:latin typeface="Microsoft YaHei" charset="-122"/>
              <a:ea typeface="Microsoft YaHei" charset="-122"/>
              <a:cs typeface="Microsoft YaHei" charset="-122"/>
            </a:endParaRPr>
          </a:p>
        </p:txBody>
      </p:sp>
      <p:sp>
        <p:nvSpPr>
          <p:cNvPr id="202" name="文本框 201"/>
          <p:cNvSpPr txBox="1"/>
          <p:nvPr/>
        </p:nvSpPr>
        <p:spPr>
          <a:xfrm>
            <a:off x="9983695" y="5941542"/>
            <a:ext cx="716863" cy="246221"/>
          </a:xfrm>
          <a:prstGeom prst="rect">
            <a:avLst/>
          </a:prstGeom>
          <a:noFill/>
        </p:spPr>
        <p:txBody>
          <a:bodyPr wrap="none" rtlCol="0">
            <a:spAutoFit/>
          </a:bodyPr>
          <a:lstStyle/>
          <a:p>
            <a:pPr algn="ctr"/>
            <a:r>
              <a:rPr kumimoji="1" lang="zh-CN" altLang="en-US" sz="500" dirty="0">
                <a:solidFill>
                  <a:schemeClr val="bg1"/>
                </a:solidFill>
                <a:latin typeface="Microsoft YaHei" charset="-122"/>
                <a:ea typeface="Microsoft YaHei" charset="-122"/>
                <a:cs typeface="Microsoft YaHei" charset="-122"/>
              </a:rPr>
              <a:t>海量对接</a:t>
            </a:r>
          </a:p>
          <a:p>
            <a:pPr algn="ctr"/>
            <a:r>
              <a:rPr kumimoji="1" lang="en-US" altLang="zh-CN" sz="500" dirty="0">
                <a:solidFill>
                  <a:schemeClr val="bg1"/>
                </a:solidFill>
                <a:latin typeface="Microsoft YaHei" charset="-122"/>
                <a:ea typeface="Microsoft YaHei" charset="-122"/>
                <a:cs typeface="Microsoft YaHei" charset="-122"/>
              </a:rPr>
              <a:t>Massive Docking</a:t>
            </a:r>
            <a:endParaRPr kumimoji="1" lang="zh-CN" altLang="en-US" sz="500" dirty="0">
              <a:solidFill>
                <a:schemeClr val="bg1"/>
              </a:solidFill>
              <a:latin typeface="Microsoft YaHei" charset="-122"/>
              <a:ea typeface="Microsoft YaHei" charset="-122"/>
              <a:cs typeface="Microsoft YaHei" charset="-122"/>
            </a:endParaRPr>
          </a:p>
        </p:txBody>
      </p:sp>
      <p:sp>
        <p:nvSpPr>
          <p:cNvPr id="203" name="文本框 202"/>
          <p:cNvSpPr txBox="1"/>
          <p:nvPr/>
        </p:nvSpPr>
        <p:spPr>
          <a:xfrm>
            <a:off x="1454193" y="5329374"/>
            <a:ext cx="679993" cy="276999"/>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智能空开</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Smart Air</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Conditioning Switch</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04" name="文本框 203"/>
          <p:cNvSpPr txBox="1"/>
          <p:nvPr/>
        </p:nvSpPr>
        <p:spPr>
          <a:xfrm>
            <a:off x="2101000" y="5329374"/>
            <a:ext cx="505267"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智能插座</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Smart Socket</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05" name="文本框 204"/>
          <p:cNvSpPr txBox="1"/>
          <p:nvPr/>
        </p:nvSpPr>
        <p:spPr>
          <a:xfrm>
            <a:off x="1810967" y="5726463"/>
            <a:ext cx="453970"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智能排插</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Smart Plug</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06" name="文本框 205"/>
          <p:cNvSpPr txBox="1"/>
          <p:nvPr/>
        </p:nvSpPr>
        <p:spPr>
          <a:xfrm>
            <a:off x="2621828" y="5598200"/>
            <a:ext cx="503664"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智能开关</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Smart Switch</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07" name="文本框 206"/>
          <p:cNvSpPr txBox="1"/>
          <p:nvPr/>
        </p:nvSpPr>
        <p:spPr>
          <a:xfrm>
            <a:off x="2990157" y="5598200"/>
            <a:ext cx="503664"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智能开关</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Smart Switch</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08" name="文本框 207"/>
          <p:cNvSpPr txBox="1"/>
          <p:nvPr/>
        </p:nvSpPr>
        <p:spPr>
          <a:xfrm>
            <a:off x="3355075" y="5598200"/>
            <a:ext cx="503664"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智能开关</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Smart Switch</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09" name="文本框 208"/>
          <p:cNvSpPr txBox="1"/>
          <p:nvPr/>
        </p:nvSpPr>
        <p:spPr>
          <a:xfrm>
            <a:off x="3849284" y="5598200"/>
            <a:ext cx="606256" cy="276999"/>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温湿度传感器</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Temperature and</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Humidity Sensor</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0" name="文本框 209"/>
          <p:cNvSpPr txBox="1"/>
          <p:nvPr/>
        </p:nvSpPr>
        <p:spPr>
          <a:xfrm>
            <a:off x="4386543" y="5598200"/>
            <a:ext cx="590226" cy="276999"/>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空调面板</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Air Conditioning</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Panel</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1" name="文本框 210"/>
          <p:cNvSpPr txBox="1"/>
          <p:nvPr/>
        </p:nvSpPr>
        <p:spPr>
          <a:xfrm>
            <a:off x="4998095" y="5598200"/>
            <a:ext cx="479618" cy="215444"/>
          </a:xfrm>
          <a:prstGeom prst="rect">
            <a:avLst/>
          </a:prstGeom>
          <a:noFill/>
        </p:spPr>
        <p:txBody>
          <a:bodyPr wrap="none" rtlCol="0">
            <a:spAutoFit/>
          </a:bodyPr>
          <a:lstStyle/>
          <a:p>
            <a:pPr algn="ctr"/>
            <a:r>
              <a:rPr kumimoji="1" lang="zh-CN" altLang="it-IT" sz="400" dirty="0">
                <a:solidFill>
                  <a:schemeClr val="tx1">
                    <a:lumMod val="85000"/>
                    <a:lumOff val="15000"/>
                  </a:schemeClr>
                </a:solidFill>
                <a:latin typeface="Microsoft YaHei" charset="-122"/>
                <a:ea typeface="Microsoft YaHei" charset="-122"/>
                <a:cs typeface="Microsoft YaHei" charset="-122"/>
              </a:rPr>
              <a:t>情景面板</a:t>
            </a:r>
          </a:p>
          <a:p>
            <a:pPr algn="ctr"/>
            <a:r>
              <a:rPr kumimoji="1" lang="it-IT" altLang="zh-CN" sz="400" dirty="0">
                <a:solidFill>
                  <a:schemeClr val="tx1">
                    <a:lumMod val="85000"/>
                    <a:lumOff val="15000"/>
                  </a:schemeClr>
                </a:solidFill>
                <a:latin typeface="Microsoft YaHei" charset="-122"/>
                <a:ea typeface="Microsoft YaHei" charset="-122"/>
                <a:cs typeface="Microsoft YaHei" charset="-122"/>
              </a:rPr>
              <a:t>Scene Panel</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2" name="文本框 211"/>
          <p:cNvSpPr txBox="1"/>
          <p:nvPr/>
        </p:nvSpPr>
        <p:spPr>
          <a:xfrm>
            <a:off x="5345182" y="5598200"/>
            <a:ext cx="534121" cy="276999"/>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动能开关</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Kinetic Energy</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Switch</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3" name="文本框 212"/>
          <p:cNvSpPr txBox="1"/>
          <p:nvPr/>
        </p:nvSpPr>
        <p:spPr>
          <a:xfrm>
            <a:off x="5759330" y="5598200"/>
            <a:ext cx="487634" cy="215444"/>
          </a:xfrm>
          <a:prstGeom prst="rect">
            <a:avLst/>
          </a:prstGeom>
          <a:noFill/>
        </p:spPr>
        <p:txBody>
          <a:bodyPr wrap="none" rtlCol="0">
            <a:spAutoFit/>
          </a:bodyPr>
          <a:lstStyle/>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433</a:t>
            </a:r>
            <a:r>
              <a:rPr kumimoji="1" lang="zh-CN" altLang="en-US" sz="400" dirty="0">
                <a:solidFill>
                  <a:schemeClr val="tx1">
                    <a:lumMod val="85000"/>
                    <a:lumOff val="15000"/>
                  </a:schemeClr>
                </a:solidFill>
                <a:latin typeface="Microsoft YaHei" charset="-122"/>
                <a:ea typeface="Microsoft YaHei" charset="-122"/>
                <a:cs typeface="Microsoft YaHei" charset="-122"/>
              </a:rPr>
              <a:t>网关</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433Gateway</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4" name="文本框 213"/>
          <p:cNvSpPr txBox="1"/>
          <p:nvPr/>
        </p:nvSpPr>
        <p:spPr>
          <a:xfrm>
            <a:off x="6261331" y="5335922"/>
            <a:ext cx="465192" cy="276999"/>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智能门锁</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Smart Door</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Lock</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5" name="文本框 214"/>
          <p:cNvSpPr txBox="1"/>
          <p:nvPr/>
        </p:nvSpPr>
        <p:spPr>
          <a:xfrm>
            <a:off x="6658268" y="5335922"/>
            <a:ext cx="625492" cy="276999"/>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人体红外感应</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Human Body</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Infrared Induction</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6" name="文本框 215"/>
          <p:cNvSpPr txBox="1"/>
          <p:nvPr/>
        </p:nvSpPr>
        <p:spPr>
          <a:xfrm>
            <a:off x="6266942" y="5762262"/>
            <a:ext cx="453970"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火灾传感器</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Fire Sensor</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8" name="文本框 217"/>
          <p:cNvSpPr txBox="1"/>
          <p:nvPr/>
        </p:nvSpPr>
        <p:spPr>
          <a:xfrm>
            <a:off x="7518903" y="5307348"/>
            <a:ext cx="728084"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漏水传感器</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Water Leakage Sensor</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19" name="文本框 218"/>
          <p:cNvSpPr txBox="1"/>
          <p:nvPr/>
        </p:nvSpPr>
        <p:spPr>
          <a:xfrm>
            <a:off x="7312386" y="5745934"/>
            <a:ext cx="654346" cy="215444"/>
          </a:xfrm>
          <a:prstGeom prst="rect">
            <a:avLst/>
          </a:prstGeom>
          <a:noFill/>
        </p:spPr>
        <p:txBody>
          <a:bodyPr wrap="none" rtlCol="0">
            <a:spAutoFit/>
          </a:bodyPr>
          <a:lstStyle/>
          <a:p>
            <a:pPr algn="ctr"/>
            <a:r>
              <a:rPr kumimoji="1" lang="zh-CN" altLang="it-IT" sz="400" dirty="0">
                <a:solidFill>
                  <a:schemeClr val="tx1">
                    <a:lumMod val="85000"/>
                    <a:lumOff val="15000"/>
                  </a:schemeClr>
                </a:solidFill>
                <a:latin typeface="Microsoft YaHei" charset="-122"/>
                <a:ea typeface="Microsoft YaHei" charset="-122"/>
                <a:cs typeface="Microsoft YaHei" charset="-122"/>
              </a:rPr>
              <a:t>液位传感器</a:t>
            </a:r>
          </a:p>
          <a:p>
            <a:pPr algn="ctr"/>
            <a:r>
              <a:rPr kumimoji="1" lang="it-IT" altLang="zh-CN" sz="400" dirty="0">
                <a:solidFill>
                  <a:schemeClr val="tx1">
                    <a:lumMod val="85000"/>
                    <a:lumOff val="15000"/>
                  </a:schemeClr>
                </a:solidFill>
                <a:latin typeface="Microsoft YaHei" charset="-122"/>
                <a:ea typeface="Microsoft YaHei" charset="-122"/>
                <a:cs typeface="Microsoft YaHei" charset="-122"/>
              </a:rPr>
              <a:t>Liquid Level Sensor</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0" name="文本框 219"/>
          <p:cNvSpPr txBox="1"/>
          <p:nvPr/>
        </p:nvSpPr>
        <p:spPr>
          <a:xfrm>
            <a:off x="7887501" y="5745934"/>
            <a:ext cx="572593"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压力传感器</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Pressure Sensor</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1" name="文本框 220"/>
          <p:cNvSpPr txBox="1"/>
          <p:nvPr/>
        </p:nvSpPr>
        <p:spPr>
          <a:xfrm>
            <a:off x="8853641" y="5319594"/>
            <a:ext cx="603049"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红外网关</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Infrared Gateway</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2" name="文本框 221"/>
          <p:cNvSpPr txBox="1"/>
          <p:nvPr/>
        </p:nvSpPr>
        <p:spPr>
          <a:xfrm>
            <a:off x="8438138" y="5709196"/>
            <a:ext cx="407484" cy="215444"/>
          </a:xfrm>
          <a:prstGeom prst="rect">
            <a:avLst/>
          </a:prstGeom>
          <a:noFill/>
        </p:spPr>
        <p:txBody>
          <a:bodyPr wrap="none" rtlCol="0">
            <a:spAutoFit/>
          </a:bodyPr>
          <a:lstStyle/>
          <a:p>
            <a:pPr algn="ctr"/>
            <a:r>
              <a:rPr kumimoji="1" lang="zh-CN" altLang="pt-BR" sz="400" dirty="0">
                <a:solidFill>
                  <a:schemeClr val="tx1">
                    <a:lumMod val="85000"/>
                    <a:lumOff val="15000"/>
                  </a:schemeClr>
                </a:solidFill>
                <a:latin typeface="Microsoft YaHei" charset="-122"/>
                <a:ea typeface="Microsoft YaHei" charset="-122"/>
                <a:cs typeface="Microsoft YaHei" charset="-122"/>
              </a:rPr>
              <a:t>投影仪</a:t>
            </a:r>
          </a:p>
          <a:p>
            <a:pPr algn="ctr"/>
            <a:r>
              <a:rPr kumimoji="1" lang="pt-BR" altLang="zh-CN" sz="400" dirty="0" err="1">
                <a:solidFill>
                  <a:schemeClr val="tx1">
                    <a:lumMod val="85000"/>
                    <a:lumOff val="15000"/>
                  </a:schemeClr>
                </a:solidFill>
                <a:latin typeface="Microsoft YaHei" charset="-122"/>
                <a:ea typeface="Microsoft YaHei" charset="-122"/>
                <a:cs typeface="Microsoft YaHei" charset="-122"/>
              </a:rPr>
              <a:t>Projector</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3" name="文本框 222"/>
          <p:cNvSpPr txBox="1"/>
          <p:nvPr/>
        </p:nvSpPr>
        <p:spPr>
          <a:xfrm>
            <a:off x="8717226" y="5709196"/>
            <a:ext cx="590226"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空调</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Air Conditioning</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4" name="文本框 223"/>
          <p:cNvSpPr txBox="1"/>
          <p:nvPr/>
        </p:nvSpPr>
        <p:spPr>
          <a:xfrm>
            <a:off x="9169179" y="5709196"/>
            <a:ext cx="434735" cy="276999"/>
          </a:xfrm>
          <a:prstGeom prst="rect">
            <a:avLst/>
          </a:prstGeom>
          <a:noFill/>
        </p:spPr>
        <p:txBody>
          <a:bodyPr wrap="none" rtlCol="0">
            <a:spAutoFit/>
          </a:bodyPr>
          <a:lstStyle/>
          <a:p>
            <a:pPr algn="ctr"/>
            <a:r>
              <a:rPr kumimoji="1" lang="zh-CN" altLang="mr-IN" sz="400" dirty="0">
                <a:solidFill>
                  <a:schemeClr val="tx1">
                    <a:lumMod val="85000"/>
                    <a:lumOff val="15000"/>
                  </a:schemeClr>
                </a:solidFill>
                <a:latin typeface="Microsoft YaHei" charset="-122"/>
                <a:ea typeface="Microsoft YaHei" charset="-122"/>
                <a:cs typeface="Microsoft YaHei" charset="-122"/>
              </a:rPr>
              <a:t>一体机</a:t>
            </a:r>
          </a:p>
          <a:p>
            <a:pPr algn="ctr"/>
            <a:r>
              <a:rPr kumimoji="1" lang="mr-IN" altLang="zh-CN" sz="400" dirty="0" err="1">
                <a:solidFill>
                  <a:schemeClr val="tx1">
                    <a:lumMod val="85000"/>
                    <a:lumOff val="15000"/>
                  </a:schemeClr>
                </a:solidFill>
                <a:latin typeface="Microsoft YaHei" charset="-122"/>
                <a:ea typeface="Microsoft YaHei" charset="-122"/>
                <a:cs typeface="Microsoft YaHei" charset="-122"/>
              </a:rPr>
              <a:t>All-in-one</a:t>
            </a:r>
            <a:endParaRPr kumimoji="1" lang="mr-IN" altLang="zh-CN" sz="400" dirty="0">
              <a:solidFill>
                <a:schemeClr val="tx1">
                  <a:lumMod val="85000"/>
                  <a:lumOff val="15000"/>
                </a:schemeClr>
              </a:solidFill>
              <a:latin typeface="Microsoft YaHei" charset="-122"/>
              <a:ea typeface="Microsoft YaHei" charset="-122"/>
              <a:cs typeface="Microsoft YaHei" charset="-122"/>
            </a:endParaRPr>
          </a:p>
          <a:p>
            <a:pPr algn="ctr"/>
            <a:r>
              <a:rPr kumimoji="1" lang="mr-IN" altLang="zh-CN" sz="400" dirty="0" err="1">
                <a:solidFill>
                  <a:schemeClr val="tx1">
                    <a:lumMod val="85000"/>
                    <a:lumOff val="15000"/>
                  </a:schemeClr>
                </a:solidFill>
                <a:latin typeface="Microsoft YaHei" charset="-122"/>
                <a:ea typeface="Microsoft YaHei" charset="-122"/>
                <a:cs typeface="Microsoft YaHei" charset="-122"/>
              </a:rPr>
              <a:t>Machine</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5" name="文本框 224"/>
          <p:cNvSpPr txBox="1"/>
          <p:nvPr/>
        </p:nvSpPr>
        <p:spPr>
          <a:xfrm>
            <a:off x="9456876" y="5709196"/>
            <a:ext cx="445956" cy="215444"/>
          </a:xfrm>
          <a:prstGeom prst="rect">
            <a:avLst/>
          </a:prstGeom>
          <a:noFill/>
        </p:spPr>
        <p:txBody>
          <a:bodyPr wrap="none" rtlCol="0">
            <a:spAutoFit/>
          </a:bodyPr>
          <a:lstStyle/>
          <a:p>
            <a:pPr algn="ctr"/>
            <a:r>
              <a:rPr kumimoji="1" lang="zh-CN" altLang="fr-FR" sz="400" dirty="0">
                <a:solidFill>
                  <a:schemeClr val="tx1">
                    <a:lumMod val="85000"/>
                    <a:lumOff val="15000"/>
                  </a:schemeClr>
                </a:solidFill>
                <a:latin typeface="Microsoft YaHei" charset="-122"/>
                <a:ea typeface="Microsoft YaHei" charset="-122"/>
                <a:cs typeface="Microsoft YaHei" charset="-122"/>
              </a:rPr>
              <a:t>加湿器</a:t>
            </a:r>
          </a:p>
          <a:p>
            <a:pPr algn="ctr"/>
            <a:r>
              <a:rPr kumimoji="1" lang="fr-FR" altLang="zh-CN" sz="400" dirty="0">
                <a:solidFill>
                  <a:schemeClr val="tx1">
                    <a:lumMod val="85000"/>
                    <a:lumOff val="15000"/>
                  </a:schemeClr>
                </a:solidFill>
                <a:latin typeface="Microsoft YaHei" charset="-122"/>
                <a:ea typeface="Microsoft YaHei" charset="-122"/>
                <a:cs typeface="Microsoft YaHei" charset="-122"/>
              </a:rPr>
              <a:t>Humidifier</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6" name="文本框 225"/>
          <p:cNvSpPr txBox="1"/>
          <p:nvPr/>
        </p:nvSpPr>
        <p:spPr>
          <a:xfrm>
            <a:off x="9893244" y="5577526"/>
            <a:ext cx="896400" cy="33855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机房动环监控</a:t>
            </a:r>
            <a:r>
              <a:rPr kumimoji="1" lang="en-US" altLang="zh-CN" sz="400" dirty="0">
                <a:solidFill>
                  <a:schemeClr val="tx1">
                    <a:lumMod val="85000"/>
                    <a:lumOff val="15000"/>
                  </a:schemeClr>
                </a:solidFill>
                <a:latin typeface="Microsoft YaHei" charset="-122"/>
                <a:ea typeface="Microsoft YaHei" charset="-122"/>
                <a:cs typeface="Microsoft YaHei" charset="-122"/>
              </a:rPr>
              <a:t>&amp;</a:t>
            </a:r>
            <a:r>
              <a:rPr kumimoji="1" lang="zh-CN" altLang="en-US" sz="400" dirty="0">
                <a:solidFill>
                  <a:schemeClr val="tx1">
                    <a:lumMod val="85000"/>
                    <a:lumOff val="15000"/>
                  </a:schemeClr>
                </a:solidFill>
                <a:latin typeface="Microsoft YaHei" charset="-122"/>
                <a:ea typeface="Microsoft YaHei" charset="-122"/>
                <a:cs typeface="Microsoft YaHei" charset="-122"/>
              </a:rPr>
              <a:t>第三方产品对接</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Engine Room Dynamic</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Monitoring &amp; Third-party</a:t>
            </a:r>
          </a:p>
          <a:p>
            <a:pPr algn="ctr"/>
            <a:r>
              <a:rPr kumimoji="1" lang="en-US" altLang="zh-CN" sz="400" dirty="0" err="1">
                <a:solidFill>
                  <a:schemeClr val="tx1">
                    <a:lumMod val="85000"/>
                    <a:lumOff val="15000"/>
                  </a:schemeClr>
                </a:solidFill>
                <a:latin typeface="Microsoft YaHei" charset="-122"/>
                <a:ea typeface="Microsoft YaHei" charset="-122"/>
                <a:cs typeface="Microsoft YaHei" charset="-122"/>
              </a:rPr>
              <a:t>Produck</a:t>
            </a:r>
            <a:r>
              <a:rPr kumimoji="1" lang="en-US" altLang="zh-CN" sz="400" dirty="0">
                <a:solidFill>
                  <a:schemeClr val="tx1">
                    <a:lumMod val="85000"/>
                    <a:lumOff val="15000"/>
                  </a:schemeClr>
                </a:solidFill>
                <a:latin typeface="Microsoft YaHei" charset="-122"/>
                <a:ea typeface="Microsoft YaHei" charset="-122"/>
                <a:cs typeface="Microsoft YaHei" charset="-122"/>
              </a:rPr>
              <a:t> Docking</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sp>
        <p:nvSpPr>
          <p:cNvPr id="227" name="矩形 226"/>
          <p:cNvSpPr/>
          <p:nvPr/>
        </p:nvSpPr>
        <p:spPr>
          <a:xfrm>
            <a:off x="1422373" y="5064206"/>
            <a:ext cx="1217309"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8" name="矩形 227"/>
          <p:cNvSpPr/>
          <p:nvPr/>
        </p:nvSpPr>
        <p:spPr>
          <a:xfrm>
            <a:off x="2670897" y="5071133"/>
            <a:ext cx="1101194"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9" name="矩形 228"/>
          <p:cNvSpPr/>
          <p:nvPr/>
        </p:nvSpPr>
        <p:spPr>
          <a:xfrm>
            <a:off x="3832820" y="5073759"/>
            <a:ext cx="1155523"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0" name="矩形 229"/>
          <p:cNvSpPr/>
          <p:nvPr/>
        </p:nvSpPr>
        <p:spPr>
          <a:xfrm>
            <a:off x="5034315" y="5073759"/>
            <a:ext cx="1177212"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2" name="矩形 231"/>
          <p:cNvSpPr/>
          <p:nvPr/>
        </p:nvSpPr>
        <p:spPr>
          <a:xfrm>
            <a:off x="6257499" y="5073759"/>
            <a:ext cx="1040896"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3" name="矩形 232"/>
          <p:cNvSpPr/>
          <p:nvPr/>
        </p:nvSpPr>
        <p:spPr>
          <a:xfrm>
            <a:off x="7344367" y="5073759"/>
            <a:ext cx="1077424"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4" name="矩形 233"/>
          <p:cNvSpPr/>
          <p:nvPr/>
        </p:nvSpPr>
        <p:spPr>
          <a:xfrm>
            <a:off x="8467763" y="5073759"/>
            <a:ext cx="1374804"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5" name="矩形 234"/>
          <p:cNvSpPr/>
          <p:nvPr/>
        </p:nvSpPr>
        <p:spPr>
          <a:xfrm>
            <a:off x="9888539" y="5073759"/>
            <a:ext cx="907174" cy="109229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6" name="矩形 235"/>
          <p:cNvSpPr/>
          <p:nvPr/>
        </p:nvSpPr>
        <p:spPr>
          <a:xfrm>
            <a:off x="1298881" y="5027355"/>
            <a:ext cx="9613422" cy="1228017"/>
          </a:xfrm>
          <a:prstGeom prst="rect">
            <a:avLst/>
          </a:prstGeom>
          <a:noFill/>
          <a:ln w="9525">
            <a:solidFill>
              <a:srgbClr val="1841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41" name="图片 2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5261" y="5135188"/>
            <a:ext cx="277856" cy="208392"/>
          </a:xfrm>
          <a:prstGeom prst="rect">
            <a:avLst/>
          </a:prstGeom>
        </p:spPr>
      </p:pic>
      <p:pic>
        <p:nvPicPr>
          <p:cNvPr id="242" name="图片 2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51644" y="5134193"/>
            <a:ext cx="203978" cy="213043"/>
          </a:xfrm>
          <a:prstGeom prst="rect">
            <a:avLst/>
          </a:prstGeom>
        </p:spPr>
      </p:pic>
      <p:pic>
        <p:nvPicPr>
          <p:cNvPr id="243" name="图片 24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80393" y="5616684"/>
            <a:ext cx="715118" cy="127406"/>
          </a:xfrm>
          <a:prstGeom prst="rect">
            <a:avLst/>
          </a:prstGeom>
        </p:spPr>
      </p:pic>
      <p:pic>
        <p:nvPicPr>
          <p:cNvPr id="244" name="图片 2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43904" y="5303889"/>
            <a:ext cx="259513" cy="259513"/>
          </a:xfrm>
          <a:prstGeom prst="rect">
            <a:avLst/>
          </a:prstGeom>
          <a:effectLst>
            <a:outerShdw blurRad="50800" dist="50800" dir="5400000" sx="84000" sy="84000" algn="ctr" rotWithShape="0">
              <a:srgbClr val="000000">
                <a:alpha val="43137"/>
              </a:srgbClr>
            </a:outerShdw>
          </a:effectLst>
        </p:spPr>
      </p:pic>
      <p:pic>
        <p:nvPicPr>
          <p:cNvPr id="245" name="图片 2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12951" y="5302822"/>
            <a:ext cx="257993" cy="257993"/>
          </a:xfrm>
          <a:prstGeom prst="rect">
            <a:avLst/>
          </a:prstGeom>
          <a:effectLst>
            <a:outerShdw blurRad="50800" dist="50800" dir="5400000" sx="42000" sy="42000" algn="ctr" rotWithShape="0">
              <a:srgbClr val="000000">
                <a:alpha val="43137"/>
              </a:srgbClr>
            </a:outerShdw>
          </a:effectLst>
        </p:spPr>
      </p:pic>
      <p:pic>
        <p:nvPicPr>
          <p:cNvPr id="246" name="图片 24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33016" y="5283295"/>
            <a:ext cx="298606" cy="298606"/>
          </a:xfrm>
          <a:prstGeom prst="rect">
            <a:avLst/>
          </a:prstGeom>
          <a:effectLst>
            <a:outerShdw blurRad="50800" dist="50800" dir="5400000" sx="42000" sy="42000" algn="ctr" rotWithShape="0">
              <a:srgbClr val="000000">
                <a:alpha val="43137"/>
              </a:srgbClr>
            </a:outerShdw>
          </a:effectLst>
        </p:spPr>
      </p:pic>
      <p:pic>
        <p:nvPicPr>
          <p:cNvPr id="247" name="图片 24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01014" y="5283295"/>
            <a:ext cx="296135" cy="304596"/>
          </a:xfrm>
          <a:prstGeom prst="rect">
            <a:avLst/>
          </a:prstGeom>
          <a:effectLst>
            <a:outerShdw blurRad="50800" dist="50800" dir="5400000" sx="42000" sy="42000" algn="ctr" rotWithShape="0">
              <a:srgbClr val="000000">
                <a:alpha val="43137"/>
              </a:srgbClr>
            </a:outerShdw>
          </a:effectLst>
        </p:spPr>
      </p:pic>
      <p:pic>
        <p:nvPicPr>
          <p:cNvPr id="248" name="图片 24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79007" y="5307740"/>
            <a:ext cx="255801" cy="264053"/>
          </a:xfrm>
          <a:prstGeom prst="rect">
            <a:avLst/>
          </a:prstGeom>
          <a:effectLst>
            <a:outerShdw blurRad="50800" dist="50800" dir="5400000" sx="84000" sy="84000" algn="ctr" rotWithShape="0">
              <a:srgbClr val="000000">
                <a:alpha val="43137"/>
              </a:srgbClr>
            </a:outerShdw>
          </a:effectLst>
        </p:spPr>
      </p:pic>
      <p:pic>
        <p:nvPicPr>
          <p:cNvPr id="249" name="图片 24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16847" y="5300479"/>
            <a:ext cx="250285" cy="254258"/>
          </a:xfrm>
          <a:prstGeom prst="rect">
            <a:avLst/>
          </a:prstGeom>
          <a:effectLst>
            <a:outerShdw blurRad="50800" dist="50800" dir="5400000" sx="84000" sy="84000" algn="ctr" rotWithShape="0">
              <a:srgbClr val="000000">
                <a:alpha val="43137"/>
              </a:srgbClr>
            </a:outerShdw>
          </a:effectLst>
        </p:spPr>
      </p:pic>
      <p:pic>
        <p:nvPicPr>
          <p:cNvPr id="250" name="图片 24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193657" y="5129768"/>
            <a:ext cx="295575" cy="431047"/>
          </a:xfrm>
          <a:prstGeom prst="rect">
            <a:avLst/>
          </a:prstGeom>
        </p:spPr>
      </p:pic>
      <p:pic>
        <p:nvPicPr>
          <p:cNvPr id="251" name="图片 25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31546" y="5499989"/>
            <a:ext cx="111009" cy="226288"/>
          </a:xfrm>
          <a:prstGeom prst="rect">
            <a:avLst/>
          </a:prstGeom>
        </p:spPr>
      </p:pic>
      <p:pic>
        <p:nvPicPr>
          <p:cNvPr id="252" name="图片 25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274890" y="5523713"/>
            <a:ext cx="253381" cy="217184"/>
          </a:xfrm>
          <a:prstGeom prst="rect">
            <a:avLst/>
          </a:prstGeom>
        </p:spPr>
      </p:pic>
      <p:pic>
        <p:nvPicPr>
          <p:cNvPr id="253" name="图片 25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81997" y="5569403"/>
            <a:ext cx="310028" cy="253262"/>
          </a:xfrm>
          <a:prstGeom prst="rect">
            <a:avLst/>
          </a:prstGeom>
        </p:spPr>
      </p:pic>
      <p:pic>
        <p:nvPicPr>
          <p:cNvPr id="254" name="图片 25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510116" y="5554782"/>
            <a:ext cx="280852" cy="140426"/>
          </a:xfrm>
          <a:prstGeom prst="rect">
            <a:avLst/>
          </a:prstGeom>
        </p:spPr>
      </p:pic>
      <p:pic>
        <p:nvPicPr>
          <p:cNvPr id="255" name="图片 25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049445" y="5115566"/>
            <a:ext cx="211440" cy="232169"/>
          </a:xfrm>
          <a:prstGeom prst="rect">
            <a:avLst/>
          </a:prstGeom>
        </p:spPr>
      </p:pic>
      <p:pic>
        <p:nvPicPr>
          <p:cNvPr id="256" name="图片 25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97995" y="5521079"/>
            <a:ext cx="304138" cy="249224"/>
          </a:xfrm>
          <a:prstGeom prst="rect">
            <a:avLst/>
          </a:prstGeom>
        </p:spPr>
      </p:pic>
      <p:pic>
        <p:nvPicPr>
          <p:cNvPr id="257" name="图片 25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546913" y="5518884"/>
            <a:ext cx="229991" cy="245584"/>
          </a:xfrm>
          <a:prstGeom prst="rect">
            <a:avLst/>
          </a:prstGeom>
        </p:spPr>
      </p:pic>
      <p:pic>
        <p:nvPicPr>
          <p:cNvPr id="258" name="图片 25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44607" y="5120549"/>
            <a:ext cx="276676" cy="218223"/>
          </a:xfrm>
          <a:prstGeom prst="rect">
            <a:avLst/>
          </a:prstGeom>
        </p:spPr>
      </p:pic>
      <p:pic>
        <p:nvPicPr>
          <p:cNvPr id="259" name="图片 25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885041" y="5589170"/>
            <a:ext cx="171946" cy="239047"/>
          </a:xfrm>
          <a:prstGeom prst="rect">
            <a:avLst/>
          </a:prstGeom>
        </p:spPr>
      </p:pic>
      <p:pic>
        <p:nvPicPr>
          <p:cNvPr id="260" name="图片 25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398223" y="5587396"/>
            <a:ext cx="191409" cy="195482"/>
          </a:xfrm>
          <a:prstGeom prst="rect">
            <a:avLst/>
          </a:prstGeom>
        </p:spPr>
      </p:pic>
      <p:pic>
        <p:nvPicPr>
          <p:cNvPr id="261" name="图片 26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898743" y="5115781"/>
            <a:ext cx="144543" cy="256447"/>
          </a:xfrm>
          <a:prstGeom prst="rect">
            <a:avLst/>
          </a:prstGeom>
          <a:effectLst>
            <a:outerShdw blurRad="50800" dist="50800" dir="5400000" sx="42000" sy="42000" algn="ctr" rotWithShape="0">
              <a:srgbClr val="000000">
                <a:alpha val="43137"/>
              </a:srgbClr>
            </a:outerShdw>
          </a:effectLst>
        </p:spPr>
      </p:pic>
      <p:pic>
        <p:nvPicPr>
          <p:cNvPr id="262" name="图片 26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395926" y="5121729"/>
            <a:ext cx="196002" cy="233534"/>
          </a:xfrm>
          <a:prstGeom prst="rect">
            <a:avLst/>
          </a:prstGeom>
        </p:spPr>
      </p:pic>
      <p:pic>
        <p:nvPicPr>
          <p:cNvPr id="263" name="图片 26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845534" y="5238486"/>
            <a:ext cx="301399" cy="322329"/>
          </a:xfrm>
          <a:prstGeom prst="rect">
            <a:avLst/>
          </a:prstGeom>
        </p:spPr>
      </p:pic>
      <p:pic>
        <p:nvPicPr>
          <p:cNvPr id="264" name="图片 26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484346" y="5302159"/>
            <a:ext cx="258656" cy="258656"/>
          </a:xfrm>
          <a:prstGeom prst="rect">
            <a:avLst/>
          </a:prstGeom>
          <a:effectLst>
            <a:outerShdw blurRad="50800" dist="50800" dir="5400000" sx="42000" sy="42000" algn="ctr" rotWithShape="0">
              <a:srgbClr val="000000">
                <a:alpha val="43137"/>
              </a:srgbClr>
            </a:outerShdw>
          </a:effectLst>
        </p:spPr>
      </p:pic>
      <p:sp>
        <p:nvSpPr>
          <p:cNvPr id="268" name="矩形 267"/>
          <p:cNvSpPr/>
          <p:nvPr/>
        </p:nvSpPr>
        <p:spPr>
          <a:xfrm>
            <a:off x="5062784" y="1393815"/>
            <a:ext cx="1347369" cy="158124"/>
          </a:xfrm>
          <a:prstGeom prst="rect">
            <a:avLst/>
          </a:prstGeom>
          <a:gradFill flip="none" rotWithShape="1">
            <a:gsLst>
              <a:gs pos="75000">
                <a:srgbClr val="1190ED"/>
              </a:gs>
              <a:gs pos="0">
                <a:srgbClr val="003FAA"/>
              </a:gs>
              <a:gs pos="100000">
                <a:srgbClr val="15A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9" name="矩形 268"/>
          <p:cNvSpPr/>
          <p:nvPr/>
        </p:nvSpPr>
        <p:spPr>
          <a:xfrm>
            <a:off x="8997969" y="1393815"/>
            <a:ext cx="1442193" cy="158124"/>
          </a:xfrm>
          <a:prstGeom prst="rect">
            <a:avLst/>
          </a:prstGeom>
          <a:gradFill flip="none" rotWithShape="1">
            <a:gsLst>
              <a:gs pos="75000">
                <a:srgbClr val="1190ED"/>
              </a:gs>
              <a:gs pos="0">
                <a:srgbClr val="003FAA"/>
              </a:gs>
              <a:gs pos="100000">
                <a:srgbClr val="15A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0" name="矩形 269"/>
          <p:cNvSpPr/>
          <p:nvPr/>
        </p:nvSpPr>
        <p:spPr>
          <a:xfrm>
            <a:off x="1122207" y="3952939"/>
            <a:ext cx="1024225" cy="158124"/>
          </a:xfrm>
          <a:prstGeom prst="rect">
            <a:avLst/>
          </a:prstGeom>
          <a:gradFill flip="none" rotWithShape="1">
            <a:gsLst>
              <a:gs pos="75000">
                <a:srgbClr val="1190ED"/>
              </a:gs>
              <a:gs pos="0">
                <a:srgbClr val="003FAA"/>
              </a:gs>
              <a:gs pos="100000">
                <a:srgbClr val="15A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108435" y="1365720"/>
            <a:ext cx="1175322" cy="200055"/>
          </a:xfrm>
          <a:prstGeom prst="rect">
            <a:avLst/>
          </a:prstGeom>
          <a:noFill/>
        </p:spPr>
        <p:txBody>
          <a:bodyPr wrap="none" rtlCol="0">
            <a:spAutoFit/>
          </a:bodyPr>
          <a:lstStyle/>
          <a:p>
            <a:r>
              <a:rPr kumimoji="1" lang="zh-CN" altLang="en-US" sz="700" dirty="0">
                <a:solidFill>
                  <a:schemeClr val="bg1"/>
                </a:solidFill>
                <a:latin typeface="Microsoft YaHei" charset="-122"/>
                <a:ea typeface="Microsoft YaHei" charset="-122"/>
                <a:cs typeface="Microsoft YaHei" charset="-122"/>
              </a:rPr>
              <a:t>数据中心区 </a:t>
            </a:r>
            <a:r>
              <a:rPr kumimoji="1" lang="en-US" altLang="zh-CN" sz="700" dirty="0">
                <a:solidFill>
                  <a:schemeClr val="bg1"/>
                </a:solidFill>
                <a:latin typeface="Microsoft YaHei" charset="-122"/>
                <a:ea typeface="Microsoft YaHei" charset="-122"/>
                <a:cs typeface="Microsoft YaHei" charset="-122"/>
              </a:rPr>
              <a:t>Data</a:t>
            </a:r>
            <a:r>
              <a:rPr kumimoji="1" lang="zh-CN" altLang="en-US" sz="700" dirty="0">
                <a:solidFill>
                  <a:schemeClr val="bg1"/>
                </a:solidFill>
                <a:latin typeface="Microsoft YaHei" charset="-122"/>
                <a:ea typeface="Microsoft YaHei" charset="-122"/>
                <a:cs typeface="Microsoft YaHei" charset="-122"/>
              </a:rPr>
              <a:t> </a:t>
            </a:r>
            <a:r>
              <a:rPr kumimoji="1" lang="en-US" altLang="zh-CN" sz="700" dirty="0">
                <a:solidFill>
                  <a:schemeClr val="bg1"/>
                </a:solidFill>
                <a:latin typeface="Microsoft YaHei" charset="-122"/>
                <a:ea typeface="Microsoft YaHei" charset="-122"/>
                <a:cs typeface="Microsoft YaHei" charset="-122"/>
              </a:rPr>
              <a:t>Centre</a:t>
            </a:r>
            <a:endParaRPr kumimoji="1" lang="zh-CN" altLang="en-US" sz="700" dirty="0">
              <a:solidFill>
                <a:schemeClr val="bg1"/>
              </a:solidFill>
              <a:latin typeface="Microsoft YaHei" charset="-122"/>
              <a:ea typeface="Microsoft YaHei" charset="-122"/>
              <a:cs typeface="Microsoft YaHei" charset="-122"/>
            </a:endParaRPr>
          </a:p>
        </p:txBody>
      </p:sp>
      <p:sp>
        <p:nvSpPr>
          <p:cNvPr id="15" name="文本框 14"/>
          <p:cNvSpPr txBox="1"/>
          <p:nvPr/>
        </p:nvSpPr>
        <p:spPr>
          <a:xfrm>
            <a:off x="8984913" y="1365720"/>
            <a:ext cx="1487908" cy="200055"/>
          </a:xfrm>
          <a:prstGeom prst="rect">
            <a:avLst/>
          </a:prstGeom>
          <a:noFill/>
        </p:spPr>
        <p:txBody>
          <a:bodyPr wrap="none" rtlCol="0">
            <a:spAutoFit/>
          </a:bodyPr>
          <a:lstStyle/>
          <a:p>
            <a:r>
              <a:rPr kumimoji="1" lang="zh-CN" altLang="en-US" sz="700" dirty="0">
                <a:solidFill>
                  <a:schemeClr val="bg1"/>
                </a:solidFill>
                <a:latin typeface="Microsoft YaHei" charset="-122"/>
                <a:ea typeface="Microsoft YaHei" charset="-122"/>
                <a:cs typeface="Microsoft YaHei" charset="-122"/>
              </a:rPr>
              <a:t>网络控制器 </a:t>
            </a:r>
            <a:r>
              <a:rPr kumimoji="1" lang="en-US" altLang="zh-CN" sz="700" dirty="0">
                <a:solidFill>
                  <a:schemeClr val="bg1"/>
                </a:solidFill>
                <a:latin typeface="Microsoft YaHei" charset="-122"/>
                <a:ea typeface="Microsoft YaHei" charset="-122"/>
                <a:cs typeface="Microsoft YaHei" charset="-122"/>
              </a:rPr>
              <a:t>Network</a:t>
            </a:r>
            <a:r>
              <a:rPr kumimoji="1" lang="zh-CN" altLang="en-US" sz="700" dirty="0">
                <a:solidFill>
                  <a:schemeClr val="bg1"/>
                </a:solidFill>
                <a:latin typeface="Microsoft YaHei" charset="-122"/>
                <a:ea typeface="Microsoft YaHei" charset="-122"/>
                <a:cs typeface="Microsoft YaHei" charset="-122"/>
              </a:rPr>
              <a:t> </a:t>
            </a:r>
            <a:r>
              <a:rPr kumimoji="1" lang="en-US" altLang="zh-CN" sz="700" dirty="0">
                <a:solidFill>
                  <a:schemeClr val="bg1"/>
                </a:solidFill>
                <a:latin typeface="Microsoft YaHei" charset="-122"/>
                <a:ea typeface="Microsoft YaHei" charset="-122"/>
                <a:cs typeface="Microsoft YaHei" charset="-122"/>
              </a:rPr>
              <a:t>Controller</a:t>
            </a:r>
            <a:endParaRPr kumimoji="1" lang="zh-CN" altLang="en-US" sz="700" dirty="0">
              <a:solidFill>
                <a:schemeClr val="bg1"/>
              </a:solidFill>
              <a:latin typeface="Microsoft YaHei" charset="-122"/>
              <a:ea typeface="Microsoft YaHei" charset="-122"/>
              <a:cs typeface="Microsoft YaHei" charset="-122"/>
            </a:endParaRPr>
          </a:p>
        </p:txBody>
      </p:sp>
      <p:sp>
        <p:nvSpPr>
          <p:cNvPr id="13" name="文本框 12"/>
          <p:cNvSpPr txBox="1"/>
          <p:nvPr/>
        </p:nvSpPr>
        <p:spPr>
          <a:xfrm>
            <a:off x="5042916" y="1365720"/>
            <a:ext cx="1399742" cy="200055"/>
          </a:xfrm>
          <a:prstGeom prst="rect">
            <a:avLst/>
          </a:prstGeom>
          <a:noFill/>
        </p:spPr>
        <p:txBody>
          <a:bodyPr wrap="none" rtlCol="0">
            <a:spAutoFit/>
          </a:bodyPr>
          <a:lstStyle/>
          <a:p>
            <a:r>
              <a:rPr kumimoji="1" lang="zh-CN" altLang="en-US" sz="700" dirty="0">
                <a:solidFill>
                  <a:schemeClr val="bg1"/>
                </a:solidFill>
                <a:latin typeface="Microsoft YaHei" charset="-122"/>
                <a:ea typeface="Microsoft YaHei" charset="-122"/>
                <a:cs typeface="Microsoft YaHei" charset="-122"/>
              </a:rPr>
              <a:t>网络出口区 </a:t>
            </a:r>
            <a:r>
              <a:rPr kumimoji="1" lang="en-US" altLang="zh-CN" sz="700" dirty="0">
                <a:solidFill>
                  <a:schemeClr val="bg1"/>
                </a:solidFill>
                <a:latin typeface="Microsoft YaHei" charset="-122"/>
                <a:ea typeface="Microsoft YaHei" charset="-122"/>
                <a:cs typeface="Microsoft YaHei" charset="-122"/>
              </a:rPr>
              <a:t>Internet</a:t>
            </a:r>
            <a:r>
              <a:rPr kumimoji="1" lang="zh-CN" altLang="en-US" sz="700" dirty="0">
                <a:solidFill>
                  <a:schemeClr val="bg1"/>
                </a:solidFill>
                <a:latin typeface="Microsoft YaHei" charset="-122"/>
                <a:ea typeface="Microsoft YaHei" charset="-122"/>
                <a:cs typeface="Microsoft YaHei" charset="-122"/>
              </a:rPr>
              <a:t> </a:t>
            </a:r>
            <a:r>
              <a:rPr kumimoji="1" lang="en-US" altLang="zh-CN" sz="700" dirty="0">
                <a:solidFill>
                  <a:schemeClr val="bg1"/>
                </a:solidFill>
                <a:latin typeface="Microsoft YaHei" charset="-122"/>
                <a:ea typeface="Microsoft YaHei" charset="-122"/>
                <a:cs typeface="Microsoft YaHei" charset="-122"/>
              </a:rPr>
              <a:t>Gateway</a:t>
            </a:r>
            <a:endParaRPr kumimoji="1" lang="zh-CN" altLang="en-US" sz="700" dirty="0">
              <a:solidFill>
                <a:schemeClr val="bg1"/>
              </a:solidFill>
              <a:latin typeface="Microsoft YaHei" charset="-122"/>
              <a:ea typeface="Microsoft YaHei" charset="-122"/>
              <a:cs typeface="Microsoft YaHei" charset="-122"/>
            </a:endParaRPr>
          </a:p>
        </p:txBody>
      </p:sp>
      <p:sp>
        <p:nvSpPr>
          <p:cNvPr id="271" name="矩形 270"/>
          <p:cNvSpPr/>
          <p:nvPr/>
        </p:nvSpPr>
        <p:spPr>
          <a:xfrm>
            <a:off x="1128504" y="3238305"/>
            <a:ext cx="1204949" cy="158124"/>
          </a:xfrm>
          <a:prstGeom prst="rect">
            <a:avLst/>
          </a:prstGeom>
          <a:gradFill flip="none" rotWithShape="1">
            <a:gsLst>
              <a:gs pos="75000">
                <a:srgbClr val="1190ED"/>
              </a:gs>
              <a:gs pos="0">
                <a:srgbClr val="003FAA"/>
              </a:gs>
              <a:gs pos="100000">
                <a:srgbClr val="15A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1" name="文本框 110"/>
          <p:cNvSpPr txBox="1"/>
          <p:nvPr/>
        </p:nvSpPr>
        <p:spPr>
          <a:xfrm>
            <a:off x="1105055" y="3217910"/>
            <a:ext cx="1266693" cy="200055"/>
          </a:xfrm>
          <a:prstGeom prst="rect">
            <a:avLst/>
          </a:prstGeom>
          <a:noFill/>
        </p:spPr>
        <p:txBody>
          <a:bodyPr wrap="none" rtlCol="0">
            <a:spAutoFit/>
          </a:bodyPr>
          <a:lstStyle/>
          <a:p>
            <a:r>
              <a:rPr kumimoji="1" lang="zh-CN" altLang="en-US" sz="700" dirty="0">
                <a:solidFill>
                  <a:schemeClr val="bg1"/>
                </a:solidFill>
                <a:latin typeface="Microsoft YaHei" charset="-122"/>
                <a:ea typeface="Microsoft YaHei" charset="-122"/>
                <a:cs typeface="Microsoft YaHei" charset="-122"/>
              </a:rPr>
              <a:t>传输区 </a:t>
            </a:r>
            <a:r>
              <a:rPr kumimoji="1" lang="en-US" altLang="zh-CN" sz="700" dirty="0">
                <a:solidFill>
                  <a:schemeClr val="bg1"/>
                </a:solidFill>
                <a:latin typeface="Microsoft YaHei" charset="-122"/>
                <a:ea typeface="Microsoft YaHei" charset="-122"/>
                <a:cs typeface="Microsoft YaHei" charset="-122"/>
              </a:rPr>
              <a:t>Transmission</a:t>
            </a:r>
            <a:r>
              <a:rPr kumimoji="1" lang="zh-CN" altLang="en-US" sz="700" dirty="0">
                <a:solidFill>
                  <a:schemeClr val="bg1"/>
                </a:solidFill>
                <a:latin typeface="Microsoft YaHei" charset="-122"/>
                <a:ea typeface="Microsoft YaHei" charset="-122"/>
                <a:cs typeface="Microsoft YaHei" charset="-122"/>
              </a:rPr>
              <a:t> </a:t>
            </a:r>
            <a:r>
              <a:rPr kumimoji="1" lang="en-US" altLang="zh-CN" sz="700" dirty="0">
                <a:solidFill>
                  <a:schemeClr val="bg1"/>
                </a:solidFill>
                <a:latin typeface="Microsoft YaHei" charset="-122"/>
                <a:ea typeface="Microsoft YaHei" charset="-122"/>
                <a:cs typeface="Microsoft YaHei" charset="-122"/>
              </a:rPr>
              <a:t>Area</a:t>
            </a:r>
            <a:endParaRPr kumimoji="1" lang="zh-CN" altLang="en-US" sz="700" dirty="0">
              <a:solidFill>
                <a:schemeClr val="bg1"/>
              </a:solidFill>
              <a:latin typeface="Microsoft YaHei" charset="-122"/>
              <a:ea typeface="Microsoft YaHei" charset="-122"/>
              <a:cs typeface="Microsoft YaHei" charset="-122"/>
            </a:endParaRPr>
          </a:p>
        </p:txBody>
      </p:sp>
      <p:cxnSp>
        <p:nvCxnSpPr>
          <p:cNvPr id="292" name="直线连接符 291"/>
          <p:cNvCxnSpPr>
            <a:stCxn id="115" idx="0"/>
          </p:cNvCxnSpPr>
          <p:nvPr/>
        </p:nvCxnSpPr>
        <p:spPr>
          <a:xfrm flipV="1">
            <a:off x="2386679" y="3054715"/>
            <a:ext cx="3979024" cy="39182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294" name="直线连接符 293"/>
          <p:cNvCxnSpPr/>
          <p:nvPr/>
        </p:nvCxnSpPr>
        <p:spPr>
          <a:xfrm flipV="1">
            <a:off x="2389854" y="3103161"/>
            <a:ext cx="5055815" cy="365605"/>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299" name="直线连接符 298"/>
          <p:cNvCxnSpPr>
            <a:stCxn id="282" idx="0"/>
            <a:endCxn id="69" idx="2"/>
          </p:cNvCxnSpPr>
          <p:nvPr/>
        </p:nvCxnSpPr>
        <p:spPr>
          <a:xfrm flipV="1">
            <a:off x="5682535" y="3123756"/>
            <a:ext cx="761528" cy="322785"/>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301" name="直线连接符 300"/>
          <p:cNvCxnSpPr>
            <a:stCxn id="282" idx="0"/>
            <a:endCxn id="72" idx="2"/>
          </p:cNvCxnSpPr>
          <p:nvPr/>
        </p:nvCxnSpPr>
        <p:spPr>
          <a:xfrm flipV="1">
            <a:off x="5682535" y="3123756"/>
            <a:ext cx="1865414" cy="322785"/>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303" name="直线连接符 302"/>
          <p:cNvCxnSpPr>
            <a:stCxn id="288" idx="0"/>
            <a:endCxn id="72" idx="2"/>
          </p:cNvCxnSpPr>
          <p:nvPr/>
        </p:nvCxnSpPr>
        <p:spPr>
          <a:xfrm flipH="1" flipV="1">
            <a:off x="7547949" y="3123756"/>
            <a:ext cx="1429178" cy="322785"/>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305" name="直线连接符 304"/>
          <p:cNvCxnSpPr>
            <a:stCxn id="288" idx="0"/>
          </p:cNvCxnSpPr>
          <p:nvPr/>
        </p:nvCxnSpPr>
        <p:spPr>
          <a:xfrm flipH="1" flipV="1">
            <a:off x="7567419" y="3000864"/>
            <a:ext cx="1409708" cy="445677"/>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pic>
        <p:nvPicPr>
          <p:cNvPr id="69" name="图片 68"/>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318077" y="2753928"/>
            <a:ext cx="251971" cy="369828"/>
          </a:xfrm>
          <a:prstGeom prst="rect">
            <a:avLst/>
          </a:prstGeom>
        </p:spPr>
      </p:pic>
      <p:pic>
        <p:nvPicPr>
          <p:cNvPr id="72" name="图片 71"/>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421963" y="2753928"/>
            <a:ext cx="251971" cy="369828"/>
          </a:xfrm>
          <a:prstGeom prst="rect">
            <a:avLst/>
          </a:prstGeom>
        </p:spPr>
      </p:pic>
      <p:grpSp>
        <p:nvGrpSpPr>
          <p:cNvPr id="278" name="组 277"/>
          <p:cNvGrpSpPr/>
          <p:nvPr/>
        </p:nvGrpSpPr>
        <p:grpSpPr>
          <a:xfrm>
            <a:off x="1243527" y="3446541"/>
            <a:ext cx="2286302" cy="359317"/>
            <a:chOff x="1375698" y="3559677"/>
            <a:chExt cx="2286302" cy="359317"/>
          </a:xfrm>
        </p:grpSpPr>
        <p:cxnSp>
          <p:nvCxnSpPr>
            <p:cNvPr id="273" name="直线连接符 272"/>
            <p:cNvCxnSpPr/>
            <p:nvPr/>
          </p:nvCxnSpPr>
          <p:spPr>
            <a:xfrm flipV="1">
              <a:off x="2070298" y="3677614"/>
              <a:ext cx="423152" cy="155424"/>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274" name="直线连接符 273"/>
            <p:cNvCxnSpPr/>
            <p:nvPr/>
          </p:nvCxnSpPr>
          <p:spPr>
            <a:xfrm flipH="1" flipV="1">
              <a:off x="2565632" y="3677614"/>
              <a:ext cx="484436" cy="21531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pic>
          <p:nvPicPr>
            <p:cNvPr id="115" name="图片 114"/>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158850" y="3559677"/>
              <a:ext cx="720000" cy="146512"/>
            </a:xfrm>
            <a:prstGeom prst="rect">
              <a:avLst/>
            </a:prstGeom>
          </p:spPr>
        </p:pic>
        <p:pic>
          <p:nvPicPr>
            <p:cNvPr id="116" name="图片 115"/>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375698" y="3772482"/>
              <a:ext cx="720000" cy="146512"/>
            </a:xfrm>
            <a:prstGeom prst="rect">
              <a:avLst/>
            </a:prstGeom>
          </p:spPr>
        </p:pic>
        <p:pic>
          <p:nvPicPr>
            <p:cNvPr id="117" name="图片 11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42000" y="3772482"/>
              <a:ext cx="720000" cy="146512"/>
            </a:xfrm>
            <a:prstGeom prst="rect">
              <a:avLst/>
            </a:prstGeom>
          </p:spPr>
        </p:pic>
      </p:grpSp>
      <p:grpSp>
        <p:nvGrpSpPr>
          <p:cNvPr id="279" name="组 278"/>
          <p:cNvGrpSpPr/>
          <p:nvPr/>
        </p:nvGrpSpPr>
        <p:grpSpPr>
          <a:xfrm>
            <a:off x="4539383" y="3446541"/>
            <a:ext cx="2286302" cy="359317"/>
            <a:chOff x="1375698" y="3559677"/>
            <a:chExt cx="2286302" cy="359317"/>
          </a:xfrm>
        </p:grpSpPr>
        <p:cxnSp>
          <p:nvCxnSpPr>
            <p:cNvPr id="280" name="直线连接符 279"/>
            <p:cNvCxnSpPr/>
            <p:nvPr/>
          </p:nvCxnSpPr>
          <p:spPr>
            <a:xfrm flipV="1">
              <a:off x="2070298" y="3677614"/>
              <a:ext cx="423152" cy="155424"/>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281" name="直线连接符 280"/>
            <p:cNvCxnSpPr/>
            <p:nvPr/>
          </p:nvCxnSpPr>
          <p:spPr>
            <a:xfrm flipH="1" flipV="1">
              <a:off x="2565632" y="3677614"/>
              <a:ext cx="484436" cy="21531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pic>
          <p:nvPicPr>
            <p:cNvPr id="282" name="图片 281"/>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158850" y="3559677"/>
              <a:ext cx="720000" cy="146512"/>
            </a:xfrm>
            <a:prstGeom prst="rect">
              <a:avLst/>
            </a:prstGeom>
          </p:spPr>
        </p:pic>
        <p:pic>
          <p:nvPicPr>
            <p:cNvPr id="283" name="图片 282"/>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375698" y="3772482"/>
              <a:ext cx="720000" cy="146512"/>
            </a:xfrm>
            <a:prstGeom prst="rect">
              <a:avLst/>
            </a:prstGeom>
          </p:spPr>
        </p:pic>
        <p:pic>
          <p:nvPicPr>
            <p:cNvPr id="284" name="图片 283"/>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42000" y="3772482"/>
              <a:ext cx="720000" cy="146512"/>
            </a:xfrm>
            <a:prstGeom prst="rect">
              <a:avLst/>
            </a:prstGeom>
          </p:spPr>
        </p:pic>
      </p:grpSp>
      <p:grpSp>
        <p:nvGrpSpPr>
          <p:cNvPr id="285" name="组 284"/>
          <p:cNvGrpSpPr/>
          <p:nvPr/>
        </p:nvGrpSpPr>
        <p:grpSpPr>
          <a:xfrm>
            <a:off x="7833975" y="3446541"/>
            <a:ext cx="2286302" cy="359317"/>
            <a:chOff x="1375698" y="3559677"/>
            <a:chExt cx="2286302" cy="359317"/>
          </a:xfrm>
        </p:grpSpPr>
        <p:cxnSp>
          <p:nvCxnSpPr>
            <p:cNvPr id="286" name="直线连接符 285"/>
            <p:cNvCxnSpPr/>
            <p:nvPr/>
          </p:nvCxnSpPr>
          <p:spPr>
            <a:xfrm flipV="1">
              <a:off x="2070298" y="3677614"/>
              <a:ext cx="423152" cy="155424"/>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287" name="直线连接符 286"/>
            <p:cNvCxnSpPr/>
            <p:nvPr/>
          </p:nvCxnSpPr>
          <p:spPr>
            <a:xfrm flipH="1" flipV="1">
              <a:off x="2565632" y="3677614"/>
              <a:ext cx="484436" cy="215316"/>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pic>
          <p:nvPicPr>
            <p:cNvPr id="288" name="图片 287"/>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158850" y="3559677"/>
              <a:ext cx="720000" cy="146512"/>
            </a:xfrm>
            <a:prstGeom prst="rect">
              <a:avLst/>
            </a:prstGeom>
          </p:spPr>
        </p:pic>
        <p:pic>
          <p:nvPicPr>
            <p:cNvPr id="289" name="图片 288"/>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375698" y="3772482"/>
              <a:ext cx="720000" cy="146512"/>
            </a:xfrm>
            <a:prstGeom prst="rect">
              <a:avLst/>
            </a:prstGeom>
          </p:spPr>
        </p:pic>
        <p:pic>
          <p:nvPicPr>
            <p:cNvPr id="290" name="图片 289"/>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42000" y="3772482"/>
              <a:ext cx="720000" cy="146512"/>
            </a:xfrm>
            <a:prstGeom prst="rect">
              <a:avLst/>
            </a:prstGeom>
          </p:spPr>
        </p:pic>
      </p:grpSp>
      <p:pic>
        <p:nvPicPr>
          <p:cNvPr id="133" name="图片 132"/>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rot="21446942">
            <a:off x="1366334" y="4320476"/>
            <a:ext cx="279399" cy="283834"/>
          </a:xfrm>
          <a:prstGeom prst="rect">
            <a:avLst/>
          </a:prstGeom>
          <a:effectLst>
            <a:outerShdw blurRad="50800" dist="50800" dir="5400000" sx="42000" sy="42000" algn="ctr" rotWithShape="0">
              <a:srgbClr val="000000">
                <a:alpha val="43137"/>
              </a:srgbClr>
            </a:outerShdw>
          </a:effectLst>
        </p:spPr>
      </p:pic>
      <p:pic>
        <p:nvPicPr>
          <p:cNvPr id="134" name="图片 133"/>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882683" y="4311507"/>
            <a:ext cx="280493" cy="276110"/>
          </a:xfrm>
          <a:prstGeom prst="rect">
            <a:avLst/>
          </a:prstGeom>
          <a:effectLst>
            <a:outerShdw blurRad="50800" dist="50800" dir="5400000" sx="42000" sy="42000" algn="ctr" rotWithShape="0">
              <a:srgbClr val="000000">
                <a:alpha val="43137"/>
              </a:srgbClr>
            </a:outerShdw>
          </a:effectLst>
        </p:spPr>
      </p:pic>
      <p:sp>
        <p:nvSpPr>
          <p:cNvPr id="132" name="文本框 131"/>
          <p:cNvSpPr txBox="1"/>
          <p:nvPr/>
        </p:nvSpPr>
        <p:spPr>
          <a:xfrm>
            <a:off x="1113411" y="3928184"/>
            <a:ext cx="1064715" cy="200055"/>
          </a:xfrm>
          <a:prstGeom prst="rect">
            <a:avLst/>
          </a:prstGeom>
          <a:noFill/>
        </p:spPr>
        <p:txBody>
          <a:bodyPr wrap="none" rtlCol="0">
            <a:spAutoFit/>
          </a:bodyPr>
          <a:lstStyle/>
          <a:p>
            <a:r>
              <a:rPr kumimoji="1" lang="zh-CN" altLang="en-US" sz="700" dirty="0">
                <a:solidFill>
                  <a:schemeClr val="bg1"/>
                </a:solidFill>
                <a:latin typeface="Microsoft YaHei" charset="-122"/>
                <a:ea typeface="Microsoft YaHei" charset="-122"/>
                <a:cs typeface="Microsoft YaHei" charset="-122"/>
              </a:rPr>
              <a:t>无线区 </a:t>
            </a:r>
            <a:r>
              <a:rPr kumimoji="1" lang="en-US" altLang="zh-CN" sz="700" dirty="0">
                <a:solidFill>
                  <a:schemeClr val="bg1"/>
                </a:solidFill>
                <a:latin typeface="Microsoft YaHei" charset="-122"/>
                <a:ea typeface="Microsoft YaHei" charset="-122"/>
                <a:cs typeface="Microsoft YaHei" charset="-122"/>
              </a:rPr>
              <a:t>Wireless</a:t>
            </a:r>
            <a:r>
              <a:rPr kumimoji="1" lang="zh-CN" altLang="en-US" sz="700" dirty="0">
                <a:solidFill>
                  <a:schemeClr val="bg1"/>
                </a:solidFill>
                <a:latin typeface="Microsoft YaHei" charset="-122"/>
                <a:ea typeface="Microsoft YaHei" charset="-122"/>
                <a:cs typeface="Microsoft YaHei" charset="-122"/>
              </a:rPr>
              <a:t> </a:t>
            </a:r>
            <a:r>
              <a:rPr kumimoji="1" lang="en-US" altLang="zh-CN" sz="700" dirty="0">
                <a:solidFill>
                  <a:schemeClr val="bg1"/>
                </a:solidFill>
                <a:latin typeface="Microsoft YaHei" charset="-122"/>
                <a:ea typeface="Microsoft YaHei" charset="-122"/>
                <a:cs typeface="Microsoft YaHei" charset="-122"/>
              </a:rPr>
              <a:t>Area</a:t>
            </a:r>
            <a:endParaRPr kumimoji="1" lang="zh-CN" altLang="en-US" sz="700" dirty="0">
              <a:solidFill>
                <a:schemeClr val="bg1"/>
              </a:solidFill>
              <a:latin typeface="Microsoft YaHei" charset="-122"/>
              <a:ea typeface="Microsoft YaHei" charset="-122"/>
              <a:cs typeface="Microsoft YaHei" charset="-122"/>
            </a:endParaRPr>
          </a:p>
        </p:txBody>
      </p:sp>
      <p:pic>
        <p:nvPicPr>
          <p:cNvPr id="135" name="图片 134"/>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731496" y="4346736"/>
            <a:ext cx="361164" cy="238215"/>
          </a:xfrm>
          <a:prstGeom prst="rect">
            <a:avLst/>
          </a:prstGeom>
          <a:effectLst>
            <a:outerShdw blurRad="50800" dist="50800" dir="5400000" sx="85000" sy="85000" algn="ctr" rotWithShape="0">
              <a:srgbClr val="000000">
                <a:alpha val="43137"/>
              </a:srgbClr>
            </a:outerShdw>
          </a:effectLst>
        </p:spPr>
      </p:pic>
      <p:pic>
        <p:nvPicPr>
          <p:cNvPr id="136" name="图片 135"/>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347645" y="4300876"/>
            <a:ext cx="178466" cy="287287"/>
          </a:xfrm>
          <a:prstGeom prst="rect">
            <a:avLst/>
          </a:prstGeom>
          <a:effectLst>
            <a:outerShdw blurRad="50800" dist="50800" dir="5400000" sx="85000" sy="85000" algn="ctr" rotWithShape="0">
              <a:srgbClr val="000000">
                <a:alpha val="43137"/>
              </a:srgbClr>
            </a:outerShdw>
          </a:effectLst>
        </p:spPr>
      </p:pic>
      <p:sp>
        <p:nvSpPr>
          <p:cNvPr id="144" name="文本框 143"/>
          <p:cNvSpPr txBox="1"/>
          <p:nvPr/>
        </p:nvSpPr>
        <p:spPr>
          <a:xfrm>
            <a:off x="3181840" y="4591992"/>
            <a:ext cx="510076"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面板</a:t>
            </a:r>
            <a:r>
              <a:rPr kumimoji="1" lang="en-US" altLang="zh-CN" sz="600" dirty="0">
                <a:solidFill>
                  <a:schemeClr val="tx1">
                    <a:lumMod val="85000"/>
                    <a:lumOff val="15000"/>
                  </a:schemeClr>
                </a:solidFill>
                <a:latin typeface="Microsoft YaHei" charset="-122"/>
                <a:ea typeface="Microsoft YaHei" charset="-122"/>
                <a:cs typeface="Microsoft YaHei" charset="-122"/>
              </a:rPr>
              <a:t>AP</a:t>
            </a: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Panel</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AP</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pic>
        <p:nvPicPr>
          <p:cNvPr id="137" name="图片 136"/>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470110" y="4311976"/>
            <a:ext cx="303584" cy="307527"/>
          </a:xfrm>
          <a:prstGeom prst="rect">
            <a:avLst/>
          </a:prstGeom>
          <a:effectLst>
            <a:outerShdw blurRad="50800" dist="50800" dir="5400000" sx="42000" sy="42000" algn="ctr" rotWithShape="0">
              <a:srgbClr val="000000">
                <a:alpha val="43137"/>
              </a:srgbClr>
            </a:outerShdw>
          </a:effectLst>
        </p:spPr>
      </p:pic>
      <p:pic>
        <p:nvPicPr>
          <p:cNvPr id="145" name="图片 144"/>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992184" y="4311976"/>
            <a:ext cx="303584" cy="307527"/>
          </a:xfrm>
          <a:prstGeom prst="rect">
            <a:avLst/>
          </a:prstGeom>
          <a:effectLst>
            <a:outerShdw blurRad="50800" dist="50800" dir="5400000" sx="42000" sy="42000" algn="ctr" rotWithShape="0">
              <a:srgbClr val="000000">
                <a:alpha val="43137"/>
              </a:srgbClr>
            </a:outerShdw>
          </a:effectLst>
        </p:spPr>
      </p:pic>
      <p:pic>
        <p:nvPicPr>
          <p:cNvPr id="138" name="图片 137"/>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5920443" y="4297560"/>
            <a:ext cx="437188" cy="290057"/>
          </a:xfrm>
          <a:prstGeom prst="rect">
            <a:avLst/>
          </a:prstGeom>
        </p:spPr>
      </p:pic>
      <p:sp>
        <p:nvSpPr>
          <p:cNvPr id="148" name="文本框 147"/>
          <p:cNvSpPr txBox="1"/>
          <p:nvPr/>
        </p:nvSpPr>
        <p:spPr>
          <a:xfrm>
            <a:off x="5771790" y="4594255"/>
            <a:ext cx="734495"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云桌面</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Cloud</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Desktop</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pic>
        <p:nvPicPr>
          <p:cNvPr id="315" name="图片 314"/>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579848" y="4297560"/>
            <a:ext cx="437188" cy="290057"/>
          </a:xfrm>
          <a:prstGeom prst="rect">
            <a:avLst/>
          </a:prstGeom>
        </p:spPr>
      </p:pic>
      <p:pic>
        <p:nvPicPr>
          <p:cNvPr id="139" name="图片 138"/>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820700" y="4248060"/>
            <a:ext cx="309862" cy="362176"/>
          </a:xfrm>
          <a:prstGeom prst="rect">
            <a:avLst/>
          </a:prstGeom>
          <a:effectLst>
            <a:outerShdw blurRad="50800" dist="50800" dir="5400000" sx="85000" sy="85000" algn="ctr" rotWithShape="0">
              <a:srgbClr val="000000">
                <a:alpha val="43137"/>
              </a:srgbClr>
            </a:outerShdw>
          </a:effectLst>
        </p:spPr>
      </p:pic>
      <p:sp>
        <p:nvSpPr>
          <p:cNvPr id="151" name="文本框 150"/>
          <p:cNvSpPr txBox="1"/>
          <p:nvPr/>
        </p:nvSpPr>
        <p:spPr>
          <a:xfrm>
            <a:off x="8293979" y="4596296"/>
            <a:ext cx="707245" cy="276999"/>
          </a:xfrm>
          <a:prstGeom prst="rect">
            <a:avLst/>
          </a:prstGeom>
          <a:noFill/>
        </p:spPr>
        <p:txBody>
          <a:bodyPr wrap="none" rtlCol="0">
            <a:spAutoFit/>
          </a:bodyPr>
          <a:lstStyle/>
          <a:p>
            <a:pPr algn="ctr"/>
            <a:r>
              <a:rPr kumimoji="1" lang="en-US" altLang="zh-CN" sz="600" dirty="0" err="1">
                <a:solidFill>
                  <a:schemeClr val="tx1">
                    <a:lumMod val="85000"/>
                    <a:lumOff val="15000"/>
                  </a:schemeClr>
                </a:solidFill>
                <a:latin typeface="Microsoft YaHei" charset="-122"/>
                <a:ea typeface="Microsoft YaHei" charset="-122"/>
                <a:cs typeface="Microsoft YaHei" charset="-122"/>
              </a:rPr>
              <a:t>LoRa</a:t>
            </a:r>
            <a:r>
              <a:rPr kumimoji="1" lang="zh-CN" altLang="en-US" sz="600" dirty="0">
                <a:solidFill>
                  <a:schemeClr val="tx1">
                    <a:lumMod val="85000"/>
                    <a:lumOff val="15000"/>
                  </a:schemeClr>
                </a:solidFill>
                <a:latin typeface="Microsoft YaHei" charset="-122"/>
                <a:ea typeface="Microsoft YaHei" charset="-122"/>
                <a:cs typeface="Microsoft YaHei" charset="-122"/>
              </a:rPr>
              <a:t>网关</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err="1">
                <a:solidFill>
                  <a:schemeClr val="tx1">
                    <a:lumMod val="85000"/>
                    <a:lumOff val="15000"/>
                  </a:schemeClr>
                </a:solidFill>
                <a:latin typeface="Microsoft YaHei" charset="-122"/>
                <a:ea typeface="Microsoft YaHei" charset="-122"/>
                <a:cs typeface="Microsoft YaHei" charset="-122"/>
              </a:rPr>
              <a:t>LoRa</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Gateway</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pic>
        <p:nvPicPr>
          <p:cNvPr id="152" name="图片 151"/>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8492670" y="4248060"/>
            <a:ext cx="309862" cy="362176"/>
          </a:xfrm>
          <a:prstGeom prst="rect">
            <a:avLst/>
          </a:prstGeom>
          <a:effectLst>
            <a:outerShdw blurRad="50800" dist="50800" dir="5400000" sx="85000" sy="85000" algn="ctr" rotWithShape="0">
              <a:srgbClr val="000000">
                <a:alpha val="43137"/>
              </a:srgbClr>
            </a:outerShdw>
          </a:effectLst>
        </p:spPr>
      </p:pic>
      <p:sp>
        <p:nvSpPr>
          <p:cNvPr id="317" name="矩形 316"/>
          <p:cNvSpPr/>
          <p:nvPr/>
        </p:nvSpPr>
        <p:spPr>
          <a:xfrm>
            <a:off x="4122939" y="3960434"/>
            <a:ext cx="937149" cy="158124"/>
          </a:xfrm>
          <a:prstGeom prst="rect">
            <a:avLst/>
          </a:prstGeom>
          <a:gradFill flip="none" rotWithShape="1">
            <a:gsLst>
              <a:gs pos="75000">
                <a:srgbClr val="1190ED"/>
              </a:gs>
              <a:gs pos="0">
                <a:srgbClr val="003FAA"/>
              </a:gs>
              <a:gs pos="100000">
                <a:srgbClr val="15A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7" name="文本框 156"/>
          <p:cNvSpPr txBox="1"/>
          <p:nvPr/>
        </p:nvSpPr>
        <p:spPr>
          <a:xfrm>
            <a:off x="4116243" y="3937762"/>
            <a:ext cx="970137" cy="200055"/>
          </a:xfrm>
          <a:prstGeom prst="rect">
            <a:avLst/>
          </a:prstGeom>
          <a:noFill/>
        </p:spPr>
        <p:txBody>
          <a:bodyPr wrap="none" rtlCol="0">
            <a:spAutoFit/>
          </a:bodyPr>
          <a:lstStyle/>
          <a:p>
            <a:r>
              <a:rPr kumimoji="1" lang="zh-CN" altLang="en-US" sz="700" dirty="0">
                <a:solidFill>
                  <a:schemeClr val="bg1"/>
                </a:solidFill>
                <a:latin typeface="Microsoft YaHei" charset="-122"/>
                <a:ea typeface="Microsoft YaHei" charset="-122"/>
                <a:cs typeface="Microsoft YaHei" charset="-122"/>
              </a:rPr>
              <a:t>有线区 </a:t>
            </a:r>
            <a:r>
              <a:rPr kumimoji="1" lang="en-US" altLang="zh-CN" sz="700" dirty="0">
                <a:solidFill>
                  <a:schemeClr val="bg1"/>
                </a:solidFill>
                <a:latin typeface="Microsoft YaHei" charset="-122"/>
                <a:ea typeface="Microsoft YaHei" charset="-122"/>
                <a:cs typeface="Microsoft YaHei" charset="-122"/>
              </a:rPr>
              <a:t>Wired</a:t>
            </a:r>
            <a:r>
              <a:rPr kumimoji="1" lang="zh-CN" altLang="en-US" sz="700" dirty="0">
                <a:solidFill>
                  <a:schemeClr val="bg1"/>
                </a:solidFill>
                <a:latin typeface="Microsoft YaHei" charset="-122"/>
                <a:ea typeface="Microsoft YaHei" charset="-122"/>
                <a:cs typeface="Microsoft YaHei" charset="-122"/>
              </a:rPr>
              <a:t> </a:t>
            </a:r>
            <a:r>
              <a:rPr kumimoji="1" lang="en-US" altLang="zh-CN" sz="700" dirty="0" err="1">
                <a:solidFill>
                  <a:schemeClr val="bg1"/>
                </a:solidFill>
                <a:latin typeface="Microsoft YaHei" charset="-122"/>
                <a:ea typeface="Microsoft YaHei" charset="-122"/>
                <a:cs typeface="Microsoft YaHei" charset="-122"/>
              </a:rPr>
              <a:t>Aren</a:t>
            </a:r>
            <a:endParaRPr kumimoji="1" lang="zh-CN" altLang="en-US" sz="700" dirty="0">
              <a:solidFill>
                <a:schemeClr val="bg1"/>
              </a:solidFill>
              <a:latin typeface="Microsoft YaHei" charset="-122"/>
              <a:ea typeface="Microsoft YaHei" charset="-122"/>
              <a:cs typeface="Microsoft YaHei" charset="-122"/>
            </a:endParaRPr>
          </a:p>
        </p:txBody>
      </p:sp>
      <p:sp>
        <p:nvSpPr>
          <p:cNvPr id="318" name="矩形 317"/>
          <p:cNvSpPr/>
          <p:nvPr/>
        </p:nvSpPr>
        <p:spPr>
          <a:xfrm>
            <a:off x="7474225" y="3956929"/>
            <a:ext cx="882203" cy="158124"/>
          </a:xfrm>
          <a:prstGeom prst="rect">
            <a:avLst/>
          </a:prstGeom>
          <a:gradFill flip="none" rotWithShape="1">
            <a:gsLst>
              <a:gs pos="75000">
                <a:srgbClr val="1190ED"/>
              </a:gs>
              <a:gs pos="0">
                <a:srgbClr val="003FAA"/>
              </a:gs>
              <a:gs pos="100000">
                <a:srgbClr val="15A6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9" name="文本框 158"/>
          <p:cNvSpPr txBox="1"/>
          <p:nvPr/>
        </p:nvSpPr>
        <p:spPr>
          <a:xfrm>
            <a:off x="7461232" y="3934586"/>
            <a:ext cx="930063" cy="200055"/>
          </a:xfrm>
          <a:prstGeom prst="rect">
            <a:avLst/>
          </a:prstGeom>
          <a:noFill/>
        </p:spPr>
        <p:txBody>
          <a:bodyPr wrap="none" rtlCol="0">
            <a:spAutoFit/>
          </a:bodyPr>
          <a:lstStyle/>
          <a:p>
            <a:r>
              <a:rPr kumimoji="1" lang="zh-CN" altLang="en-US" sz="700" dirty="0">
                <a:solidFill>
                  <a:schemeClr val="bg1"/>
                </a:solidFill>
                <a:latin typeface="Microsoft YaHei" charset="-122"/>
                <a:ea typeface="Microsoft YaHei" charset="-122"/>
                <a:cs typeface="Microsoft YaHei" charset="-122"/>
              </a:rPr>
              <a:t>物联网区 </a:t>
            </a:r>
            <a:r>
              <a:rPr kumimoji="1" lang="en-US" altLang="zh-CN" sz="700" dirty="0" err="1">
                <a:solidFill>
                  <a:schemeClr val="bg1"/>
                </a:solidFill>
                <a:latin typeface="Microsoft YaHei" charset="-122"/>
                <a:ea typeface="Microsoft YaHei" charset="-122"/>
                <a:cs typeface="Microsoft YaHei" charset="-122"/>
              </a:rPr>
              <a:t>IoT</a:t>
            </a:r>
            <a:r>
              <a:rPr kumimoji="1" lang="zh-CN" altLang="en-US" sz="700" dirty="0">
                <a:solidFill>
                  <a:schemeClr val="bg1"/>
                </a:solidFill>
                <a:latin typeface="Microsoft YaHei" charset="-122"/>
                <a:ea typeface="Microsoft YaHei" charset="-122"/>
                <a:cs typeface="Microsoft YaHei" charset="-122"/>
              </a:rPr>
              <a:t> </a:t>
            </a:r>
            <a:r>
              <a:rPr kumimoji="1" lang="en-US" altLang="zh-CN" sz="700" dirty="0">
                <a:solidFill>
                  <a:schemeClr val="bg1"/>
                </a:solidFill>
                <a:latin typeface="Microsoft YaHei" charset="-122"/>
                <a:ea typeface="Microsoft YaHei" charset="-122"/>
                <a:cs typeface="Microsoft YaHei" charset="-122"/>
              </a:rPr>
              <a:t>Area</a:t>
            </a:r>
            <a:endParaRPr kumimoji="1" lang="zh-CN" altLang="en-US" sz="700" dirty="0">
              <a:solidFill>
                <a:schemeClr val="bg1"/>
              </a:solidFill>
              <a:latin typeface="Microsoft YaHei" charset="-122"/>
              <a:ea typeface="Microsoft YaHei" charset="-122"/>
              <a:cs typeface="Microsoft YaHei" charset="-122"/>
            </a:endParaRPr>
          </a:p>
        </p:txBody>
      </p:sp>
      <p:pic>
        <p:nvPicPr>
          <p:cNvPr id="140" name="图片 139"/>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301591" y="4157590"/>
            <a:ext cx="435380" cy="456722"/>
          </a:xfrm>
          <a:prstGeom prst="rect">
            <a:avLst/>
          </a:prstGeom>
          <a:effectLst>
            <a:outerShdw blurRad="50800" dist="50800" dir="5400000" sx="83000" sy="83000" algn="ctr" rotWithShape="0">
              <a:srgbClr val="000000">
                <a:alpha val="43137"/>
              </a:srgbClr>
            </a:outerShdw>
          </a:effectLst>
        </p:spPr>
      </p:pic>
      <p:sp>
        <p:nvSpPr>
          <p:cNvPr id="154" name="文本框 153"/>
          <p:cNvSpPr txBox="1"/>
          <p:nvPr/>
        </p:nvSpPr>
        <p:spPr>
          <a:xfrm>
            <a:off x="9127187" y="4591431"/>
            <a:ext cx="784189" cy="276999"/>
          </a:xfrm>
          <a:prstGeom prst="rect">
            <a:avLst/>
          </a:prstGeom>
          <a:noFill/>
        </p:spPr>
        <p:txBody>
          <a:bodyPr wrap="none" rtlCol="0">
            <a:spAutoFit/>
          </a:bodyPr>
          <a:lstStyle/>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ZIGBEE</a:t>
            </a:r>
            <a:r>
              <a:rPr kumimoji="1" lang="zh-CN" altLang="en-US" sz="600" dirty="0">
                <a:solidFill>
                  <a:schemeClr val="tx1">
                    <a:lumMod val="85000"/>
                    <a:lumOff val="15000"/>
                  </a:schemeClr>
                </a:solidFill>
                <a:latin typeface="Microsoft YaHei" charset="-122"/>
                <a:ea typeface="Microsoft YaHei" charset="-122"/>
                <a:cs typeface="Microsoft YaHei" charset="-122"/>
              </a:rPr>
              <a:t>网关</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ZIGBEE</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Gateway</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pic>
        <p:nvPicPr>
          <p:cNvPr id="153" name="图片 152"/>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219539" y="4157590"/>
            <a:ext cx="435380" cy="456722"/>
          </a:xfrm>
          <a:prstGeom prst="rect">
            <a:avLst/>
          </a:prstGeom>
          <a:effectLst>
            <a:outerShdw blurRad="50800" dist="50800" dir="5400000" sx="83000" sy="83000" algn="ctr" rotWithShape="0">
              <a:schemeClr val="tx1">
                <a:lumMod val="50000"/>
                <a:lumOff val="50000"/>
              </a:schemeClr>
            </a:outerShdw>
          </a:effectLst>
        </p:spPr>
      </p:pic>
      <p:sp>
        <p:nvSpPr>
          <p:cNvPr id="155" name="文本框 154"/>
          <p:cNvSpPr txBox="1"/>
          <p:nvPr/>
        </p:nvSpPr>
        <p:spPr>
          <a:xfrm>
            <a:off x="9992236" y="4591431"/>
            <a:ext cx="889987"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蓝牙网关</a:t>
            </a:r>
            <a:endParaRPr kumimoji="1" lang="en-US" altLang="zh-CN" sz="600" dirty="0">
              <a:solidFill>
                <a:schemeClr val="tx1">
                  <a:lumMod val="85000"/>
                  <a:lumOff val="15000"/>
                </a:schemeClr>
              </a:solidFill>
              <a:latin typeface="Microsoft YaHei" charset="-122"/>
              <a:ea typeface="Microsoft YaHei" charset="-122"/>
              <a:cs typeface="Microsoft YaHei" charset="-122"/>
            </a:endParaRP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Bluetooth</a:t>
            </a:r>
            <a:r>
              <a:rPr kumimoji="1" lang="zh-CN" altLang="en-US" sz="600" dirty="0">
                <a:solidFill>
                  <a:schemeClr val="tx1">
                    <a:lumMod val="85000"/>
                    <a:lumOff val="15000"/>
                  </a:schemeClr>
                </a:solidFill>
                <a:latin typeface="Microsoft YaHei" charset="-122"/>
                <a:ea typeface="Microsoft YaHei" charset="-122"/>
                <a:cs typeface="Microsoft YaHei" charset="-122"/>
              </a:rPr>
              <a:t> </a:t>
            </a:r>
            <a:r>
              <a:rPr kumimoji="1" lang="en-US" altLang="zh-CN" sz="600" dirty="0">
                <a:solidFill>
                  <a:schemeClr val="tx1">
                    <a:lumMod val="85000"/>
                    <a:lumOff val="15000"/>
                  </a:schemeClr>
                </a:solidFill>
                <a:latin typeface="Microsoft YaHei" charset="-122"/>
                <a:ea typeface="Microsoft YaHei" charset="-122"/>
                <a:cs typeface="Microsoft YaHei" charset="-122"/>
              </a:rPr>
              <a:t>Gateway</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217" name="文本框 216"/>
          <p:cNvSpPr txBox="1"/>
          <p:nvPr/>
        </p:nvSpPr>
        <p:spPr>
          <a:xfrm>
            <a:off x="6620597" y="5762262"/>
            <a:ext cx="700834" cy="215444"/>
          </a:xfrm>
          <a:prstGeom prst="rect">
            <a:avLst/>
          </a:prstGeom>
          <a:noFill/>
        </p:spPr>
        <p:txBody>
          <a:bodyPr wrap="none" rtlCol="0">
            <a:spAutoFit/>
          </a:bodyPr>
          <a:lstStyle/>
          <a:p>
            <a:pPr algn="ctr"/>
            <a:r>
              <a:rPr kumimoji="1" lang="zh-CN" altLang="en-US" sz="400" dirty="0">
                <a:solidFill>
                  <a:schemeClr val="tx1">
                    <a:lumMod val="85000"/>
                    <a:lumOff val="15000"/>
                  </a:schemeClr>
                </a:solidFill>
                <a:latin typeface="Microsoft YaHei" charset="-122"/>
                <a:ea typeface="Microsoft YaHei" charset="-122"/>
                <a:cs typeface="Microsoft YaHei" charset="-122"/>
              </a:rPr>
              <a:t>声光报警器</a:t>
            </a:r>
          </a:p>
          <a:p>
            <a:pPr algn="ctr"/>
            <a:r>
              <a:rPr kumimoji="1" lang="en-US" altLang="zh-CN" sz="400" dirty="0">
                <a:solidFill>
                  <a:schemeClr val="tx1">
                    <a:lumMod val="85000"/>
                    <a:lumOff val="15000"/>
                  </a:schemeClr>
                </a:solidFill>
                <a:latin typeface="Microsoft YaHei" charset="-122"/>
                <a:ea typeface="Microsoft YaHei" charset="-122"/>
                <a:cs typeface="Microsoft YaHei" charset="-122"/>
              </a:rPr>
              <a:t>Audible-visual Alarm</a:t>
            </a:r>
            <a:endParaRPr kumimoji="1" lang="zh-CN" altLang="en-US" sz="400" dirty="0">
              <a:solidFill>
                <a:schemeClr val="tx1">
                  <a:lumMod val="85000"/>
                  <a:lumOff val="15000"/>
                </a:schemeClr>
              </a:solidFill>
              <a:latin typeface="Microsoft YaHei" charset="-122"/>
              <a:ea typeface="Microsoft YaHei" charset="-122"/>
              <a:cs typeface="Microsoft YaHei" charset="-122"/>
            </a:endParaRPr>
          </a:p>
        </p:txBody>
      </p:sp>
      <p:cxnSp>
        <p:nvCxnSpPr>
          <p:cNvPr id="333" name="直线连接符 332"/>
          <p:cNvCxnSpPr/>
          <p:nvPr/>
        </p:nvCxnSpPr>
        <p:spPr>
          <a:xfrm flipV="1">
            <a:off x="7466249" y="3932706"/>
            <a:ext cx="3612132" cy="25708"/>
          </a:xfrm>
          <a:prstGeom prst="line">
            <a:avLst/>
          </a:prstGeom>
          <a:ln>
            <a:solidFill>
              <a:srgbClr val="184199"/>
            </a:solidFill>
          </a:ln>
        </p:spPr>
        <p:style>
          <a:lnRef idx="1">
            <a:schemeClr val="accent1"/>
          </a:lnRef>
          <a:fillRef idx="0">
            <a:schemeClr val="accent1"/>
          </a:fillRef>
          <a:effectRef idx="0">
            <a:schemeClr val="accent1"/>
          </a:effectRef>
          <a:fontRef idx="minor">
            <a:schemeClr val="tx1"/>
          </a:fontRef>
        </p:style>
      </p:cxnSp>
      <p:cxnSp>
        <p:nvCxnSpPr>
          <p:cNvPr id="339" name="直线连接符 338"/>
          <p:cNvCxnSpPr/>
          <p:nvPr/>
        </p:nvCxnSpPr>
        <p:spPr>
          <a:xfrm>
            <a:off x="7469699" y="3957771"/>
            <a:ext cx="4526" cy="979354"/>
          </a:xfrm>
          <a:prstGeom prst="line">
            <a:avLst/>
          </a:prstGeom>
          <a:ln>
            <a:solidFill>
              <a:srgbClr val="184199"/>
            </a:solidFill>
          </a:ln>
        </p:spPr>
        <p:style>
          <a:lnRef idx="1">
            <a:schemeClr val="accent1"/>
          </a:lnRef>
          <a:fillRef idx="0">
            <a:schemeClr val="accent1"/>
          </a:fillRef>
          <a:effectRef idx="0">
            <a:schemeClr val="accent1"/>
          </a:effectRef>
          <a:fontRef idx="minor">
            <a:schemeClr val="tx1"/>
          </a:fontRef>
        </p:style>
      </p:cxnSp>
      <p:cxnSp>
        <p:nvCxnSpPr>
          <p:cNvPr id="342" name="直线连接符 341"/>
          <p:cNvCxnSpPr/>
          <p:nvPr/>
        </p:nvCxnSpPr>
        <p:spPr>
          <a:xfrm flipH="1">
            <a:off x="1122207" y="4937125"/>
            <a:ext cx="6355713" cy="0"/>
          </a:xfrm>
          <a:prstGeom prst="line">
            <a:avLst/>
          </a:prstGeom>
          <a:ln>
            <a:solidFill>
              <a:srgbClr val="184199"/>
            </a:solidFill>
          </a:ln>
        </p:spPr>
        <p:style>
          <a:lnRef idx="1">
            <a:schemeClr val="accent1"/>
          </a:lnRef>
          <a:fillRef idx="0">
            <a:schemeClr val="accent1"/>
          </a:fillRef>
          <a:effectRef idx="0">
            <a:schemeClr val="accent1"/>
          </a:effectRef>
          <a:fontRef idx="minor">
            <a:schemeClr val="tx1"/>
          </a:fontRef>
        </p:style>
      </p:cxnSp>
      <p:cxnSp>
        <p:nvCxnSpPr>
          <p:cNvPr id="346" name="直线连接符 345"/>
          <p:cNvCxnSpPr/>
          <p:nvPr/>
        </p:nvCxnSpPr>
        <p:spPr>
          <a:xfrm flipH="1">
            <a:off x="1122207" y="4937125"/>
            <a:ext cx="729" cy="1371600"/>
          </a:xfrm>
          <a:prstGeom prst="line">
            <a:avLst/>
          </a:prstGeom>
          <a:ln>
            <a:solidFill>
              <a:srgbClr val="184199"/>
            </a:solidFill>
          </a:ln>
        </p:spPr>
        <p:style>
          <a:lnRef idx="1">
            <a:schemeClr val="accent1"/>
          </a:lnRef>
          <a:fillRef idx="0">
            <a:schemeClr val="accent1"/>
          </a:fillRef>
          <a:effectRef idx="0">
            <a:schemeClr val="accent1"/>
          </a:effectRef>
          <a:fontRef idx="minor">
            <a:schemeClr val="tx1"/>
          </a:fontRef>
        </p:style>
      </p:cxnSp>
      <p:cxnSp>
        <p:nvCxnSpPr>
          <p:cNvPr id="347" name="直线连接符 346"/>
          <p:cNvCxnSpPr/>
          <p:nvPr/>
        </p:nvCxnSpPr>
        <p:spPr>
          <a:xfrm flipH="1">
            <a:off x="1122210" y="6308725"/>
            <a:ext cx="9956171" cy="0"/>
          </a:xfrm>
          <a:prstGeom prst="line">
            <a:avLst/>
          </a:prstGeom>
          <a:ln>
            <a:solidFill>
              <a:srgbClr val="0077FD"/>
            </a:solidFill>
          </a:ln>
        </p:spPr>
        <p:style>
          <a:lnRef idx="1">
            <a:schemeClr val="accent1"/>
          </a:lnRef>
          <a:fillRef idx="0">
            <a:schemeClr val="accent1"/>
          </a:fillRef>
          <a:effectRef idx="0">
            <a:schemeClr val="accent1"/>
          </a:effectRef>
          <a:fontRef idx="minor">
            <a:schemeClr val="tx1"/>
          </a:fontRef>
        </p:style>
      </p:cxnSp>
      <p:cxnSp>
        <p:nvCxnSpPr>
          <p:cNvPr id="351" name="直线连接符 350"/>
          <p:cNvCxnSpPr/>
          <p:nvPr/>
        </p:nvCxnSpPr>
        <p:spPr>
          <a:xfrm>
            <a:off x="11078381" y="3931359"/>
            <a:ext cx="0" cy="2377366"/>
          </a:xfrm>
          <a:prstGeom prst="line">
            <a:avLst/>
          </a:prstGeom>
          <a:ln>
            <a:solidFill>
              <a:srgbClr val="184199"/>
            </a:solidFill>
          </a:ln>
        </p:spPr>
        <p:style>
          <a:lnRef idx="1">
            <a:schemeClr val="accent1"/>
          </a:lnRef>
          <a:fillRef idx="0">
            <a:schemeClr val="accent1"/>
          </a:fillRef>
          <a:effectRef idx="0">
            <a:schemeClr val="accent1"/>
          </a:effectRef>
          <a:fontRef idx="minor">
            <a:schemeClr val="tx1"/>
          </a:fontRef>
        </p:style>
      </p:cxnSp>
      <p:sp>
        <p:nvSpPr>
          <p:cNvPr id="357" name="文本框 356"/>
          <p:cNvSpPr txBox="1"/>
          <p:nvPr/>
        </p:nvSpPr>
        <p:spPr>
          <a:xfrm>
            <a:off x="6619776" y="2555509"/>
            <a:ext cx="700833" cy="276999"/>
          </a:xfrm>
          <a:prstGeom prst="rect">
            <a:avLst/>
          </a:prstGeom>
          <a:noFill/>
        </p:spPr>
        <p:txBody>
          <a:bodyPr wrap="none" rtlCol="0">
            <a:spAutoFit/>
          </a:bodyPr>
          <a:lstStyle/>
          <a:p>
            <a:pPr algn="ctr"/>
            <a:r>
              <a:rPr kumimoji="1" lang="zh-CN" altLang="en-US" sz="600" dirty="0">
                <a:solidFill>
                  <a:schemeClr val="tx1">
                    <a:lumMod val="85000"/>
                    <a:lumOff val="15000"/>
                  </a:schemeClr>
                </a:solidFill>
                <a:latin typeface="Microsoft YaHei" charset="-122"/>
                <a:ea typeface="Microsoft YaHei" charset="-122"/>
                <a:cs typeface="Microsoft YaHei" charset="-122"/>
              </a:rPr>
              <a:t>核心交换机</a:t>
            </a:r>
          </a:p>
          <a:p>
            <a:pPr algn="ctr"/>
            <a:r>
              <a:rPr kumimoji="1" lang="en-US" altLang="zh-CN" sz="600" dirty="0">
                <a:solidFill>
                  <a:schemeClr val="tx1">
                    <a:lumMod val="85000"/>
                    <a:lumOff val="15000"/>
                  </a:schemeClr>
                </a:solidFill>
                <a:latin typeface="Microsoft YaHei" charset="-122"/>
                <a:ea typeface="Microsoft YaHei" charset="-122"/>
                <a:cs typeface="Microsoft YaHei" charset="-122"/>
              </a:rPr>
              <a:t>Core Switches</a:t>
            </a:r>
            <a:endParaRPr kumimoji="1" lang="zh-CN" altLang="en-US" sz="600" dirty="0">
              <a:solidFill>
                <a:schemeClr val="tx1">
                  <a:lumMod val="85000"/>
                  <a:lumOff val="15000"/>
                </a:schemeClr>
              </a:solidFill>
              <a:latin typeface="Microsoft YaHei" charset="-122"/>
              <a:ea typeface="Microsoft YaHei" charset="-122"/>
              <a:cs typeface="Microsoft YaHei" charset="-122"/>
            </a:endParaRPr>
          </a:p>
        </p:txBody>
      </p:sp>
      <p:sp>
        <p:nvSpPr>
          <p:cNvPr id="49" name="矩形 48"/>
          <p:cNvSpPr/>
          <p:nvPr/>
        </p:nvSpPr>
        <p:spPr>
          <a:xfrm>
            <a:off x="1122207" y="1401027"/>
            <a:ext cx="3791915" cy="1610225"/>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矩形 49"/>
          <p:cNvSpPr/>
          <p:nvPr/>
        </p:nvSpPr>
        <p:spPr>
          <a:xfrm>
            <a:off x="5060088" y="1390639"/>
            <a:ext cx="3791915" cy="1610225"/>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矩形 90"/>
          <p:cNvSpPr/>
          <p:nvPr/>
        </p:nvSpPr>
        <p:spPr>
          <a:xfrm>
            <a:off x="8997968" y="1390639"/>
            <a:ext cx="2080413" cy="1610225"/>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0" name="矩形 129"/>
          <p:cNvSpPr/>
          <p:nvPr/>
        </p:nvSpPr>
        <p:spPr>
          <a:xfrm>
            <a:off x="1122207" y="3238305"/>
            <a:ext cx="9956883" cy="636207"/>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0" name="矩形 159"/>
          <p:cNvSpPr/>
          <p:nvPr/>
        </p:nvSpPr>
        <p:spPr>
          <a:xfrm>
            <a:off x="1122207" y="3958047"/>
            <a:ext cx="2742205" cy="92577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1" name="矩形 160"/>
          <p:cNvSpPr/>
          <p:nvPr/>
        </p:nvSpPr>
        <p:spPr>
          <a:xfrm>
            <a:off x="4124550" y="3958047"/>
            <a:ext cx="3261976" cy="925772"/>
          </a:xfrm>
          <a:prstGeom prst="rect">
            <a:avLst/>
          </a:prstGeom>
          <a:noFill/>
          <a:ln w="6350">
            <a:solidFill>
              <a:srgbClr val="18419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192025" y="6265500"/>
            <a:ext cx="320040" cy="320040"/>
          </a:xfrm>
          <a:prstGeom prst="rect">
            <a:avLst/>
          </a:prstGeom>
        </p:spPr>
      </p:pic>
    </p:spTree>
    <p:extLst>
      <p:ext uri="{BB962C8B-B14F-4D97-AF65-F5344CB8AC3E}">
        <p14:creationId xmlns:p14="http://schemas.microsoft.com/office/powerpoint/2010/main" val="1424560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59466" y="629228"/>
            <a:ext cx="4673075"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成长迅速的企业级无线</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4439980" y="5132832"/>
            <a:ext cx="192747" cy="1262491"/>
          </a:xfrm>
          <a:prstGeom prst="rect">
            <a:avLst/>
          </a:prstGeom>
        </p:spPr>
      </p:pic>
      <p:pic>
        <p:nvPicPr>
          <p:cNvPr id="34" name="图片 33"/>
          <p:cNvPicPr>
            <a:picLocks noChangeAspect="1"/>
          </p:cNvPicPr>
          <p:nvPr/>
        </p:nvPicPr>
        <p:blipFill>
          <a:blip r:embed="rId2">
            <a:alphaModFix amt="18000"/>
            <a:extLst>
              <a:ext uri="{28A0092B-C50C-407E-A947-70E740481C1C}">
                <a14:useLocalDpi xmlns:a14="http://schemas.microsoft.com/office/drawing/2010/main" val="0"/>
              </a:ext>
            </a:extLst>
          </a:blip>
          <a:stretch>
            <a:fillRect/>
          </a:stretch>
        </p:blipFill>
        <p:spPr>
          <a:xfrm>
            <a:off x="7538572" y="2618373"/>
            <a:ext cx="113260" cy="741853"/>
          </a:xfrm>
          <a:prstGeom prst="rect">
            <a:avLst/>
          </a:prstGeom>
        </p:spPr>
      </p:pic>
      <p:pic>
        <p:nvPicPr>
          <p:cNvPr id="35" name="图片 34"/>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7651832" y="4704923"/>
            <a:ext cx="221809" cy="1452845"/>
          </a:xfrm>
          <a:prstGeom prst="rect">
            <a:avLst/>
          </a:prstGeom>
        </p:spPr>
      </p:pic>
      <p:pic>
        <p:nvPicPr>
          <p:cNvPr id="36" name="图片 35"/>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842259" y="4704923"/>
            <a:ext cx="113260" cy="741853"/>
          </a:xfrm>
          <a:prstGeom prst="rect">
            <a:avLst/>
          </a:prstGeom>
        </p:spPr>
      </p:pic>
      <p:pic>
        <p:nvPicPr>
          <p:cNvPr id="42" name="图片 41"/>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10790595" y="2075303"/>
            <a:ext cx="113260" cy="741853"/>
          </a:xfrm>
          <a:prstGeom prst="rect">
            <a:avLst/>
          </a:prstGeom>
        </p:spPr>
      </p:pic>
      <p:sp>
        <p:nvSpPr>
          <p:cNvPr id="70" name="矩形 69"/>
          <p:cNvSpPr/>
          <p:nvPr/>
        </p:nvSpPr>
        <p:spPr>
          <a:xfrm>
            <a:off x="7776877" y="3276018"/>
            <a:ext cx="2897996" cy="2219356"/>
          </a:xfrm>
          <a:prstGeom prst="rect">
            <a:avLst/>
          </a:prstGeom>
          <a:gradFill>
            <a:gsLst>
              <a:gs pos="0">
                <a:schemeClr val="bg1"/>
              </a:gs>
              <a:gs pos="9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文本框 70"/>
          <p:cNvSpPr txBox="1"/>
          <p:nvPr/>
        </p:nvSpPr>
        <p:spPr>
          <a:xfrm>
            <a:off x="8094646" y="3438565"/>
            <a:ext cx="2647133" cy="923330"/>
          </a:xfrm>
          <a:prstGeom prst="rect">
            <a:avLst/>
          </a:prstGeom>
          <a:noFill/>
        </p:spPr>
        <p:txBody>
          <a:bodyPr wrap="square" rtlCol="0">
            <a:spAutoFit/>
          </a:bodyPr>
          <a:lstStyle/>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荣获入围中国医疗发展报告奖</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荣获中央电教馆数字校园解决方案</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荣获中国政府信息化优秀案例奖</a:t>
            </a:r>
          </a:p>
        </p:txBody>
      </p:sp>
      <p:grpSp>
        <p:nvGrpSpPr>
          <p:cNvPr id="72" name="组 71"/>
          <p:cNvGrpSpPr/>
          <p:nvPr/>
        </p:nvGrpSpPr>
        <p:grpSpPr>
          <a:xfrm>
            <a:off x="7958038" y="3552871"/>
            <a:ext cx="92009" cy="715729"/>
            <a:chOff x="4749561" y="4005551"/>
            <a:chExt cx="111330" cy="787306"/>
          </a:xfrm>
        </p:grpSpPr>
        <p:sp>
          <p:nvSpPr>
            <p:cNvPr id="73" name="三角形 72"/>
            <p:cNvSpPr/>
            <p:nvPr/>
          </p:nvSpPr>
          <p:spPr>
            <a:xfrm rot="5400000">
              <a:off x="4719303"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三角形 73"/>
            <p:cNvSpPr/>
            <p:nvPr/>
          </p:nvSpPr>
          <p:spPr>
            <a:xfrm rot="5400000">
              <a:off x="4719305" y="4343547"/>
              <a:ext cx="171859" cy="11131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三角形 79"/>
            <p:cNvSpPr/>
            <p:nvPr/>
          </p:nvSpPr>
          <p:spPr>
            <a:xfrm rot="5400000">
              <a:off x="4719286" y="4651273"/>
              <a:ext cx="171859"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9" name="图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40" name="图片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84" y="5195015"/>
            <a:ext cx="530352" cy="530352"/>
          </a:xfrm>
          <a:prstGeom prst="rect">
            <a:avLst/>
          </a:prstGeom>
        </p:spPr>
      </p:pic>
      <p:pic>
        <p:nvPicPr>
          <p:cNvPr id="41" name="图片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898" y="4361895"/>
            <a:ext cx="416052" cy="416052"/>
          </a:xfrm>
          <a:prstGeom prst="rect">
            <a:avLst/>
          </a:prstGeom>
        </p:spPr>
      </p:pic>
      <p:pic>
        <p:nvPicPr>
          <p:cNvPr id="43" name="图片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sp>
        <p:nvSpPr>
          <p:cNvPr id="53" name="椭圆 52"/>
          <p:cNvSpPr/>
          <p:nvPr/>
        </p:nvSpPr>
        <p:spPr>
          <a:xfrm rot="15204678">
            <a:off x="2214930" y="1742819"/>
            <a:ext cx="1323104" cy="1323104"/>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p:cNvSpPr/>
          <p:nvPr/>
        </p:nvSpPr>
        <p:spPr>
          <a:xfrm rot="15204678">
            <a:off x="2151597" y="1672728"/>
            <a:ext cx="1449770" cy="1463287"/>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椭圆 57"/>
          <p:cNvSpPr/>
          <p:nvPr/>
        </p:nvSpPr>
        <p:spPr>
          <a:xfrm rot="15204678">
            <a:off x="3095709" y="1673295"/>
            <a:ext cx="99813" cy="99813"/>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椭圆 59"/>
          <p:cNvSpPr/>
          <p:nvPr/>
        </p:nvSpPr>
        <p:spPr>
          <a:xfrm rot="15204678">
            <a:off x="2222574" y="2763353"/>
            <a:ext cx="79348" cy="79348"/>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p:cNvPicPr>
            <a:picLocks noChangeAspect="1"/>
          </p:cNvPicPr>
          <p:nvPr/>
        </p:nvPicPr>
        <p:blipFill>
          <a:blip r:embed="rId7"/>
          <a:stretch>
            <a:fillRect/>
          </a:stretch>
        </p:blipFill>
        <p:spPr>
          <a:xfrm>
            <a:off x="2634776" y="1960301"/>
            <a:ext cx="483412" cy="539190"/>
          </a:xfrm>
          <a:prstGeom prst="rect">
            <a:avLst/>
          </a:prstGeom>
        </p:spPr>
      </p:pic>
      <p:sp>
        <p:nvSpPr>
          <p:cNvPr id="59" name="文本框 58"/>
          <p:cNvSpPr txBox="1"/>
          <p:nvPr/>
        </p:nvSpPr>
        <p:spPr>
          <a:xfrm>
            <a:off x="1915391" y="2457222"/>
            <a:ext cx="1922182" cy="481094"/>
          </a:xfrm>
          <a:prstGeom prst="rect">
            <a:avLst/>
          </a:prstGeom>
          <a:noFill/>
        </p:spPr>
        <p:txBody>
          <a:bodyPr wrap="square" rtlCol="0">
            <a:spAutoFit/>
          </a:bodyPr>
          <a:lstStyle/>
          <a:p>
            <a:pPr algn="ctr">
              <a:lnSpc>
                <a:spcPct val="120000"/>
              </a:lnSpc>
            </a:pPr>
            <a:r>
              <a:rPr kumimoji="1" lang="en-US" altLang="zh-CN" sz="2200" b="1" dirty="0">
                <a:solidFill>
                  <a:schemeClr val="bg1"/>
                </a:solidFill>
                <a:latin typeface="微软雅黑" panose="020B0503020204020204" charset="-122"/>
                <a:ea typeface="微软雅黑" panose="020B0503020204020204" charset="-122"/>
                <a:cs typeface="微软雅黑" panose="020B0503020204020204" charset="-122"/>
              </a:rPr>
              <a:t>Top3</a:t>
            </a:r>
            <a:endParaRPr kumimoji="1" lang="zh-CN" altLang="en-US" sz="22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62" name="椭圆 61"/>
          <p:cNvSpPr/>
          <p:nvPr/>
        </p:nvSpPr>
        <p:spPr>
          <a:xfrm rot="15204678">
            <a:off x="5441538" y="1742818"/>
            <a:ext cx="1323104" cy="1323104"/>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椭圆 63"/>
          <p:cNvSpPr/>
          <p:nvPr/>
        </p:nvSpPr>
        <p:spPr>
          <a:xfrm rot="15204678">
            <a:off x="5378205" y="1672727"/>
            <a:ext cx="1449770" cy="1463287"/>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65"/>
          <p:cNvSpPr/>
          <p:nvPr/>
        </p:nvSpPr>
        <p:spPr>
          <a:xfrm rot="15204678">
            <a:off x="6322317" y="1673294"/>
            <a:ext cx="99813" cy="99813"/>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p:cNvSpPr/>
          <p:nvPr/>
        </p:nvSpPr>
        <p:spPr>
          <a:xfrm rot="15204678">
            <a:off x="5449182" y="2763352"/>
            <a:ext cx="79348" cy="79348"/>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文本框 53"/>
          <p:cNvSpPr txBox="1"/>
          <p:nvPr/>
        </p:nvSpPr>
        <p:spPr>
          <a:xfrm>
            <a:off x="5141999" y="2415974"/>
            <a:ext cx="1922182" cy="481094"/>
          </a:xfrm>
          <a:prstGeom prst="rect">
            <a:avLst/>
          </a:prstGeom>
          <a:noFill/>
        </p:spPr>
        <p:txBody>
          <a:bodyPr wrap="square" rtlCol="0">
            <a:spAutoFit/>
          </a:bodyPr>
          <a:lstStyle/>
          <a:p>
            <a:pPr algn="ctr">
              <a:lnSpc>
                <a:spcPct val="120000"/>
              </a:lnSpc>
            </a:pPr>
            <a:r>
              <a:rPr kumimoji="1" lang="en-US" altLang="zh-CN" sz="2300" b="1" dirty="0">
                <a:solidFill>
                  <a:schemeClr val="bg1"/>
                </a:solidFill>
                <a:latin typeface="微软雅黑" panose="020B0503020204020204" charset="-122"/>
                <a:ea typeface="微软雅黑" panose="020B0503020204020204" charset="-122"/>
                <a:cs typeface="微软雅黑" panose="020B0503020204020204" charset="-122"/>
              </a:rPr>
              <a:t>Case</a:t>
            </a:r>
            <a:endPar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8"/>
          <a:stretch>
            <a:fillRect/>
          </a:stretch>
        </p:blipFill>
        <p:spPr>
          <a:xfrm>
            <a:off x="5899664" y="2005534"/>
            <a:ext cx="406851" cy="455673"/>
          </a:xfrm>
          <a:prstGeom prst="rect">
            <a:avLst/>
          </a:prstGeom>
        </p:spPr>
      </p:pic>
      <p:sp>
        <p:nvSpPr>
          <p:cNvPr id="76" name="椭圆 75"/>
          <p:cNvSpPr/>
          <p:nvPr/>
        </p:nvSpPr>
        <p:spPr>
          <a:xfrm rot="15204678">
            <a:off x="8516176" y="1742818"/>
            <a:ext cx="1323104" cy="1323104"/>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椭圆 76"/>
          <p:cNvSpPr/>
          <p:nvPr/>
        </p:nvSpPr>
        <p:spPr>
          <a:xfrm rot="15204678">
            <a:off x="8452843" y="1672727"/>
            <a:ext cx="1449770" cy="1463287"/>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椭圆 77"/>
          <p:cNvSpPr/>
          <p:nvPr/>
        </p:nvSpPr>
        <p:spPr>
          <a:xfrm rot="15204678">
            <a:off x="9396955" y="1673294"/>
            <a:ext cx="99813" cy="99813"/>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p:cNvSpPr/>
          <p:nvPr/>
        </p:nvSpPr>
        <p:spPr>
          <a:xfrm rot="15204678">
            <a:off x="8523820" y="2763352"/>
            <a:ext cx="79348" cy="79348"/>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文本框 64"/>
          <p:cNvSpPr txBox="1"/>
          <p:nvPr/>
        </p:nvSpPr>
        <p:spPr>
          <a:xfrm>
            <a:off x="8229432" y="2415974"/>
            <a:ext cx="1922182" cy="481094"/>
          </a:xfrm>
          <a:prstGeom prst="rect">
            <a:avLst/>
          </a:prstGeom>
          <a:noFill/>
        </p:spPr>
        <p:txBody>
          <a:bodyPr wrap="square" rtlCol="0">
            <a:spAutoFit/>
          </a:bodyPr>
          <a:lstStyle/>
          <a:p>
            <a:pPr algn="ctr">
              <a:lnSpc>
                <a:spcPct val="120000"/>
              </a:lnSpc>
            </a:pPr>
            <a:r>
              <a:rPr lang="en-US" altLang="zh-CN" sz="2300" b="1" dirty="0">
                <a:solidFill>
                  <a:schemeClr val="bg1"/>
                </a:solidFill>
                <a:latin typeface="微软雅黑" panose="020B0503020204020204" charset="-122"/>
                <a:ea typeface="微软雅黑" panose="020B0503020204020204" charset="-122"/>
              </a:rPr>
              <a:t>Honor</a:t>
            </a:r>
            <a:endPar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9"/>
          <a:stretch>
            <a:fillRect/>
          </a:stretch>
        </p:blipFill>
        <p:spPr>
          <a:xfrm>
            <a:off x="8982656" y="2008145"/>
            <a:ext cx="412714" cy="472901"/>
          </a:xfrm>
          <a:prstGeom prst="rect">
            <a:avLst/>
          </a:prstGeom>
        </p:spPr>
      </p:pic>
      <p:sp>
        <p:nvSpPr>
          <p:cNvPr id="87" name="矩形 86"/>
          <p:cNvSpPr/>
          <p:nvPr/>
        </p:nvSpPr>
        <p:spPr>
          <a:xfrm>
            <a:off x="4619740" y="3276018"/>
            <a:ext cx="2897996" cy="2219356"/>
          </a:xfrm>
          <a:prstGeom prst="rect">
            <a:avLst/>
          </a:prstGeom>
          <a:gradFill>
            <a:gsLst>
              <a:gs pos="0">
                <a:schemeClr val="bg1"/>
              </a:gs>
              <a:gs pos="9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文本框 68"/>
          <p:cNvSpPr txBox="1"/>
          <p:nvPr/>
        </p:nvSpPr>
        <p:spPr>
          <a:xfrm>
            <a:off x="4960104" y="3438565"/>
            <a:ext cx="2647133" cy="923330"/>
          </a:xfrm>
          <a:prstGeom prst="rect">
            <a:avLst/>
          </a:prstGeom>
          <a:noFill/>
        </p:spPr>
        <p:txBody>
          <a:bodyPr wrap="square" rtlCol="0">
            <a:spAutoFit/>
          </a:bodyPr>
          <a:lstStyle/>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无线应用案例数超过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7</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家</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累计销售</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AP</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数量超过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500</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万颗</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单客户最大部署</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AP</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规模超过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1</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万颗</a:t>
            </a:r>
          </a:p>
        </p:txBody>
      </p:sp>
      <p:grpSp>
        <p:nvGrpSpPr>
          <p:cNvPr id="81" name="组 80"/>
          <p:cNvGrpSpPr/>
          <p:nvPr/>
        </p:nvGrpSpPr>
        <p:grpSpPr>
          <a:xfrm>
            <a:off x="4823614" y="3552871"/>
            <a:ext cx="92009" cy="715729"/>
            <a:chOff x="4749561" y="4005551"/>
            <a:chExt cx="111330" cy="787306"/>
          </a:xfrm>
        </p:grpSpPr>
        <p:sp>
          <p:nvSpPr>
            <p:cNvPr id="82" name="三角形 81"/>
            <p:cNvSpPr/>
            <p:nvPr/>
          </p:nvSpPr>
          <p:spPr>
            <a:xfrm rot="5400000">
              <a:off x="4719303"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三角形 82"/>
            <p:cNvSpPr/>
            <p:nvPr/>
          </p:nvSpPr>
          <p:spPr>
            <a:xfrm rot="5400000">
              <a:off x="4719305" y="4343547"/>
              <a:ext cx="171859" cy="11131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三角形 83"/>
            <p:cNvSpPr/>
            <p:nvPr/>
          </p:nvSpPr>
          <p:spPr>
            <a:xfrm rot="5400000">
              <a:off x="4719286" y="4651273"/>
              <a:ext cx="171859"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1" name="组 10"/>
          <p:cNvGrpSpPr/>
          <p:nvPr/>
        </p:nvGrpSpPr>
        <p:grpSpPr>
          <a:xfrm>
            <a:off x="1351294" y="3285666"/>
            <a:ext cx="2993132" cy="2219356"/>
            <a:chOff x="1307188" y="3285666"/>
            <a:chExt cx="2993132" cy="2219356"/>
          </a:xfrm>
        </p:grpSpPr>
        <p:sp>
          <p:nvSpPr>
            <p:cNvPr id="88" name="矩形 87"/>
            <p:cNvSpPr/>
            <p:nvPr/>
          </p:nvSpPr>
          <p:spPr>
            <a:xfrm>
              <a:off x="1307188" y="3285666"/>
              <a:ext cx="2993132" cy="2219356"/>
            </a:xfrm>
            <a:prstGeom prst="rect">
              <a:avLst/>
            </a:prstGeom>
            <a:gradFill>
              <a:gsLst>
                <a:gs pos="0">
                  <a:schemeClr val="bg1"/>
                </a:gs>
                <a:gs pos="9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634189" y="3448213"/>
              <a:ext cx="2598427" cy="1477328"/>
            </a:xfrm>
            <a:prstGeom prst="rect">
              <a:avLst/>
            </a:prstGeom>
            <a:noFill/>
          </p:spPr>
          <p:txBody>
            <a:bodyPr wrap="square" rtlCol="0">
              <a:spAutoFit/>
            </a:bodyPr>
            <a:lstStyle/>
            <a:p>
              <a:pPr>
                <a:lnSpc>
                  <a:spcPct val="150000"/>
                </a:lnSpc>
              </a:pP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2015</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年超越</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HP/Aruba</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无线进入中国前五</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2016</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年超越思科无线进入中国前四</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2018</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年超越锐捷无线进入中国前三（</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2018Q1</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p>
          </p:txBody>
        </p:sp>
        <p:grpSp>
          <p:nvGrpSpPr>
            <p:cNvPr id="2" name="组 1"/>
            <p:cNvGrpSpPr/>
            <p:nvPr/>
          </p:nvGrpSpPr>
          <p:grpSpPr>
            <a:xfrm>
              <a:off x="1503920" y="3562534"/>
              <a:ext cx="91994" cy="983353"/>
              <a:chOff x="4749579" y="4005551"/>
              <a:chExt cx="111312" cy="1081690"/>
            </a:xfrm>
          </p:grpSpPr>
          <p:sp>
            <p:nvSpPr>
              <p:cNvPr id="44" name="三角形 43"/>
              <p:cNvSpPr/>
              <p:nvPr/>
            </p:nvSpPr>
            <p:spPr>
              <a:xfrm rot="5400000">
                <a:off x="4719305"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三角形 45"/>
              <p:cNvSpPr/>
              <p:nvPr/>
            </p:nvSpPr>
            <p:spPr>
              <a:xfrm rot="5400000">
                <a:off x="4719305" y="4646468"/>
                <a:ext cx="171859" cy="11131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三角形 47"/>
              <p:cNvSpPr/>
              <p:nvPr/>
            </p:nvSpPr>
            <p:spPr>
              <a:xfrm rot="5400000">
                <a:off x="4719305" y="4945657"/>
                <a:ext cx="171859"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spTree>
    <p:extLst>
      <p:ext uri="{BB962C8B-B14F-4D97-AF65-F5344CB8AC3E}">
        <p14:creationId xmlns:p14="http://schemas.microsoft.com/office/powerpoint/2010/main" val="732776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489" y="2351767"/>
            <a:ext cx="2956836" cy="3065587"/>
          </a:xfrm>
          <a:prstGeom prst="rect">
            <a:avLst/>
          </a:prstGeom>
        </p:spPr>
      </p:pic>
      <p:pic>
        <p:nvPicPr>
          <p:cNvPr id="38" name="图片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621" y="2351767"/>
            <a:ext cx="2956836" cy="3065587"/>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016" y="2351767"/>
            <a:ext cx="2956836" cy="3065587"/>
          </a:xfrm>
          <a:prstGeom prst="rect">
            <a:avLst/>
          </a:prstGeom>
        </p:spPr>
      </p:pic>
      <p:sp>
        <p:nvSpPr>
          <p:cNvPr id="8" name="矩形 7"/>
          <p:cNvSpPr/>
          <p:nvPr/>
        </p:nvSpPr>
        <p:spPr>
          <a:xfrm>
            <a:off x="4657148" y="629228"/>
            <a:ext cx="2877711"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信锐无线业务</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1524000" y="1327403"/>
            <a:ext cx="9144000" cy="830997"/>
          </a:xfrm>
          <a:prstGeom prst="rect">
            <a:avLst/>
          </a:prstGeom>
        </p:spPr>
        <p:txBody>
          <a:bodyPr wrap="square">
            <a:spAutoFit/>
          </a:bodyPr>
          <a:lstStyle/>
          <a:p>
            <a:pPr algn="ct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作为下一代企业级无线，国内率先推出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ALL IN ONE</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方案，致力于降低建设成本</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在无线控制器上融合了上网安全管控、数据分析、业务可视、极简运维等</a:t>
            </a:r>
          </a:p>
        </p:txBody>
      </p:sp>
      <p:grpSp>
        <p:nvGrpSpPr>
          <p:cNvPr id="17" name="组 16"/>
          <p:cNvGrpSpPr/>
          <p:nvPr/>
        </p:nvGrpSpPr>
        <p:grpSpPr>
          <a:xfrm>
            <a:off x="2085864" y="3341148"/>
            <a:ext cx="1709437" cy="1366717"/>
            <a:chOff x="2231846" y="3429990"/>
            <a:chExt cx="1723549" cy="1377999"/>
          </a:xfrm>
        </p:grpSpPr>
        <p:sp>
          <p:nvSpPr>
            <p:cNvPr id="9" name="文本框 8"/>
            <p:cNvSpPr txBox="1"/>
            <p:nvPr/>
          </p:nvSpPr>
          <p:spPr>
            <a:xfrm>
              <a:off x="2535714" y="3977890"/>
              <a:ext cx="1039562" cy="830099"/>
            </a:xfrm>
            <a:prstGeom prst="rect">
              <a:avLst/>
            </a:prstGeom>
            <a:noFill/>
          </p:spPr>
          <p:txBody>
            <a:bodyPr wrap="none" rtlCol="0">
              <a:spAutoFit/>
            </a:bodyPr>
            <a:lstStyle/>
            <a:p>
              <a:pPr algn="ctr">
                <a:lnSpc>
                  <a:spcPts val="1940"/>
                </a:lnSpc>
              </a:pPr>
              <a:r>
                <a:rPr kumimoji="1" lang="zh-CN" altLang="en-US" sz="1100" dirty="0">
                  <a:solidFill>
                    <a:schemeClr val="bg1"/>
                  </a:solidFill>
                  <a:latin typeface="Microsoft YaHei" charset="-122"/>
                  <a:ea typeface="Microsoft YaHei" charset="-122"/>
                  <a:cs typeface="Microsoft YaHei" charset="-122"/>
                </a:rPr>
                <a:t>身份统一管理</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网络安全管控</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无线通信防御</a:t>
              </a:r>
            </a:p>
          </p:txBody>
        </p:sp>
        <p:sp>
          <p:nvSpPr>
            <p:cNvPr id="5" name="文本框 4"/>
            <p:cNvSpPr txBox="1"/>
            <p:nvPr/>
          </p:nvSpPr>
          <p:spPr>
            <a:xfrm>
              <a:off x="2231846" y="3429990"/>
              <a:ext cx="1723549" cy="433927"/>
            </a:xfrm>
            <a:prstGeom prst="rect">
              <a:avLst/>
            </a:prstGeom>
            <a:noFill/>
          </p:spPr>
          <p:txBody>
            <a:bodyPr wrap="square" rtlCol="0">
              <a:spAutoFit/>
            </a:bodyPr>
            <a:lstStyle/>
            <a:p>
              <a:pPr algn="ctr">
                <a:lnSpc>
                  <a:spcPct val="120000"/>
                </a:lnSpc>
              </a:pP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rPr>
                <a:t>安全连接</a:t>
              </a:r>
            </a:p>
          </p:txBody>
        </p:sp>
        <p:grpSp>
          <p:nvGrpSpPr>
            <p:cNvPr id="16" name="组 15"/>
            <p:cNvGrpSpPr/>
            <p:nvPr/>
          </p:nvGrpSpPr>
          <p:grpSpPr>
            <a:xfrm>
              <a:off x="2388910" y="3901102"/>
              <a:ext cx="1415772" cy="76788"/>
              <a:chOff x="2466122" y="3986684"/>
              <a:chExt cx="1415772" cy="76788"/>
            </a:xfrm>
          </p:grpSpPr>
          <p:cxnSp>
            <p:nvCxnSpPr>
              <p:cNvPr id="14" name="直线连接符 13"/>
              <p:cNvCxnSpPr/>
              <p:nvPr/>
            </p:nvCxnSpPr>
            <p:spPr>
              <a:xfrm>
                <a:off x="2466122" y="3986684"/>
                <a:ext cx="1415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三角形 14"/>
              <p:cNvSpPr/>
              <p:nvPr/>
            </p:nvSpPr>
            <p:spPr>
              <a:xfrm flipV="1">
                <a:off x="3104259" y="3986684"/>
                <a:ext cx="139498" cy="767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pic>
        <p:nvPicPr>
          <p:cNvPr id="32" name="图片 31"/>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601972" y="2770246"/>
            <a:ext cx="377364" cy="377364"/>
          </a:xfrm>
          <a:prstGeom prst="rect">
            <a:avLst/>
          </a:prstGeom>
        </p:spPr>
      </p:pic>
      <p:sp>
        <p:nvSpPr>
          <p:cNvPr id="27" name="文本框 26"/>
          <p:cNvSpPr txBox="1"/>
          <p:nvPr/>
        </p:nvSpPr>
        <p:spPr>
          <a:xfrm>
            <a:off x="8776400" y="3884561"/>
            <a:ext cx="1031051" cy="823302"/>
          </a:xfrm>
          <a:prstGeom prst="rect">
            <a:avLst/>
          </a:prstGeom>
          <a:noFill/>
        </p:spPr>
        <p:txBody>
          <a:bodyPr wrap="none" rtlCol="0">
            <a:spAutoFit/>
          </a:bodyPr>
          <a:lstStyle/>
          <a:p>
            <a:pPr algn="ctr">
              <a:lnSpc>
                <a:spcPts val="1940"/>
              </a:lnSpc>
            </a:pPr>
            <a:r>
              <a:rPr kumimoji="1" lang="zh-CN" altLang="en-US" sz="1100" dirty="0">
                <a:solidFill>
                  <a:schemeClr val="bg1"/>
                </a:solidFill>
                <a:latin typeface="Microsoft YaHei" charset="-122"/>
                <a:ea typeface="Microsoft YaHei" charset="-122"/>
                <a:cs typeface="Microsoft YaHei" charset="-122"/>
              </a:rPr>
              <a:t>全网统一管理</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零配置上线</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en-US" altLang="zh-CN" sz="1100" dirty="0">
                <a:solidFill>
                  <a:schemeClr val="bg1"/>
                </a:solidFill>
                <a:latin typeface="Microsoft YaHei" charset="-122"/>
                <a:ea typeface="Microsoft YaHei" charset="-122"/>
                <a:cs typeface="Microsoft YaHei" charset="-122"/>
              </a:rPr>
              <a:t>APP</a:t>
            </a:r>
            <a:r>
              <a:rPr kumimoji="1" lang="zh-CN" altLang="en-US" sz="1100" dirty="0">
                <a:solidFill>
                  <a:schemeClr val="bg1"/>
                </a:solidFill>
                <a:latin typeface="Microsoft YaHei" charset="-122"/>
                <a:ea typeface="Microsoft YaHei" charset="-122"/>
                <a:cs typeface="Microsoft YaHei" charset="-122"/>
              </a:rPr>
              <a:t>实时报警</a:t>
            </a:r>
          </a:p>
        </p:txBody>
      </p:sp>
      <p:sp>
        <p:nvSpPr>
          <p:cNvPr id="28" name="文本框 27"/>
          <p:cNvSpPr txBox="1"/>
          <p:nvPr/>
        </p:nvSpPr>
        <p:spPr>
          <a:xfrm>
            <a:off x="8437208" y="3341147"/>
            <a:ext cx="1709437" cy="430374"/>
          </a:xfrm>
          <a:prstGeom prst="rect">
            <a:avLst/>
          </a:prstGeom>
          <a:noFill/>
        </p:spPr>
        <p:txBody>
          <a:bodyPr wrap="square" rtlCol="0">
            <a:spAutoFit/>
          </a:bodyPr>
          <a:lstStyle/>
          <a:p>
            <a:pPr algn="ctr">
              <a:lnSpc>
                <a:spcPct val="120000"/>
              </a:lnSpc>
            </a:pP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rPr>
              <a:t>极简运维</a:t>
            </a:r>
          </a:p>
        </p:txBody>
      </p:sp>
      <p:grpSp>
        <p:nvGrpSpPr>
          <p:cNvPr id="29" name="组 28"/>
          <p:cNvGrpSpPr/>
          <p:nvPr/>
        </p:nvGrpSpPr>
        <p:grpSpPr>
          <a:xfrm>
            <a:off x="8592986" y="3808402"/>
            <a:ext cx="1404180" cy="76159"/>
            <a:chOff x="2466122" y="3986684"/>
            <a:chExt cx="1415772" cy="76788"/>
          </a:xfrm>
        </p:grpSpPr>
        <p:cxnSp>
          <p:nvCxnSpPr>
            <p:cNvPr id="30" name="直线连接符 29"/>
            <p:cNvCxnSpPr/>
            <p:nvPr/>
          </p:nvCxnSpPr>
          <p:spPr>
            <a:xfrm>
              <a:off x="2466122" y="3986684"/>
              <a:ext cx="1415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三角形 30"/>
            <p:cNvSpPr/>
            <p:nvPr/>
          </p:nvSpPr>
          <p:spPr>
            <a:xfrm flipV="1">
              <a:off x="3104259" y="3986684"/>
              <a:ext cx="139498" cy="767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0" name="文本框 19"/>
          <p:cNvSpPr txBox="1"/>
          <p:nvPr/>
        </p:nvSpPr>
        <p:spPr>
          <a:xfrm>
            <a:off x="5608641" y="3884561"/>
            <a:ext cx="1031051" cy="823302"/>
          </a:xfrm>
          <a:prstGeom prst="rect">
            <a:avLst/>
          </a:prstGeom>
          <a:noFill/>
        </p:spPr>
        <p:txBody>
          <a:bodyPr wrap="none" rtlCol="0">
            <a:spAutoFit/>
          </a:bodyPr>
          <a:lstStyle/>
          <a:p>
            <a:pPr algn="ctr">
              <a:lnSpc>
                <a:spcPts val="1940"/>
              </a:lnSpc>
            </a:pPr>
            <a:r>
              <a:rPr kumimoji="1" lang="zh-CN" altLang="en-US" sz="1100" dirty="0">
                <a:solidFill>
                  <a:schemeClr val="bg1"/>
                </a:solidFill>
                <a:latin typeface="Microsoft YaHei" charset="-122"/>
                <a:ea typeface="Microsoft YaHei" charset="-122"/>
                <a:cs typeface="Microsoft YaHei" charset="-122"/>
              </a:rPr>
              <a:t>数据分析可视</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网络流量可视</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用户终端可视</a:t>
            </a:r>
          </a:p>
        </p:txBody>
      </p:sp>
      <p:sp>
        <p:nvSpPr>
          <p:cNvPr id="21" name="文本框 20"/>
          <p:cNvSpPr txBox="1"/>
          <p:nvPr/>
        </p:nvSpPr>
        <p:spPr>
          <a:xfrm>
            <a:off x="5260036" y="3360232"/>
            <a:ext cx="1709437" cy="430374"/>
          </a:xfrm>
          <a:prstGeom prst="rect">
            <a:avLst/>
          </a:prstGeom>
          <a:noFill/>
        </p:spPr>
        <p:txBody>
          <a:bodyPr wrap="square" rtlCol="0">
            <a:spAutoFit/>
          </a:bodyPr>
          <a:lstStyle/>
          <a:p>
            <a:pPr algn="ctr">
              <a:lnSpc>
                <a:spcPct val="120000"/>
              </a:lnSpc>
            </a:pP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rPr>
              <a:t>业务可视</a:t>
            </a:r>
          </a:p>
        </p:txBody>
      </p:sp>
      <p:grpSp>
        <p:nvGrpSpPr>
          <p:cNvPr id="22" name="组 21"/>
          <p:cNvGrpSpPr/>
          <p:nvPr/>
        </p:nvGrpSpPr>
        <p:grpSpPr>
          <a:xfrm>
            <a:off x="5415814" y="3808402"/>
            <a:ext cx="1404180" cy="76159"/>
            <a:chOff x="2466122" y="3986684"/>
            <a:chExt cx="1415772" cy="76788"/>
          </a:xfrm>
        </p:grpSpPr>
        <p:cxnSp>
          <p:nvCxnSpPr>
            <p:cNvPr id="23" name="直线连接符 22"/>
            <p:cNvCxnSpPr/>
            <p:nvPr/>
          </p:nvCxnSpPr>
          <p:spPr>
            <a:xfrm>
              <a:off x="2466122" y="3986684"/>
              <a:ext cx="1415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三角形 23"/>
            <p:cNvSpPr/>
            <p:nvPr/>
          </p:nvSpPr>
          <p:spPr>
            <a:xfrm flipV="1">
              <a:off x="3104259" y="3986684"/>
              <a:ext cx="139498" cy="767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45" name="图片 44"/>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808918" y="2723109"/>
            <a:ext cx="424501" cy="424501"/>
          </a:xfrm>
          <a:prstGeom prst="rect">
            <a:avLst/>
          </a:prstGeom>
        </p:spPr>
      </p:pic>
      <p:pic>
        <p:nvPicPr>
          <p:cNvPr id="46" name="图片 45"/>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945211" y="2706647"/>
            <a:ext cx="430593" cy="409064"/>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34" name="图片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36" name="图片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spTree>
    <p:extLst>
      <p:ext uri="{BB962C8B-B14F-4D97-AF65-F5344CB8AC3E}">
        <p14:creationId xmlns:p14="http://schemas.microsoft.com/office/powerpoint/2010/main" val="1185313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59466" y="629228"/>
            <a:ext cx="4673075"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定义安视交换机新品类</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37" name="矩形 36"/>
          <p:cNvSpPr/>
          <p:nvPr/>
        </p:nvSpPr>
        <p:spPr>
          <a:xfrm>
            <a:off x="1567838" y="3449262"/>
            <a:ext cx="2778006" cy="2281630"/>
          </a:xfrm>
          <a:prstGeom prst="rect">
            <a:avLst/>
          </a:prstGeom>
          <a:gradFill>
            <a:gsLst>
              <a:gs pos="0">
                <a:schemeClr val="bg1"/>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879554" y="4098684"/>
            <a:ext cx="2364956" cy="1200329"/>
          </a:xfrm>
          <a:prstGeom prst="rect">
            <a:avLst/>
          </a:prstGeom>
          <a:noFill/>
        </p:spPr>
        <p:txBody>
          <a:bodyPr wrap="square" rtlCol="0">
            <a:spAutoFit/>
          </a:bodyPr>
          <a:lstStyle/>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防御内部网络威胁，国内领先的安全可视交换机</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采用转控分离，软件定义接入、汇聚、核心交换机</a:t>
            </a:r>
          </a:p>
        </p:txBody>
      </p:sp>
      <p:sp>
        <p:nvSpPr>
          <p:cNvPr id="19" name="矩形 18"/>
          <p:cNvSpPr/>
          <p:nvPr/>
        </p:nvSpPr>
        <p:spPr>
          <a:xfrm>
            <a:off x="2465629" y="3573917"/>
            <a:ext cx="954107"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新品类</a:t>
            </a:r>
          </a:p>
        </p:txBody>
      </p:sp>
      <p:sp>
        <p:nvSpPr>
          <p:cNvPr id="38" name="矩形 37"/>
          <p:cNvSpPr/>
          <p:nvPr/>
        </p:nvSpPr>
        <p:spPr>
          <a:xfrm>
            <a:off x="4619338" y="3449262"/>
            <a:ext cx="2778006" cy="2281630"/>
          </a:xfrm>
          <a:prstGeom prst="rect">
            <a:avLst/>
          </a:prstGeom>
          <a:gradFill>
            <a:gsLst>
              <a:gs pos="0">
                <a:schemeClr val="bg1"/>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p:cNvSpPr txBox="1"/>
          <p:nvPr/>
        </p:nvSpPr>
        <p:spPr>
          <a:xfrm>
            <a:off x="4963479" y="4098684"/>
            <a:ext cx="2400412" cy="1200329"/>
          </a:xfrm>
          <a:prstGeom prst="rect">
            <a:avLst/>
          </a:prstGeom>
          <a:noFill/>
        </p:spPr>
        <p:txBody>
          <a:bodyPr wrap="square" rtlCol="0">
            <a:spAutoFit/>
          </a:bodyPr>
          <a:lstStyle/>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荣获公安部颁发的安全交换机许可证（主流厂商中，国内唯一）</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入围了中央政府采购平台</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入围了中国税务总局采购平台</a:t>
            </a:r>
          </a:p>
        </p:txBody>
      </p:sp>
      <p:sp>
        <p:nvSpPr>
          <p:cNvPr id="32" name="矩形 31"/>
          <p:cNvSpPr/>
          <p:nvPr/>
        </p:nvSpPr>
        <p:spPr>
          <a:xfrm>
            <a:off x="5465916" y="3573917"/>
            <a:ext cx="1210589"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安视交换</a:t>
            </a:r>
          </a:p>
        </p:txBody>
      </p:sp>
      <p:sp>
        <p:nvSpPr>
          <p:cNvPr id="43" name="矩形 42"/>
          <p:cNvSpPr/>
          <p:nvPr/>
        </p:nvSpPr>
        <p:spPr>
          <a:xfrm>
            <a:off x="7650978" y="3449262"/>
            <a:ext cx="2778006" cy="2281630"/>
          </a:xfrm>
          <a:prstGeom prst="rect">
            <a:avLst/>
          </a:prstGeom>
          <a:gradFill>
            <a:gsLst>
              <a:gs pos="0">
                <a:schemeClr val="bg1"/>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p:cNvSpPr txBox="1"/>
          <p:nvPr/>
        </p:nvSpPr>
        <p:spPr>
          <a:xfrm>
            <a:off x="8028572" y="4098684"/>
            <a:ext cx="2242909" cy="1200329"/>
          </a:xfrm>
          <a:prstGeom prst="rect">
            <a:avLst/>
          </a:prstGeom>
          <a:noFill/>
        </p:spPr>
        <p:txBody>
          <a:bodyPr wrap="square" rtlCol="0">
            <a:spAutoFit/>
          </a:bodyPr>
          <a:lstStyle/>
          <a:p>
            <a:pPr algn="just">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累计交付设备数量超过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20W</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台</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gn="just">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广东财经大学、一汽轿车、</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GXG</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男装、中建公司等大型核心应用案例入围</a:t>
            </a:r>
          </a:p>
        </p:txBody>
      </p:sp>
      <p:sp>
        <p:nvSpPr>
          <p:cNvPr id="45" name="矩形 44"/>
          <p:cNvSpPr/>
          <p:nvPr/>
        </p:nvSpPr>
        <p:spPr>
          <a:xfrm>
            <a:off x="8455676" y="3573917"/>
            <a:ext cx="1210589"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案例交付</a:t>
            </a:r>
          </a:p>
        </p:txBody>
      </p:sp>
      <p:pic>
        <p:nvPicPr>
          <p:cNvPr id="59" name="图片 58"/>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7627579" y="5537061"/>
            <a:ext cx="113260" cy="741853"/>
          </a:xfrm>
          <a:prstGeom prst="rect">
            <a:avLst/>
          </a:prstGeom>
        </p:spPr>
      </p:pic>
      <p:pic>
        <p:nvPicPr>
          <p:cNvPr id="62" name="图片 61"/>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0516904" y="2991191"/>
            <a:ext cx="99081" cy="648978"/>
          </a:xfrm>
          <a:prstGeom prst="rect">
            <a:avLst/>
          </a:prstGeom>
        </p:spPr>
      </p:pic>
      <p:pic>
        <p:nvPicPr>
          <p:cNvPr id="65" name="图片 6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90726" y="4283874"/>
            <a:ext cx="99081" cy="648978"/>
          </a:xfrm>
          <a:prstGeom prst="rect">
            <a:avLst/>
          </a:prstGeom>
        </p:spPr>
      </p:pic>
      <p:pic>
        <p:nvPicPr>
          <p:cNvPr id="68" name="图片 67"/>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4165858" y="2663090"/>
            <a:ext cx="75980" cy="497666"/>
          </a:xfrm>
          <a:prstGeom prst="rect">
            <a:avLst/>
          </a:prstGeom>
        </p:spPr>
      </p:pic>
      <p:sp>
        <p:nvSpPr>
          <p:cNvPr id="73" name="三角形 72"/>
          <p:cNvSpPr/>
          <p:nvPr/>
        </p:nvSpPr>
        <p:spPr>
          <a:xfrm rot="5400000">
            <a:off x="1711303" y="4261594"/>
            <a:ext cx="156234" cy="9199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三角形 73"/>
          <p:cNvSpPr/>
          <p:nvPr/>
        </p:nvSpPr>
        <p:spPr>
          <a:xfrm rot="5400000">
            <a:off x="1711303" y="4816723"/>
            <a:ext cx="156235" cy="91994"/>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9" name="组 78"/>
          <p:cNvGrpSpPr/>
          <p:nvPr/>
        </p:nvGrpSpPr>
        <p:grpSpPr>
          <a:xfrm>
            <a:off x="4817127" y="4229473"/>
            <a:ext cx="91994" cy="983353"/>
            <a:chOff x="4749579" y="4005551"/>
            <a:chExt cx="111312" cy="1081690"/>
          </a:xfrm>
        </p:grpSpPr>
        <p:sp>
          <p:nvSpPr>
            <p:cNvPr id="80" name="三角形 79"/>
            <p:cNvSpPr/>
            <p:nvPr/>
          </p:nvSpPr>
          <p:spPr>
            <a:xfrm rot="5400000">
              <a:off x="4719305"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三角形 80"/>
            <p:cNvSpPr/>
            <p:nvPr/>
          </p:nvSpPr>
          <p:spPr>
            <a:xfrm rot="5400000">
              <a:off x="4719305" y="4646468"/>
              <a:ext cx="171859" cy="11131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三角形 81"/>
            <p:cNvSpPr/>
            <p:nvPr/>
          </p:nvSpPr>
          <p:spPr>
            <a:xfrm rot="5400000">
              <a:off x="4719305" y="4945657"/>
              <a:ext cx="171859"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3" name="组 82"/>
          <p:cNvGrpSpPr/>
          <p:nvPr/>
        </p:nvGrpSpPr>
        <p:grpSpPr>
          <a:xfrm>
            <a:off x="7871084" y="4229471"/>
            <a:ext cx="92002" cy="432590"/>
            <a:chOff x="4749568" y="4005551"/>
            <a:chExt cx="111321" cy="475850"/>
          </a:xfrm>
        </p:grpSpPr>
        <p:sp>
          <p:nvSpPr>
            <p:cNvPr id="84" name="三角形 83"/>
            <p:cNvSpPr/>
            <p:nvPr/>
          </p:nvSpPr>
          <p:spPr>
            <a:xfrm rot="5400000">
              <a:off x="4719305"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三角形 84"/>
            <p:cNvSpPr/>
            <p:nvPr/>
          </p:nvSpPr>
          <p:spPr>
            <a:xfrm rot="5400000">
              <a:off x="4719295" y="4339815"/>
              <a:ext cx="171859" cy="111314"/>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58" name="图片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60" name="图片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grpSp>
        <p:nvGrpSpPr>
          <p:cNvPr id="41" name="组 40"/>
          <p:cNvGrpSpPr/>
          <p:nvPr/>
        </p:nvGrpSpPr>
        <p:grpSpPr>
          <a:xfrm rot="15204678">
            <a:off x="2161673" y="1682606"/>
            <a:ext cx="1449770" cy="1473802"/>
            <a:chOff x="7932493" y="324682"/>
            <a:chExt cx="1663558" cy="1691134"/>
          </a:xfrm>
        </p:grpSpPr>
        <p:sp>
          <p:nvSpPr>
            <p:cNvPr id="48" name="椭圆 47"/>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椭圆 60"/>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50" name="图片 49"/>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2381145" y="1987437"/>
            <a:ext cx="1059746" cy="848155"/>
          </a:xfrm>
          <a:prstGeom prst="rect">
            <a:avLst/>
          </a:prstGeom>
        </p:spPr>
      </p:pic>
      <p:sp>
        <p:nvSpPr>
          <p:cNvPr id="51" name="文本框 50"/>
          <p:cNvSpPr txBox="1"/>
          <p:nvPr/>
        </p:nvSpPr>
        <p:spPr>
          <a:xfrm>
            <a:off x="1933279" y="2339602"/>
            <a:ext cx="1922182" cy="481094"/>
          </a:xfrm>
          <a:prstGeom prst="rect">
            <a:avLst/>
          </a:prstGeom>
          <a:noFill/>
        </p:spPr>
        <p:txBody>
          <a:bodyPr wrap="square" rtlCol="0">
            <a:spAutoFit/>
          </a:bodyPr>
          <a:lstStyle/>
          <a:p>
            <a:pPr algn="ctr">
              <a:lnSpc>
                <a:spcPct val="120000"/>
              </a:lnSpc>
            </a:pPr>
            <a:r>
              <a:rPr kumimoji="1" lang="en-US" altLang="zh-CN" sz="2300" b="1" dirty="0">
                <a:solidFill>
                  <a:schemeClr val="bg1"/>
                </a:solidFill>
                <a:latin typeface="微软雅黑" panose="020B0503020204020204" charset="-122"/>
                <a:ea typeface="微软雅黑" panose="020B0503020204020204" charset="-122"/>
                <a:cs typeface="微软雅黑" panose="020B0503020204020204" charset="-122"/>
              </a:rPr>
              <a:t>New</a:t>
            </a:r>
            <a:endPar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63" name="组 62"/>
          <p:cNvGrpSpPr/>
          <p:nvPr/>
        </p:nvGrpSpPr>
        <p:grpSpPr>
          <a:xfrm rot="15204678">
            <a:off x="5321871" y="1682606"/>
            <a:ext cx="1449770" cy="1473802"/>
            <a:chOff x="7932493" y="324682"/>
            <a:chExt cx="1663558" cy="1691134"/>
          </a:xfrm>
        </p:grpSpPr>
        <p:sp>
          <p:nvSpPr>
            <p:cNvPr id="64" name="椭圆 63"/>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65"/>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68"/>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70" name="图片 69"/>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5541343" y="1987437"/>
            <a:ext cx="1059746" cy="848155"/>
          </a:xfrm>
          <a:prstGeom prst="rect">
            <a:avLst/>
          </a:prstGeom>
        </p:spPr>
      </p:pic>
      <p:sp>
        <p:nvSpPr>
          <p:cNvPr id="36" name="文本框 35"/>
          <p:cNvSpPr txBox="1"/>
          <p:nvPr/>
        </p:nvSpPr>
        <p:spPr>
          <a:xfrm>
            <a:off x="5099248" y="2322705"/>
            <a:ext cx="1922182" cy="555345"/>
          </a:xfrm>
          <a:prstGeom prst="rect">
            <a:avLst/>
          </a:prstGeom>
          <a:noFill/>
        </p:spPr>
        <p:txBody>
          <a:bodyPr wrap="square" rtlCol="0">
            <a:spAutoFit/>
          </a:bodyPr>
          <a:lstStyle/>
          <a:p>
            <a:pPr algn="ctr">
              <a:lnSpc>
                <a:spcPct val="120000"/>
              </a:lnSpc>
            </a:pPr>
            <a:r>
              <a:rPr kumimoji="1" lang="en-US" altLang="zh-CN" sz="2300" b="1" dirty="0">
                <a:solidFill>
                  <a:schemeClr val="bg1"/>
                </a:solidFill>
                <a:latin typeface="微软雅黑" panose="020B0503020204020204" charset="-122"/>
                <a:ea typeface="微软雅黑" panose="020B0503020204020204" charset="-122"/>
                <a:cs typeface="微软雅黑" panose="020B0503020204020204" charset="-122"/>
              </a:rPr>
              <a:t>2019</a:t>
            </a:r>
            <a:endPar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71" name="组 70"/>
          <p:cNvGrpSpPr/>
          <p:nvPr/>
        </p:nvGrpSpPr>
        <p:grpSpPr>
          <a:xfrm rot="15204678">
            <a:off x="8290636" y="1682606"/>
            <a:ext cx="1449770" cy="1473802"/>
            <a:chOff x="7932493" y="324682"/>
            <a:chExt cx="1663558" cy="1691134"/>
          </a:xfrm>
        </p:grpSpPr>
        <p:sp>
          <p:nvSpPr>
            <p:cNvPr id="72" name="椭圆 71"/>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椭圆 74"/>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椭圆 75"/>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椭圆 76"/>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78" name="图片 77"/>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8510108" y="1987437"/>
            <a:ext cx="1059746" cy="848155"/>
          </a:xfrm>
          <a:prstGeom prst="rect">
            <a:avLst/>
          </a:prstGeom>
        </p:spPr>
      </p:pic>
      <p:sp>
        <p:nvSpPr>
          <p:cNvPr id="57" name="文本框 56"/>
          <p:cNvSpPr txBox="1"/>
          <p:nvPr/>
        </p:nvSpPr>
        <p:spPr>
          <a:xfrm>
            <a:off x="8059367" y="2335433"/>
            <a:ext cx="1922182" cy="481094"/>
          </a:xfrm>
          <a:prstGeom prst="rect">
            <a:avLst/>
          </a:prstGeom>
          <a:noFill/>
        </p:spPr>
        <p:txBody>
          <a:bodyPr wrap="square" rtlCol="0">
            <a:spAutoFit/>
          </a:bodyPr>
          <a:lstStyle/>
          <a:p>
            <a:pPr algn="ctr">
              <a:lnSpc>
                <a:spcPct val="120000"/>
              </a:lnSpc>
            </a:pPr>
            <a:r>
              <a:rPr kumimoji="1" lang="en-US" altLang="zh-CN" sz="2300" b="1" dirty="0">
                <a:solidFill>
                  <a:schemeClr val="bg1"/>
                </a:solidFill>
                <a:latin typeface="微软雅黑" panose="020B0503020204020204" charset="-122"/>
                <a:ea typeface="微软雅黑" panose="020B0503020204020204" charset="-122"/>
                <a:cs typeface="微软雅黑" panose="020B0503020204020204" charset="-122"/>
              </a:rPr>
              <a:t>2</a:t>
            </a:r>
            <a:r>
              <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rPr>
              <a:t>年</a:t>
            </a:r>
          </a:p>
        </p:txBody>
      </p:sp>
    </p:spTree>
    <p:extLst>
      <p:ext uri="{BB962C8B-B14F-4D97-AF65-F5344CB8AC3E}">
        <p14:creationId xmlns:p14="http://schemas.microsoft.com/office/powerpoint/2010/main" val="1498625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474" y="2175464"/>
            <a:ext cx="2956836" cy="3065587"/>
          </a:xfrm>
          <a:prstGeom prst="rect">
            <a:avLst/>
          </a:prstGeom>
        </p:spPr>
      </p:pic>
      <p:pic>
        <p:nvPicPr>
          <p:cNvPr id="30" name="图片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66" y="2175464"/>
            <a:ext cx="2956836" cy="3065587"/>
          </a:xfrm>
          <a:prstGeom prst="rect">
            <a:avLst/>
          </a:prstGeom>
        </p:spPr>
      </p:pic>
      <p:sp>
        <p:nvSpPr>
          <p:cNvPr id="8" name="矩形 7"/>
          <p:cNvSpPr/>
          <p:nvPr/>
        </p:nvSpPr>
        <p:spPr>
          <a:xfrm>
            <a:off x="3983887" y="629228"/>
            <a:ext cx="4224234"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信锐交换机业务介绍</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1524000" y="1327403"/>
            <a:ext cx="9144000" cy="418191"/>
          </a:xfrm>
          <a:prstGeom prst="rect">
            <a:avLst/>
          </a:prstGeom>
        </p:spPr>
        <p:txBody>
          <a:bodyPr wrap="square">
            <a:spAutoFit/>
          </a:bodyPr>
          <a:lstStyle/>
          <a:p>
            <a:pPr algn="ctr">
              <a:lnSpc>
                <a:spcPct val="150000"/>
              </a:lnSpc>
            </a:pP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信锐安视交换机致力于解决内网安全威胁问题，让内部网络安全、可视，实现内网“防火墙”</a:t>
            </a:r>
          </a:p>
        </p:txBody>
      </p:sp>
      <p:sp>
        <p:nvSpPr>
          <p:cNvPr id="20" name="文本框 19"/>
          <p:cNvSpPr txBox="1"/>
          <p:nvPr/>
        </p:nvSpPr>
        <p:spPr>
          <a:xfrm>
            <a:off x="7490270" y="3746338"/>
            <a:ext cx="1172116" cy="823302"/>
          </a:xfrm>
          <a:prstGeom prst="rect">
            <a:avLst/>
          </a:prstGeom>
          <a:noFill/>
        </p:spPr>
        <p:txBody>
          <a:bodyPr wrap="none" rtlCol="0">
            <a:spAutoFit/>
          </a:bodyPr>
          <a:lstStyle/>
          <a:p>
            <a:pPr algn="ctr">
              <a:lnSpc>
                <a:spcPts val="1940"/>
              </a:lnSpc>
            </a:pPr>
            <a:r>
              <a:rPr kumimoji="1" lang="zh-CN" altLang="en-US" sz="1100" dirty="0">
                <a:solidFill>
                  <a:schemeClr val="bg1"/>
                </a:solidFill>
                <a:latin typeface="Microsoft YaHei" charset="-122"/>
                <a:ea typeface="Microsoft YaHei" charset="-122"/>
                <a:cs typeface="Microsoft YaHei" charset="-122"/>
              </a:rPr>
              <a:t>接入风险防御</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异常流量封堵</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东西向风险阻隔</a:t>
            </a:r>
          </a:p>
        </p:txBody>
      </p:sp>
      <p:sp>
        <p:nvSpPr>
          <p:cNvPr id="21" name="文本框 20"/>
          <p:cNvSpPr txBox="1"/>
          <p:nvPr/>
        </p:nvSpPr>
        <p:spPr>
          <a:xfrm>
            <a:off x="7212198" y="3222009"/>
            <a:ext cx="1709437" cy="430374"/>
          </a:xfrm>
          <a:prstGeom prst="rect">
            <a:avLst/>
          </a:prstGeom>
          <a:noFill/>
        </p:spPr>
        <p:txBody>
          <a:bodyPr wrap="square" rtlCol="0">
            <a:spAutoFit/>
          </a:bodyPr>
          <a:lstStyle/>
          <a:p>
            <a:pPr algn="ctr">
              <a:lnSpc>
                <a:spcPct val="120000"/>
              </a:lnSpc>
            </a:pP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rPr>
              <a:t>风险阻隔</a:t>
            </a:r>
          </a:p>
        </p:txBody>
      </p:sp>
      <p:grpSp>
        <p:nvGrpSpPr>
          <p:cNvPr id="22" name="组 21"/>
          <p:cNvGrpSpPr/>
          <p:nvPr/>
        </p:nvGrpSpPr>
        <p:grpSpPr>
          <a:xfrm>
            <a:off x="7367976" y="3670179"/>
            <a:ext cx="1404180" cy="76159"/>
            <a:chOff x="2466122" y="3986684"/>
            <a:chExt cx="1415772" cy="76788"/>
          </a:xfrm>
        </p:grpSpPr>
        <p:cxnSp>
          <p:nvCxnSpPr>
            <p:cNvPr id="23" name="直线连接符 22"/>
            <p:cNvCxnSpPr/>
            <p:nvPr/>
          </p:nvCxnSpPr>
          <p:spPr>
            <a:xfrm>
              <a:off x="2466122" y="3986684"/>
              <a:ext cx="1415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三角形 23"/>
            <p:cNvSpPr/>
            <p:nvPr/>
          </p:nvSpPr>
          <p:spPr>
            <a:xfrm flipV="1">
              <a:off x="3104259" y="3986684"/>
              <a:ext cx="139498" cy="767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文本框 8"/>
          <p:cNvSpPr txBox="1"/>
          <p:nvPr/>
        </p:nvSpPr>
        <p:spPr>
          <a:xfrm>
            <a:off x="3682639" y="3746338"/>
            <a:ext cx="1031051" cy="823302"/>
          </a:xfrm>
          <a:prstGeom prst="rect">
            <a:avLst/>
          </a:prstGeom>
          <a:noFill/>
        </p:spPr>
        <p:txBody>
          <a:bodyPr wrap="none" rtlCol="0">
            <a:spAutoFit/>
          </a:bodyPr>
          <a:lstStyle/>
          <a:p>
            <a:pPr algn="ctr">
              <a:lnSpc>
                <a:spcPts val="1940"/>
              </a:lnSpc>
            </a:pPr>
            <a:r>
              <a:rPr kumimoji="1" lang="zh-CN" altLang="en-US" sz="1100" dirty="0">
                <a:solidFill>
                  <a:schemeClr val="bg1"/>
                </a:solidFill>
                <a:latin typeface="Microsoft YaHei" charset="-122"/>
                <a:ea typeface="Microsoft YaHei" charset="-122"/>
                <a:cs typeface="Microsoft YaHei" charset="-122"/>
              </a:rPr>
              <a:t>终端安全可视</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流量安全可视</a:t>
            </a:r>
            <a:endParaRPr kumimoji="1" lang="en-US" altLang="zh-CN" sz="1100" dirty="0">
              <a:solidFill>
                <a:schemeClr val="bg1"/>
              </a:solidFill>
              <a:latin typeface="Microsoft YaHei" charset="-122"/>
              <a:ea typeface="Microsoft YaHei" charset="-122"/>
              <a:cs typeface="Microsoft YaHei" charset="-122"/>
            </a:endParaRPr>
          </a:p>
          <a:p>
            <a:pPr algn="ctr">
              <a:lnSpc>
                <a:spcPts val="1940"/>
              </a:lnSpc>
            </a:pPr>
            <a:r>
              <a:rPr kumimoji="1" lang="zh-CN" altLang="en-US" sz="1100" dirty="0">
                <a:solidFill>
                  <a:schemeClr val="bg1"/>
                </a:solidFill>
                <a:latin typeface="Microsoft YaHei" charset="-122"/>
                <a:ea typeface="Microsoft YaHei" charset="-122"/>
                <a:cs typeface="Microsoft YaHei" charset="-122"/>
              </a:rPr>
              <a:t>身份安全可视</a:t>
            </a:r>
          </a:p>
        </p:txBody>
      </p:sp>
      <p:sp>
        <p:nvSpPr>
          <p:cNvPr id="5" name="文本框 4"/>
          <p:cNvSpPr txBox="1"/>
          <p:nvPr/>
        </p:nvSpPr>
        <p:spPr>
          <a:xfrm>
            <a:off x="3394322" y="3202924"/>
            <a:ext cx="1709437" cy="430374"/>
          </a:xfrm>
          <a:prstGeom prst="rect">
            <a:avLst/>
          </a:prstGeom>
          <a:noFill/>
        </p:spPr>
        <p:txBody>
          <a:bodyPr wrap="square" rtlCol="0">
            <a:spAutoFit/>
          </a:bodyPr>
          <a:lstStyle/>
          <a:p>
            <a:pPr algn="ctr">
              <a:lnSpc>
                <a:spcPct val="120000"/>
              </a:lnSpc>
            </a:pP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rPr>
              <a:t>安全可视</a:t>
            </a:r>
          </a:p>
        </p:txBody>
      </p:sp>
      <p:grpSp>
        <p:nvGrpSpPr>
          <p:cNvPr id="16" name="组 15"/>
          <p:cNvGrpSpPr/>
          <p:nvPr/>
        </p:nvGrpSpPr>
        <p:grpSpPr>
          <a:xfrm>
            <a:off x="3546950" y="3686112"/>
            <a:ext cx="1404180" cy="76159"/>
            <a:chOff x="2466122" y="3986684"/>
            <a:chExt cx="1415772" cy="76788"/>
          </a:xfrm>
        </p:grpSpPr>
        <p:cxnSp>
          <p:nvCxnSpPr>
            <p:cNvPr id="14" name="直线连接符 13"/>
            <p:cNvCxnSpPr/>
            <p:nvPr/>
          </p:nvCxnSpPr>
          <p:spPr>
            <a:xfrm>
              <a:off x="2466122" y="3986684"/>
              <a:ext cx="14157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三角形 14"/>
            <p:cNvSpPr/>
            <p:nvPr/>
          </p:nvSpPr>
          <p:spPr>
            <a:xfrm flipV="1">
              <a:off x="3104259" y="3986684"/>
              <a:ext cx="139498" cy="767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4" name="图片 3"/>
          <p:cNvPicPr>
            <a:picLocks noChangeAspect="1"/>
          </p:cNvPicPr>
          <p:nvPr/>
        </p:nvPicPr>
        <p:blipFill>
          <a:blip r:embed="rId3">
            <a:biLevel thresh="25000"/>
          </a:blip>
          <a:stretch>
            <a:fillRect/>
          </a:stretch>
        </p:blipFill>
        <p:spPr>
          <a:xfrm>
            <a:off x="2933575" y="2555252"/>
            <a:ext cx="410411" cy="389304"/>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27" name="图片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pic>
        <p:nvPicPr>
          <p:cNvPr id="3" name="图片 2"/>
          <p:cNvPicPr>
            <a:picLocks noChangeAspect="1"/>
          </p:cNvPicPr>
          <p:nvPr/>
        </p:nvPicPr>
        <p:blipFill>
          <a:blip r:embed="rId8">
            <a:biLevel thresh="25000"/>
          </a:blip>
          <a:stretch>
            <a:fillRect/>
          </a:stretch>
        </p:blipFill>
        <p:spPr>
          <a:xfrm>
            <a:off x="6776238" y="2559592"/>
            <a:ext cx="389660" cy="371847"/>
          </a:xfrm>
          <a:prstGeom prst="rect">
            <a:avLst/>
          </a:prstGeom>
        </p:spPr>
      </p:pic>
    </p:spTree>
    <p:extLst>
      <p:ext uri="{BB962C8B-B14F-4D97-AF65-F5344CB8AC3E}">
        <p14:creationId xmlns:p14="http://schemas.microsoft.com/office/powerpoint/2010/main" val="1718768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 58"/>
          <p:cNvGrpSpPr/>
          <p:nvPr/>
        </p:nvGrpSpPr>
        <p:grpSpPr>
          <a:xfrm rot="15204678">
            <a:off x="2161673" y="1682606"/>
            <a:ext cx="1449770" cy="1473802"/>
            <a:chOff x="7932493" y="324682"/>
            <a:chExt cx="1663558" cy="1691134"/>
          </a:xfrm>
        </p:grpSpPr>
        <p:sp>
          <p:nvSpPr>
            <p:cNvPr id="60" name="椭圆 59"/>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椭圆 60"/>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椭圆 61"/>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椭圆 62"/>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8" name="矩形 7"/>
          <p:cNvSpPr/>
          <p:nvPr/>
        </p:nvSpPr>
        <p:spPr>
          <a:xfrm>
            <a:off x="3310626" y="629228"/>
            <a:ext cx="5570756" cy="630942"/>
          </a:xfrm>
          <a:prstGeom prst="rect">
            <a:avLst/>
          </a:prstGeom>
        </p:spPr>
        <p:txBody>
          <a:bodyPr wrap="none">
            <a:spAutoFit/>
          </a:bodyPr>
          <a:lstStyle/>
          <a:p>
            <a:pPr lvl="0" algn="ctr">
              <a:defRPr/>
            </a:pPr>
            <a:r>
              <a:rPr kumimoji="1" lang="zh-CN" altLang="en-US" sz="3500" b="1" dirty="0">
                <a:solidFill>
                  <a:srgbClr val="184199"/>
                </a:solidFill>
                <a:latin typeface="Microsoft YaHei" charset="-122"/>
                <a:ea typeface="Microsoft YaHei" charset="-122"/>
                <a:cs typeface="Microsoft YaHei" charset="-122"/>
              </a:rPr>
              <a:t>引领企业级物联网创新未来</a:t>
            </a:r>
            <a:endParaRPr lang="zh-CN" altLang="en-US" sz="3500" b="1" dirty="0">
              <a:solidFill>
                <a:srgbClr val="184199"/>
              </a:solidFill>
              <a:latin typeface="微软雅黑" panose="020B0503020204020204" pitchFamily="34" charset="-122"/>
              <a:ea typeface="微软雅黑" panose="020B0503020204020204" pitchFamily="34" charset="-122"/>
            </a:endParaRPr>
          </a:p>
        </p:txBody>
      </p:sp>
      <p:sp>
        <p:nvSpPr>
          <p:cNvPr id="41" name="矩形 40"/>
          <p:cNvSpPr/>
          <p:nvPr/>
        </p:nvSpPr>
        <p:spPr>
          <a:xfrm>
            <a:off x="1567838" y="3473961"/>
            <a:ext cx="2778006" cy="2281630"/>
          </a:xfrm>
          <a:prstGeom prst="rect">
            <a:avLst/>
          </a:prstGeom>
          <a:gradFill>
            <a:gsLst>
              <a:gs pos="0">
                <a:schemeClr val="bg1"/>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文本框 41"/>
          <p:cNvSpPr txBox="1"/>
          <p:nvPr/>
        </p:nvSpPr>
        <p:spPr>
          <a:xfrm>
            <a:off x="1888459" y="4016623"/>
            <a:ext cx="2371308" cy="1200329"/>
          </a:xfrm>
          <a:prstGeom prst="rect">
            <a:avLst/>
          </a:prstGeom>
          <a:noFill/>
        </p:spPr>
        <p:txBody>
          <a:bodyPr wrap="square" rtlCol="0">
            <a:spAutoFit/>
          </a:bodyPr>
          <a:lstStyle/>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提供一套从平台、网关、传感器的完整解决方案</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超过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1000+</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种类型的传感器库</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一套平台支持扩展多个应用</a:t>
            </a:r>
          </a:p>
        </p:txBody>
      </p:sp>
      <p:sp>
        <p:nvSpPr>
          <p:cNvPr id="46" name="矩形 45"/>
          <p:cNvSpPr/>
          <p:nvPr/>
        </p:nvSpPr>
        <p:spPr>
          <a:xfrm>
            <a:off x="2337388" y="3573917"/>
            <a:ext cx="1210589"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完整交付</a:t>
            </a:r>
          </a:p>
        </p:txBody>
      </p:sp>
      <p:sp>
        <p:nvSpPr>
          <p:cNvPr id="69" name="矩形 68"/>
          <p:cNvSpPr/>
          <p:nvPr/>
        </p:nvSpPr>
        <p:spPr>
          <a:xfrm>
            <a:off x="4619338" y="3473961"/>
            <a:ext cx="2778006" cy="2281630"/>
          </a:xfrm>
          <a:prstGeom prst="rect">
            <a:avLst/>
          </a:prstGeom>
          <a:gradFill>
            <a:gsLst>
              <a:gs pos="0">
                <a:schemeClr val="bg1"/>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文本框 69"/>
          <p:cNvSpPr txBox="1"/>
          <p:nvPr/>
        </p:nvSpPr>
        <p:spPr>
          <a:xfrm>
            <a:off x="4973156" y="4016623"/>
            <a:ext cx="2401718" cy="1200329"/>
          </a:xfrm>
          <a:prstGeom prst="rect">
            <a:avLst/>
          </a:prstGeom>
          <a:noFill/>
        </p:spPr>
        <p:txBody>
          <a:bodyPr wrap="square" rtlCol="0">
            <a:spAutoFit/>
          </a:bodyPr>
          <a:lstStyle/>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累计交付客户数量超过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2000</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个</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东南大学、南京航空航天、北京邮电大学、龙华区教育局、广铁一中等知名高</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普教案例</a:t>
            </a:r>
          </a:p>
        </p:txBody>
      </p:sp>
      <p:sp>
        <p:nvSpPr>
          <p:cNvPr id="71" name="矩形 70"/>
          <p:cNvSpPr/>
          <p:nvPr/>
        </p:nvSpPr>
        <p:spPr>
          <a:xfrm>
            <a:off x="5465916" y="3573917"/>
            <a:ext cx="1210589"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春蚕校园</a:t>
            </a:r>
          </a:p>
        </p:txBody>
      </p:sp>
      <p:sp>
        <p:nvSpPr>
          <p:cNvPr id="72" name="矩形 71"/>
          <p:cNvSpPr/>
          <p:nvPr/>
        </p:nvSpPr>
        <p:spPr>
          <a:xfrm>
            <a:off x="7650978" y="3449262"/>
            <a:ext cx="2778006" cy="2281630"/>
          </a:xfrm>
          <a:prstGeom prst="rect">
            <a:avLst/>
          </a:prstGeom>
          <a:gradFill>
            <a:gsLst>
              <a:gs pos="0">
                <a:schemeClr val="bg1"/>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文本框 72"/>
          <p:cNvSpPr txBox="1"/>
          <p:nvPr/>
        </p:nvSpPr>
        <p:spPr>
          <a:xfrm>
            <a:off x="7993645" y="4016623"/>
            <a:ext cx="2401717" cy="1200329"/>
          </a:xfrm>
          <a:prstGeom prst="rect">
            <a:avLst/>
          </a:prstGeom>
          <a:noFill/>
        </p:spPr>
        <p:txBody>
          <a:bodyPr wrap="square" rtlCol="0">
            <a:spAutoFit/>
          </a:bodyPr>
          <a:lstStyle/>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累计交付客户数量超过</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1000</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个</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全面的机房综合管理，包括机房动环、安防、网络设施等</a:t>
            </a:r>
            <a:endPar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a:lnSpc>
                <a:spcPct val="150000"/>
              </a:lnSpc>
            </a:pP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满足等保</a:t>
            </a:r>
            <a:r>
              <a:rPr kumimoji="1" lang="en-US" altLang="zh-CN"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2.0-</a:t>
            </a:r>
            <a:r>
              <a:rPr kumimoji="1" lang="zh-CN" altLang="en-US" sz="12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机房物理设施需求</a:t>
            </a:r>
          </a:p>
        </p:txBody>
      </p:sp>
      <p:sp>
        <p:nvSpPr>
          <p:cNvPr id="74" name="矩形 73"/>
          <p:cNvSpPr/>
          <p:nvPr/>
        </p:nvSpPr>
        <p:spPr>
          <a:xfrm>
            <a:off x="8497556" y="3573917"/>
            <a:ext cx="1210589" cy="400110"/>
          </a:xfrm>
          <a:prstGeom prst="rect">
            <a:avLst/>
          </a:prstGeom>
          <a:noFill/>
          <a:ln>
            <a:noFill/>
          </a:ln>
        </p:spPr>
        <p:txBody>
          <a:bodyPr wrap="none">
            <a:spAutoFit/>
          </a:bodyPr>
          <a:lstStyle/>
          <a:p>
            <a:pPr algn="ctr"/>
            <a:r>
              <a:rPr kumimoji="1" lang="zh-CN" altLang="en-US" sz="2000" b="1" kern="1500" dirty="0">
                <a:solidFill>
                  <a:srgbClr val="0141AE"/>
                </a:solidFill>
                <a:latin typeface="Microsoft YaHei" charset="-122"/>
                <a:ea typeface="Microsoft YaHei" charset="-122"/>
                <a:cs typeface="Microsoft YaHei" charset="-122"/>
              </a:rPr>
              <a:t>机房哨兵</a:t>
            </a:r>
          </a:p>
        </p:txBody>
      </p:sp>
      <p:pic>
        <p:nvPicPr>
          <p:cNvPr id="93" name="图片 92"/>
          <p:cNvPicPr>
            <a:picLocks noChangeAspect="1"/>
          </p:cNvPicPr>
          <p:nvPr/>
        </p:nvPicPr>
        <p:blipFill>
          <a:blip r:embed="rId2">
            <a:alphaModFix amt="51000"/>
            <a:extLst>
              <a:ext uri="{28A0092B-C50C-407E-A947-70E740481C1C}">
                <a14:useLocalDpi xmlns:a14="http://schemas.microsoft.com/office/drawing/2010/main" val="0"/>
              </a:ext>
            </a:extLst>
          </a:blip>
          <a:stretch>
            <a:fillRect/>
          </a:stretch>
        </p:blipFill>
        <p:spPr>
          <a:xfrm>
            <a:off x="7103487" y="5556081"/>
            <a:ext cx="113260" cy="741853"/>
          </a:xfrm>
          <a:prstGeom prst="rect">
            <a:avLst/>
          </a:prstGeom>
        </p:spPr>
      </p:pic>
      <p:sp>
        <p:nvSpPr>
          <p:cNvPr id="111" name="文本框 110"/>
          <p:cNvSpPr txBox="1"/>
          <p:nvPr/>
        </p:nvSpPr>
        <p:spPr>
          <a:xfrm>
            <a:off x="1930506" y="2470364"/>
            <a:ext cx="1922182" cy="481094"/>
          </a:xfrm>
          <a:prstGeom prst="rect">
            <a:avLst/>
          </a:prstGeom>
          <a:noFill/>
        </p:spPr>
        <p:txBody>
          <a:bodyPr wrap="square" rtlCol="0">
            <a:spAutoFit/>
          </a:bodyPr>
          <a:lstStyle/>
          <a:p>
            <a:pPr algn="ctr">
              <a:lnSpc>
                <a:spcPct val="120000"/>
              </a:lnSpc>
            </a:pPr>
            <a:r>
              <a:rPr kumimoji="1" lang="en-US" altLang="zh-CN" sz="2300" b="1" dirty="0">
                <a:solidFill>
                  <a:schemeClr val="bg1"/>
                </a:solidFill>
                <a:latin typeface="微软雅黑" panose="020B0503020204020204" charset="-122"/>
                <a:ea typeface="微软雅黑" panose="020B0503020204020204" charset="-122"/>
                <a:cs typeface="微软雅黑" panose="020B0503020204020204" charset="-122"/>
              </a:rPr>
              <a:t>ALL</a:t>
            </a:r>
            <a:endPar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99" name="图片 98"/>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987610" y="4274560"/>
            <a:ext cx="75980" cy="497666"/>
          </a:xfrm>
          <a:prstGeom prst="rect">
            <a:avLst/>
          </a:prstGeom>
        </p:spPr>
      </p:pic>
      <p:pic>
        <p:nvPicPr>
          <p:cNvPr id="126" name="图片 125"/>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4422511" y="3144149"/>
            <a:ext cx="75980" cy="497666"/>
          </a:xfrm>
          <a:prstGeom prst="rect">
            <a:avLst/>
          </a:prstGeom>
        </p:spPr>
      </p:pic>
      <p:pic>
        <p:nvPicPr>
          <p:cNvPr id="39" name="图片 38"/>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0516904" y="2991191"/>
            <a:ext cx="99081" cy="648978"/>
          </a:xfrm>
          <a:prstGeom prst="rect">
            <a:avLst/>
          </a:prstGeom>
        </p:spPr>
      </p:pic>
      <p:grpSp>
        <p:nvGrpSpPr>
          <p:cNvPr id="45" name="组 44"/>
          <p:cNvGrpSpPr/>
          <p:nvPr/>
        </p:nvGrpSpPr>
        <p:grpSpPr>
          <a:xfrm>
            <a:off x="1764402" y="4125110"/>
            <a:ext cx="91994" cy="983353"/>
            <a:chOff x="4749579" y="4005551"/>
            <a:chExt cx="111312" cy="1081690"/>
          </a:xfrm>
        </p:grpSpPr>
        <p:sp>
          <p:nvSpPr>
            <p:cNvPr id="47" name="三角形 46"/>
            <p:cNvSpPr/>
            <p:nvPr/>
          </p:nvSpPr>
          <p:spPr>
            <a:xfrm rot="5400000">
              <a:off x="4719305"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三角形 47"/>
            <p:cNvSpPr/>
            <p:nvPr/>
          </p:nvSpPr>
          <p:spPr>
            <a:xfrm rot="5400000">
              <a:off x="4719305" y="4646468"/>
              <a:ext cx="171859" cy="11131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三角形 48"/>
            <p:cNvSpPr/>
            <p:nvPr/>
          </p:nvSpPr>
          <p:spPr>
            <a:xfrm rot="5400000">
              <a:off x="4719305" y="4945657"/>
              <a:ext cx="171859"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1" name="组 50"/>
          <p:cNvGrpSpPr/>
          <p:nvPr/>
        </p:nvGrpSpPr>
        <p:grpSpPr>
          <a:xfrm>
            <a:off x="4831889" y="4125082"/>
            <a:ext cx="91994" cy="454888"/>
            <a:chOff x="4749578" y="4005551"/>
            <a:chExt cx="111312" cy="500381"/>
          </a:xfrm>
        </p:grpSpPr>
        <p:sp>
          <p:nvSpPr>
            <p:cNvPr id="52" name="三角形 51"/>
            <p:cNvSpPr/>
            <p:nvPr/>
          </p:nvSpPr>
          <p:spPr>
            <a:xfrm rot="5400000">
              <a:off x="4719305"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三角形 52"/>
            <p:cNvSpPr/>
            <p:nvPr/>
          </p:nvSpPr>
          <p:spPr>
            <a:xfrm rot="5400000">
              <a:off x="4719304" y="4364346"/>
              <a:ext cx="171860" cy="11131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5" name="组 54"/>
          <p:cNvGrpSpPr/>
          <p:nvPr/>
        </p:nvGrpSpPr>
        <p:grpSpPr>
          <a:xfrm>
            <a:off x="7856878" y="4125110"/>
            <a:ext cx="91994" cy="983353"/>
            <a:chOff x="4749579" y="4005551"/>
            <a:chExt cx="111312" cy="1081690"/>
          </a:xfrm>
        </p:grpSpPr>
        <p:sp>
          <p:nvSpPr>
            <p:cNvPr id="56" name="三角形 55"/>
            <p:cNvSpPr/>
            <p:nvPr/>
          </p:nvSpPr>
          <p:spPr>
            <a:xfrm rot="5400000">
              <a:off x="4719305" y="403582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三角形 56"/>
            <p:cNvSpPr/>
            <p:nvPr/>
          </p:nvSpPr>
          <p:spPr>
            <a:xfrm rot="5400000">
              <a:off x="4719305" y="4364347"/>
              <a:ext cx="171859" cy="111312"/>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三角形 57"/>
            <p:cNvSpPr/>
            <p:nvPr/>
          </p:nvSpPr>
          <p:spPr>
            <a:xfrm rot="5400000">
              <a:off x="4719305" y="4945657"/>
              <a:ext cx="171859"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44" name="图片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50" name="图片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54" name="图片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pic>
        <p:nvPicPr>
          <p:cNvPr id="5" name="图片 4"/>
          <p:cNvPicPr>
            <a:picLocks noChangeAspect="1"/>
          </p:cNvPicPr>
          <p:nvPr/>
        </p:nvPicPr>
        <p:blipFill>
          <a:blip r:embed="rId7"/>
          <a:stretch>
            <a:fillRect/>
          </a:stretch>
        </p:blipFill>
        <p:spPr>
          <a:xfrm>
            <a:off x="2693216" y="2044524"/>
            <a:ext cx="406400" cy="406400"/>
          </a:xfrm>
          <a:prstGeom prst="rect">
            <a:avLst/>
          </a:prstGeom>
        </p:spPr>
      </p:pic>
      <p:grpSp>
        <p:nvGrpSpPr>
          <p:cNvPr id="65" name="组 64"/>
          <p:cNvGrpSpPr/>
          <p:nvPr/>
        </p:nvGrpSpPr>
        <p:grpSpPr>
          <a:xfrm rot="15204678">
            <a:off x="5287280" y="1682606"/>
            <a:ext cx="1449770" cy="1473802"/>
            <a:chOff x="7932493" y="324682"/>
            <a:chExt cx="1663558" cy="1691134"/>
          </a:xfrm>
        </p:grpSpPr>
        <p:sp>
          <p:nvSpPr>
            <p:cNvPr id="78" name="椭圆 77"/>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椭圆 79"/>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椭圆 80"/>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8" name="文本框 117"/>
          <p:cNvSpPr txBox="1"/>
          <p:nvPr/>
        </p:nvSpPr>
        <p:spPr>
          <a:xfrm>
            <a:off x="5056674" y="2470364"/>
            <a:ext cx="1922182" cy="481094"/>
          </a:xfrm>
          <a:prstGeom prst="rect">
            <a:avLst/>
          </a:prstGeom>
          <a:noFill/>
        </p:spPr>
        <p:txBody>
          <a:bodyPr wrap="square" rtlCol="0">
            <a:spAutoFit/>
          </a:bodyPr>
          <a:lstStyle/>
          <a:p>
            <a:pPr algn="ctr">
              <a:lnSpc>
                <a:spcPct val="120000"/>
              </a:lnSpc>
            </a:pPr>
            <a:r>
              <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rPr>
              <a:t>春蚕</a:t>
            </a:r>
          </a:p>
        </p:txBody>
      </p:sp>
      <p:pic>
        <p:nvPicPr>
          <p:cNvPr id="4" name="图片 3"/>
          <p:cNvPicPr>
            <a:picLocks noChangeAspect="1"/>
          </p:cNvPicPr>
          <p:nvPr/>
        </p:nvPicPr>
        <p:blipFill>
          <a:blip r:embed="rId8"/>
          <a:stretch>
            <a:fillRect/>
          </a:stretch>
        </p:blipFill>
        <p:spPr>
          <a:xfrm>
            <a:off x="5784669" y="1932136"/>
            <a:ext cx="447343" cy="516930"/>
          </a:xfrm>
          <a:prstGeom prst="rect">
            <a:avLst/>
          </a:prstGeom>
        </p:spPr>
      </p:pic>
      <p:grpSp>
        <p:nvGrpSpPr>
          <p:cNvPr id="83" name="组 82"/>
          <p:cNvGrpSpPr/>
          <p:nvPr/>
        </p:nvGrpSpPr>
        <p:grpSpPr>
          <a:xfrm rot="15204678">
            <a:off x="8315096" y="1682605"/>
            <a:ext cx="1449770" cy="1473802"/>
            <a:chOff x="7932493" y="324682"/>
            <a:chExt cx="1663558" cy="1691134"/>
          </a:xfrm>
        </p:grpSpPr>
        <p:sp>
          <p:nvSpPr>
            <p:cNvPr id="84" name="椭圆 83"/>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椭圆 84"/>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椭圆 85"/>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椭圆 86"/>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3" name="文本框 122"/>
          <p:cNvSpPr txBox="1"/>
          <p:nvPr/>
        </p:nvSpPr>
        <p:spPr>
          <a:xfrm>
            <a:off x="8096888" y="2482797"/>
            <a:ext cx="1922182" cy="481094"/>
          </a:xfrm>
          <a:prstGeom prst="rect">
            <a:avLst/>
          </a:prstGeom>
          <a:noFill/>
        </p:spPr>
        <p:txBody>
          <a:bodyPr wrap="square" rtlCol="0">
            <a:spAutoFit/>
          </a:bodyPr>
          <a:lstStyle/>
          <a:p>
            <a:pPr algn="ctr">
              <a:lnSpc>
                <a:spcPct val="120000"/>
              </a:lnSpc>
            </a:pPr>
            <a:r>
              <a:rPr kumimoji="1" lang="zh-CN" altLang="en-US" sz="2300" b="1" dirty="0">
                <a:solidFill>
                  <a:schemeClr val="bg1"/>
                </a:solidFill>
                <a:latin typeface="微软雅黑" panose="020B0503020204020204" charset="-122"/>
                <a:ea typeface="微软雅黑" panose="020B0503020204020204" charset="-122"/>
                <a:cs typeface="微软雅黑" panose="020B0503020204020204" charset="-122"/>
              </a:rPr>
              <a:t>机房</a:t>
            </a:r>
          </a:p>
        </p:txBody>
      </p: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6832" y="2014984"/>
            <a:ext cx="442295" cy="435660"/>
          </a:xfrm>
          <a:prstGeom prst="rect">
            <a:avLst/>
          </a:prstGeom>
        </p:spPr>
      </p:pic>
    </p:spTree>
    <p:extLst>
      <p:ext uri="{BB962C8B-B14F-4D97-AF65-F5344CB8AC3E}">
        <p14:creationId xmlns:p14="http://schemas.microsoft.com/office/powerpoint/2010/main" val="1100778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图片 8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69" y="1483950"/>
            <a:ext cx="2674899" cy="4699380"/>
          </a:xfrm>
          <a:prstGeom prst="rect">
            <a:avLst/>
          </a:prstGeom>
        </p:spPr>
      </p:pic>
      <p:pic>
        <p:nvPicPr>
          <p:cNvPr id="86" name="图片 8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930" y="1483950"/>
            <a:ext cx="2674899" cy="4699380"/>
          </a:xfrm>
          <a:prstGeom prst="rect">
            <a:avLst/>
          </a:prstGeom>
        </p:spPr>
      </p:pic>
      <p:pic>
        <p:nvPicPr>
          <p:cNvPr id="82" name="图片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7850" y="1483950"/>
            <a:ext cx="2674899" cy="469938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896" y="1483950"/>
            <a:ext cx="2674899" cy="4699380"/>
          </a:xfrm>
          <a:prstGeom prst="rect">
            <a:avLst/>
          </a:prstGeom>
        </p:spPr>
      </p:pic>
      <p:pic>
        <p:nvPicPr>
          <p:cNvPr id="59" name="图片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68" name="图片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sp>
        <p:nvSpPr>
          <p:cNvPr id="4" name="矩形 3"/>
          <p:cNvSpPr/>
          <p:nvPr/>
        </p:nvSpPr>
        <p:spPr>
          <a:xfrm>
            <a:off x="3983885" y="629228"/>
            <a:ext cx="4224233"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500" b="1" dirty="0">
                <a:solidFill>
                  <a:srgbClr val="184199"/>
                </a:solidFill>
                <a:latin typeface="微软雅黑" panose="020B0503020204020204" pitchFamily="34" charset="-122"/>
                <a:ea typeface="微软雅黑" panose="020B0503020204020204" pitchFamily="34" charset="-122"/>
              </a:rPr>
              <a:t>信锐物联网智能中心</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12" name="文本框 11"/>
          <p:cNvSpPr txBox="1"/>
          <p:nvPr/>
        </p:nvSpPr>
        <p:spPr>
          <a:xfrm>
            <a:off x="1496254" y="1547178"/>
            <a:ext cx="1723549" cy="447238"/>
          </a:xfrm>
          <a:prstGeom prst="rect">
            <a:avLst/>
          </a:prstGeom>
          <a:noFill/>
        </p:spPr>
        <p:txBody>
          <a:bodyPr wrap="square" rtlCol="0">
            <a:spAutoFit/>
          </a:bodyPr>
          <a:lstStyle/>
          <a:p>
            <a:pPr algn="ctr">
              <a:lnSpc>
                <a:spcPct val="120000"/>
              </a:lnSpc>
            </a:pPr>
            <a:r>
              <a:rPr kumimoji="1" lang="zh-CN" altLang="en-US" sz="2100" dirty="0">
                <a:solidFill>
                  <a:schemeClr val="bg1"/>
                </a:solidFill>
                <a:latin typeface="微软雅黑" panose="020B0503020204020204" charset="-122"/>
                <a:ea typeface="微软雅黑" panose="020B0503020204020204" charset="-122"/>
                <a:cs typeface="微软雅黑" panose="020B0503020204020204" charset="-122"/>
              </a:rPr>
              <a:t>智能传感器</a:t>
            </a:r>
          </a:p>
        </p:txBody>
      </p:sp>
      <p:pic>
        <p:nvPicPr>
          <p:cNvPr id="34" name="图片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204" y="1622725"/>
            <a:ext cx="326898" cy="331927"/>
          </a:xfrm>
          <a:prstGeom prst="rect">
            <a:avLst/>
          </a:prstGeom>
        </p:spPr>
      </p:pic>
      <p:grpSp>
        <p:nvGrpSpPr>
          <p:cNvPr id="40" name="组 39"/>
          <p:cNvGrpSpPr/>
          <p:nvPr/>
        </p:nvGrpSpPr>
        <p:grpSpPr>
          <a:xfrm>
            <a:off x="6607740" y="1547178"/>
            <a:ext cx="1833534" cy="447238"/>
            <a:chOff x="6607740" y="1547178"/>
            <a:chExt cx="1833534" cy="447238"/>
          </a:xfrm>
        </p:grpSpPr>
        <p:sp>
          <p:nvSpPr>
            <p:cNvPr id="18" name="文本框 17"/>
            <p:cNvSpPr txBox="1"/>
            <p:nvPr/>
          </p:nvSpPr>
          <p:spPr>
            <a:xfrm>
              <a:off x="6857162" y="1547178"/>
              <a:ext cx="1584112" cy="447238"/>
            </a:xfrm>
            <a:prstGeom prst="rect">
              <a:avLst/>
            </a:prstGeom>
            <a:noFill/>
          </p:spPr>
          <p:txBody>
            <a:bodyPr wrap="square" rtlCol="0">
              <a:spAutoFit/>
            </a:bodyPr>
            <a:lstStyle/>
            <a:p>
              <a:pPr algn="ctr">
                <a:lnSpc>
                  <a:spcPct val="120000"/>
                </a:lnSpc>
              </a:pPr>
              <a:r>
                <a:rPr kumimoji="1" lang="zh-CN" altLang="en-US" sz="2100">
                  <a:solidFill>
                    <a:schemeClr val="bg1"/>
                  </a:solidFill>
                  <a:latin typeface="微软雅黑" panose="020B0503020204020204" charset="-122"/>
                  <a:ea typeface="微软雅黑" panose="020B0503020204020204" charset="-122"/>
                  <a:cs typeface="微软雅黑" panose="020B0503020204020204" charset="-122"/>
                </a:rPr>
                <a:t>物联网平台</a:t>
              </a:r>
              <a:endParaRPr kumimoji="1" lang="zh-CN" altLang="en-US" sz="2100"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6" name="图片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7740" y="1671079"/>
              <a:ext cx="261518" cy="261518"/>
            </a:xfrm>
            <a:prstGeom prst="rect">
              <a:avLst/>
            </a:prstGeom>
          </p:spPr>
        </p:pic>
      </p:grpSp>
      <p:grpSp>
        <p:nvGrpSpPr>
          <p:cNvPr id="41" name="组 40"/>
          <p:cNvGrpSpPr/>
          <p:nvPr/>
        </p:nvGrpSpPr>
        <p:grpSpPr>
          <a:xfrm>
            <a:off x="9339510" y="1547178"/>
            <a:ext cx="1694134" cy="464166"/>
            <a:chOff x="9339510" y="1547178"/>
            <a:chExt cx="1694134" cy="464166"/>
          </a:xfrm>
        </p:grpSpPr>
        <p:sp>
          <p:nvSpPr>
            <p:cNvPr id="23" name="文本框 22"/>
            <p:cNvSpPr txBox="1"/>
            <p:nvPr/>
          </p:nvSpPr>
          <p:spPr>
            <a:xfrm>
              <a:off x="9449532" y="1547178"/>
              <a:ext cx="1584112" cy="464166"/>
            </a:xfrm>
            <a:prstGeom prst="rect">
              <a:avLst/>
            </a:prstGeom>
            <a:noFill/>
          </p:spPr>
          <p:txBody>
            <a:bodyPr wrap="square" rtlCol="0">
              <a:spAutoFit/>
            </a:bodyPr>
            <a:lstStyle/>
            <a:p>
              <a:pPr algn="ctr">
                <a:lnSpc>
                  <a:spcPct val="120000"/>
                </a:lnSpc>
              </a:pPr>
              <a:r>
                <a:rPr kumimoji="1" lang="zh-CN" altLang="en-US" sz="2100">
                  <a:solidFill>
                    <a:schemeClr val="bg1"/>
                  </a:solidFill>
                  <a:latin typeface="微软雅黑" panose="020B0503020204020204" charset="-122"/>
                  <a:ea typeface="微软雅黑" panose="020B0503020204020204" charset="-122"/>
                  <a:cs typeface="微软雅黑" panose="020B0503020204020204" charset="-122"/>
                </a:rPr>
                <a:t>应用控制</a:t>
              </a:r>
              <a:endParaRPr kumimoji="1" lang="zh-CN" altLang="en-US" sz="2100"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7" name="图片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9510" y="1666104"/>
              <a:ext cx="276606" cy="276606"/>
            </a:xfrm>
            <a:prstGeom prst="rect">
              <a:avLst/>
            </a:prstGeom>
          </p:spPr>
        </p:pic>
      </p:grpSp>
      <p:sp>
        <p:nvSpPr>
          <p:cNvPr id="42" name="文本框 41"/>
          <p:cNvSpPr txBox="1"/>
          <p:nvPr/>
        </p:nvSpPr>
        <p:spPr>
          <a:xfrm>
            <a:off x="1055130" y="2111603"/>
            <a:ext cx="2337340" cy="630942"/>
          </a:xfrm>
          <a:prstGeom prst="rect">
            <a:avLst/>
          </a:prstGeom>
          <a:noFill/>
        </p:spPr>
        <p:txBody>
          <a:bodyPr wrap="square" rtlCol="0" anchor="t">
            <a:spAutoFit/>
          </a:bodyPr>
          <a:lstStyle/>
          <a:p>
            <a:pPr>
              <a:lnSpc>
                <a:spcPts val="1400"/>
              </a:lnSpc>
            </a:pPr>
            <a:r>
              <a:rPr kumimoji="1" lang="zh-CN" altLang="en-US" sz="1000" dirty="0">
                <a:solidFill>
                  <a:schemeClr val="tx1">
                    <a:lumMod val="95000"/>
                    <a:lumOff val="5000"/>
                  </a:schemeClr>
                </a:solidFill>
                <a:latin typeface="Microsoft YaHei" charset="-122"/>
                <a:ea typeface="Microsoft YaHei" charset="-122"/>
                <a:cs typeface="Microsoft YaHei" charset="-122"/>
              </a:rPr>
              <a:t>提供丰富的智能硬件和传感器，包括安防、电、水、空气、基础设施可全面兼容第三方硬件和传感器</a:t>
            </a:r>
          </a:p>
        </p:txBody>
      </p:sp>
      <p:sp>
        <p:nvSpPr>
          <p:cNvPr id="44" name="圆角矩形 43"/>
          <p:cNvSpPr/>
          <p:nvPr/>
        </p:nvSpPr>
        <p:spPr>
          <a:xfrm>
            <a:off x="1084082" y="2771590"/>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Microsoft YaHei" charset="-122"/>
                <a:ea typeface="Microsoft YaHei" charset="-122"/>
                <a:cs typeface="Microsoft YaHei" charset="-122"/>
              </a:rPr>
              <a:t>传感器库</a:t>
            </a:r>
          </a:p>
        </p:txBody>
      </p:sp>
      <p:sp>
        <p:nvSpPr>
          <p:cNvPr id="45" name="文本框 44"/>
          <p:cNvSpPr txBox="1"/>
          <p:nvPr/>
        </p:nvSpPr>
        <p:spPr>
          <a:xfrm>
            <a:off x="1074655" y="3139126"/>
            <a:ext cx="1659118" cy="2964914"/>
          </a:xfrm>
          <a:prstGeom prst="rect">
            <a:avLst/>
          </a:prstGeom>
          <a:noFill/>
        </p:spPr>
        <p:txBody>
          <a:bodyPr wrap="square" rtlCol="0" anchor="t">
            <a:spAutoFit/>
          </a:bodyPr>
          <a:lstStyle/>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智能空气开关</a:t>
            </a: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智能插座</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智能门锁</a:t>
            </a: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门禁门磁</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照明开关</a:t>
            </a:r>
            <a:r>
              <a:rPr kumimoji="1" lang="en-US" altLang="zh-CN" sz="1000" dirty="0">
                <a:solidFill>
                  <a:schemeClr val="tx1">
                    <a:lumMod val="95000"/>
                    <a:lumOff val="5000"/>
                  </a:schemeClr>
                </a:solidFill>
                <a:latin typeface="Microsoft YaHei" charset="-122"/>
                <a:ea typeface="Microsoft YaHei" charset="-122"/>
                <a:cs typeface="Microsoft YaHei" charset="-122"/>
              </a:rPr>
              <a:t>/LED</a:t>
            </a:r>
            <a:r>
              <a:rPr kumimoji="1" lang="zh-CN" altLang="en-US" sz="1000" dirty="0">
                <a:solidFill>
                  <a:schemeClr val="tx1">
                    <a:lumMod val="95000"/>
                    <a:lumOff val="5000"/>
                  </a:schemeClr>
                </a:solidFill>
                <a:latin typeface="Microsoft YaHei" charset="-122"/>
                <a:ea typeface="Microsoft YaHei" charset="-122"/>
                <a:cs typeface="Microsoft YaHei" charset="-122"/>
              </a:rPr>
              <a:t>护眼照明</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人体感应</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红外遥控网关</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烟雾传感器</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智能机柜</a:t>
            </a:r>
            <a:r>
              <a:rPr kumimoji="1" lang="en-US" altLang="zh-CN" sz="1000" dirty="0">
                <a:solidFill>
                  <a:schemeClr val="tx1">
                    <a:lumMod val="95000"/>
                    <a:lumOff val="5000"/>
                  </a:schemeClr>
                </a:solidFill>
                <a:latin typeface="Microsoft YaHei" charset="-122"/>
                <a:ea typeface="Microsoft YaHei" charset="-122"/>
                <a:cs typeface="Microsoft YaHei" charset="-122"/>
              </a:rPr>
              <a:t>PDU</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空气质量传感</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漏水检测传感</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停车地磁</a:t>
            </a: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井盖监测</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中央空调面板</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电量仪监测</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水消防监测</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光照强度</a:t>
            </a:r>
          </a:p>
          <a:p>
            <a:pPr>
              <a:lnSpc>
                <a:spcPts val="14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数据采集网关</a:t>
            </a:r>
          </a:p>
          <a:p>
            <a:pPr>
              <a:lnSpc>
                <a:spcPts val="1400"/>
              </a:lnSpc>
            </a:pPr>
            <a:r>
              <a:rPr kumimoji="1" lang="zh-CN" altLang="en-US" sz="1000" dirty="0">
                <a:solidFill>
                  <a:schemeClr val="tx1">
                    <a:lumMod val="95000"/>
                    <a:lumOff val="5000"/>
                  </a:schemeClr>
                </a:solidFill>
                <a:latin typeface="Microsoft YaHei" charset="-122"/>
                <a:ea typeface="Microsoft YaHei" charset="-122"/>
                <a:cs typeface="Microsoft YaHei" charset="-122"/>
              </a:rPr>
              <a:t>   </a:t>
            </a:r>
            <a:r>
              <a:rPr kumimoji="1" lang="en-US" altLang="zh-CN" sz="1000" dirty="0">
                <a:solidFill>
                  <a:schemeClr val="tx1">
                    <a:lumMod val="95000"/>
                    <a:lumOff val="5000"/>
                  </a:schemeClr>
                </a:solidFill>
                <a:latin typeface="Microsoft YaHei" charset="-122"/>
                <a:ea typeface="Microsoft YaHei" charset="-122"/>
                <a:cs typeface="Microsoft YaHei" charset="-122"/>
              </a:rPr>
              <a:t>……</a:t>
            </a:r>
          </a:p>
        </p:txBody>
      </p:sp>
      <p:sp>
        <p:nvSpPr>
          <p:cNvPr id="57" name="文本框 56"/>
          <p:cNvSpPr txBox="1"/>
          <p:nvPr/>
        </p:nvSpPr>
        <p:spPr>
          <a:xfrm>
            <a:off x="6288220" y="2083419"/>
            <a:ext cx="2211877" cy="861774"/>
          </a:xfrm>
          <a:prstGeom prst="rect">
            <a:avLst/>
          </a:prstGeom>
          <a:noFill/>
        </p:spPr>
        <p:txBody>
          <a:bodyPr wrap="square" rtlCol="0" anchor="t">
            <a:spAutoFit/>
          </a:bodyPr>
          <a:lstStyle/>
          <a:p>
            <a:pPr>
              <a:lnSpc>
                <a:spcPts val="15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海量的连接接入与设备管理可自由 </a:t>
            </a:r>
            <a:endParaRPr kumimoji="1" lang="en-US" altLang="zh-CN" sz="1000" dirty="0">
              <a:solidFill>
                <a:schemeClr val="tx1">
                  <a:lumMod val="95000"/>
                  <a:lumOff val="5000"/>
                </a:schemeClr>
              </a:solidFill>
              <a:latin typeface="Microsoft YaHei" charset="-122"/>
              <a:ea typeface="Microsoft YaHei" charset="-122"/>
              <a:cs typeface="Microsoft YaHei" charset="-122"/>
            </a:endParaRPr>
          </a:p>
          <a:p>
            <a:pPr>
              <a:lnSpc>
                <a:spcPts val="1500"/>
              </a:lnSpc>
            </a:pPr>
            <a:r>
              <a:rPr kumimoji="1" lang="zh-CN" altLang="en-US" sz="1400" dirty="0">
                <a:solidFill>
                  <a:schemeClr val="tx1">
                    <a:lumMod val="95000"/>
                    <a:lumOff val="5000"/>
                  </a:schemeClr>
                </a:solidFill>
                <a:latin typeface="Microsoft YaHei" charset="-122"/>
                <a:ea typeface="Microsoft YaHei" charset="-122"/>
                <a:cs typeface="Microsoft YaHei" charset="-122"/>
              </a:rPr>
              <a:t>  </a:t>
            </a:r>
            <a:r>
              <a:rPr kumimoji="1" lang="zh-CN" altLang="en-US" sz="1000" dirty="0">
                <a:solidFill>
                  <a:schemeClr val="tx1">
                    <a:lumMod val="95000"/>
                    <a:lumOff val="5000"/>
                  </a:schemeClr>
                </a:solidFill>
                <a:latin typeface="Microsoft YaHei" charset="-122"/>
                <a:ea typeface="Microsoft YaHei" charset="-122"/>
                <a:cs typeface="Microsoft YaHei" charset="-122"/>
              </a:rPr>
              <a:t>部署，硬件网关，私有云、公有云</a:t>
            </a:r>
            <a:endParaRPr kumimoji="1" lang="en-US" altLang="zh-CN" sz="1000" dirty="0">
              <a:solidFill>
                <a:schemeClr val="tx1">
                  <a:lumMod val="95000"/>
                  <a:lumOff val="5000"/>
                </a:schemeClr>
              </a:solidFill>
              <a:latin typeface="Microsoft YaHei" charset="-122"/>
              <a:ea typeface="Microsoft YaHei" charset="-122"/>
              <a:cs typeface="Microsoft YaHei" charset="-122"/>
            </a:endParaRPr>
          </a:p>
          <a:p>
            <a:pPr>
              <a:lnSpc>
                <a:spcPts val="15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校园、机房、会议室等丰富的应用</a:t>
            </a:r>
            <a:endParaRPr kumimoji="1" lang="en-US" altLang="zh-CN" sz="1000" dirty="0">
              <a:solidFill>
                <a:schemeClr val="tx1">
                  <a:lumMod val="95000"/>
                  <a:lumOff val="5000"/>
                </a:schemeClr>
              </a:solidFill>
              <a:latin typeface="Microsoft YaHei" charset="-122"/>
              <a:ea typeface="Microsoft YaHei" charset="-122"/>
              <a:cs typeface="Microsoft YaHei" charset="-122"/>
            </a:endParaRPr>
          </a:p>
          <a:p>
            <a:pPr>
              <a:lnSpc>
                <a:spcPts val="1500"/>
              </a:lnSpc>
            </a:pPr>
            <a:r>
              <a:rPr kumimoji="1" lang="zh-CN" altLang="en-US" sz="1400" dirty="0">
                <a:solidFill>
                  <a:schemeClr val="tx1">
                    <a:lumMod val="95000"/>
                    <a:lumOff val="5000"/>
                  </a:schemeClr>
                </a:solidFill>
                <a:latin typeface="Microsoft YaHei" charset="-122"/>
                <a:ea typeface="Microsoft YaHei" charset="-122"/>
                <a:cs typeface="Microsoft YaHei" charset="-122"/>
              </a:rPr>
              <a:t>  </a:t>
            </a:r>
            <a:r>
              <a:rPr kumimoji="1" lang="zh-CN" altLang="en-US" sz="1000" dirty="0">
                <a:solidFill>
                  <a:schemeClr val="tx1">
                    <a:lumMod val="95000"/>
                    <a:lumOff val="5000"/>
                  </a:schemeClr>
                </a:solidFill>
                <a:latin typeface="Microsoft YaHei" charset="-122"/>
                <a:ea typeface="Microsoft YaHei" charset="-122"/>
                <a:cs typeface="Microsoft YaHei" charset="-122"/>
              </a:rPr>
              <a:t>并可自由扩展</a:t>
            </a:r>
          </a:p>
        </p:txBody>
      </p:sp>
      <p:grpSp>
        <p:nvGrpSpPr>
          <p:cNvPr id="69" name="组 68"/>
          <p:cNvGrpSpPr/>
          <p:nvPr/>
        </p:nvGrpSpPr>
        <p:grpSpPr>
          <a:xfrm>
            <a:off x="6353491" y="3034197"/>
            <a:ext cx="2135721" cy="2861912"/>
            <a:chOff x="6353491" y="3034197"/>
            <a:chExt cx="2135721" cy="2861912"/>
          </a:xfrm>
        </p:grpSpPr>
        <p:sp>
          <p:nvSpPr>
            <p:cNvPr id="60" name="圆角矩形 59"/>
            <p:cNvSpPr/>
            <p:nvPr/>
          </p:nvSpPr>
          <p:spPr>
            <a:xfrm>
              <a:off x="6353491" y="3034197"/>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ZigBee</a:t>
              </a:r>
              <a:endParaRPr kumimoji="1" lang="zh-CN" altLang="en-US" sz="1200" dirty="0">
                <a:latin typeface="Microsoft YaHei" charset="-122"/>
                <a:ea typeface="Microsoft YaHei" charset="-122"/>
                <a:cs typeface="Microsoft YaHei" charset="-122"/>
              </a:endParaRPr>
            </a:p>
          </p:txBody>
        </p:sp>
        <p:sp>
          <p:nvSpPr>
            <p:cNvPr id="61" name="圆角矩形 60"/>
            <p:cNvSpPr/>
            <p:nvPr/>
          </p:nvSpPr>
          <p:spPr>
            <a:xfrm>
              <a:off x="6353491" y="3399951"/>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GPRS</a:t>
              </a:r>
              <a:endParaRPr kumimoji="1" lang="zh-CN" altLang="en-US" sz="1200" dirty="0">
                <a:latin typeface="Microsoft YaHei" charset="-122"/>
                <a:ea typeface="Microsoft YaHei" charset="-122"/>
                <a:cs typeface="Microsoft YaHei" charset="-122"/>
              </a:endParaRPr>
            </a:p>
          </p:txBody>
        </p:sp>
        <p:sp>
          <p:nvSpPr>
            <p:cNvPr id="62" name="圆角矩形 61"/>
            <p:cNvSpPr/>
            <p:nvPr/>
          </p:nvSpPr>
          <p:spPr>
            <a:xfrm>
              <a:off x="6353491" y="3765705"/>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NB-</a:t>
              </a:r>
              <a:r>
                <a:rPr kumimoji="1" lang="en-US" altLang="zh-CN" sz="1200" dirty="0" err="1">
                  <a:latin typeface="Microsoft YaHei" charset="-122"/>
                  <a:ea typeface="Microsoft YaHei" charset="-122"/>
                  <a:cs typeface="Microsoft YaHei" charset="-122"/>
                </a:rPr>
                <a:t>IoT</a:t>
              </a:r>
              <a:endParaRPr kumimoji="1" lang="zh-CN" altLang="en-US" sz="1200" dirty="0">
                <a:latin typeface="Microsoft YaHei" charset="-122"/>
                <a:ea typeface="Microsoft YaHei" charset="-122"/>
                <a:cs typeface="Microsoft YaHei" charset="-122"/>
              </a:endParaRPr>
            </a:p>
          </p:txBody>
        </p:sp>
        <p:sp>
          <p:nvSpPr>
            <p:cNvPr id="63" name="圆角矩形 62"/>
            <p:cNvSpPr/>
            <p:nvPr/>
          </p:nvSpPr>
          <p:spPr>
            <a:xfrm>
              <a:off x="6353491" y="4131459"/>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Wi-Fi</a:t>
              </a:r>
              <a:endParaRPr kumimoji="1" lang="zh-CN" altLang="en-US" sz="1200" dirty="0">
                <a:latin typeface="Microsoft YaHei" charset="-122"/>
                <a:ea typeface="Microsoft YaHei" charset="-122"/>
                <a:cs typeface="Microsoft YaHei" charset="-122"/>
              </a:endParaRPr>
            </a:p>
          </p:txBody>
        </p:sp>
        <p:sp>
          <p:nvSpPr>
            <p:cNvPr id="64" name="圆角矩形 63"/>
            <p:cNvSpPr/>
            <p:nvPr/>
          </p:nvSpPr>
          <p:spPr>
            <a:xfrm>
              <a:off x="6353491" y="4497213"/>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is-IS" altLang="zh-CN" sz="1200" dirty="0">
                  <a:latin typeface="Microsoft YaHei" charset="-122"/>
                  <a:ea typeface="Microsoft YaHei" charset="-122"/>
                  <a:cs typeface="Microsoft YaHei" charset="-122"/>
                </a:rPr>
                <a:t>RS485</a:t>
              </a:r>
              <a:endParaRPr kumimoji="1" lang="zh-CN" altLang="en-US" sz="1200" dirty="0">
                <a:latin typeface="Microsoft YaHei" charset="-122"/>
                <a:ea typeface="Microsoft YaHei" charset="-122"/>
                <a:cs typeface="Microsoft YaHei" charset="-122"/>
              </a:endParaRPr>
            </a:p>
          </p:txBody>
        </p:sp>
        <p:sp>
          <p:nvSpPr>
            <p:cNvPr id="65" name="圆角矩形 64"/>
            <p:cNvSpPr/>
            <p:nvPr/>
          </p:nvSpPr>
          <p:spPr>
            <a:xfrm>
              <a:off x="6353491" y="4862967"/>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is-IS" altLang="zh-CN" sz="1200" dirty="0">
                  <a:latin typeface="Microsoft YaHei" charset="-122"/>
                  <a:ea typeface="Microsoft YaHei" charset="-122"/>
                  <a:cs typeface="Microsoft YaHei" charset="-122"/>
                </a:rPr>
                <a:t>RS232</a:t>
              </a:r>
              <a:endParaRPr kumimoji="1" lang="zh-CN" altLang="en-US" sz="1200" dirty="0">
                <a:latin typeface="Microsoft YaHei" charset="-122"/>
                <a:ea typeface="Microsoft YaHei" charset="-122"/>
                <a:cs typeface="Microsoft YaHei" charset="-122"/>
              </a:endParaRPr>
            </a:p>
          </p:txBody>
        </p:sp>
        <p:sp>
          <p:nvSpPr>
            <p:cNvPr id="66" name="圆角矩形 65"/>
            <p:cNvSpPr/>
            <p:nvPr/>
          </p:nvSpPr>
          <p:spPr>
            <a:xfrm>
              <a:off x="6353491" y="5228721"/>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433</a:t>
              </a:r>
              <a:endParaRPr kumimoji="1" lang="zh-CN" altLang="en-US" sz="1200" dirty="0">
                <a:latin typeface="Microsoft YaHei" charset="-122"/>
                <a:ea typeface="Microsoft YaHei" charset="-122"/>
                <a:cs typeface="Microsoft YaHei" charset="-122"/>
              </a:endParaRPr>
            </a:p>
          </p:txBody>
        </p:sp>
        <p:sp>
          <p:nvSpPr>
            <p:cNvPr id="67" name="圆角矩形 66"/>
            <p:cNvSpPr/>
            <p:nvPr/>
          </p:nvSpPr>
          <p:spPr>
            <a:xfrm>
              <a:off x="6353491" y="5594477"/>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Ethernet</a:t>
              </a:r>
              <a:endParaRPr kumimoji="1" lang="zh-CN" altLang="en-US" sz="1200" dirty="0">
                <a:latin typeface="Microsoft YaHei" charset="-122"/>
                <a:ea typeface="Microsoft YaHei" charset="-122"/>
                <a:cs typeface="Microsoft YaHei" charset="-122"/>
              </a:endParaRPr>
            </a:p>
          </p:txBody>
        </p:sp>
      </p:grpSp>
      <p:sp>
        <p:nvSpPr>
          <p:cNvPr id="70" name="文本框 69"/>
          <p:cNvSpPr txBox="1"/>
          <p:nvPr/>
        </p:nvSpPr>
        <p:spPr>
          <a:xfrm>
            <a:off x="8977000" y="2083419"/>
            <a:ext cx="2211877" cy="651845"/>
          </a:xfrm>
          <a:prstGeom prst="rect">
            <a:avLst/>
          </a:prstGeom>
          <a:noFill/>
        </p:spPr>
        <p:txBody>
          <a:bodyPr wrap="square" rtlCol="0" anchor="t">
            <a:spAutoFit/>
          </a:bodyPr>
          <a:lstStyle/>
          <a:p>
            <a:pPr>
              <a:lnSpc>
                <a:spcPts val="1500"/>
              </a:lnSpc>
            </a:pPr>
            <a:r>
              <a:rPr kumimoji="1" lang="zh-CN" altLang="en-US" sz="1000" dirty="0">
                <a:solidFill>
                  <a:schemeClr val="tx1">
                    <a:lumMod val="95000"/>
                    <a:lumOff val="5000"/>
                  </a:schemeClr>
                </a:solidFill>
                <a:latin typeface="Microsoft YaHei" charset="-122"/>
                <a:ea typeface="Microsoft YaHei" charset="-122"/>
                <a:cs typeface="Microsoft YaHei" charset="-122"/>
              </a:rPr>
              <a:t>智能控制中枢，本地一键控制，自由适配远程控制端，轻松实现智能场景</a:t>
            </a:r>
          </a:p>
        </p:txBody>
      </p:sp>
      <p:grpSp>
        <p:nvGrpSpPr>
          <p:cNvPr id="71" name="组 70"/>
          <p:cNvGrpSpPr/>
          <p:nvPr/>
        </p:nvGrpSpPr>
        <p:grpSpPr>
          <a:xfrm>
            <a:off x="9009612" y="3034197"/>
            <a:ext cx="2135721" cy="1764648"/>
            <a:chOff x="6353491" y="3034197"/>
            <a:chExt cx="2135721" cy="1764648"/>
          </a:xfrm>
        </p:grpSpPr>
        <p:sp>
          <p:nvSpPr>
            <p:cNvPr id="72" name="圆角矩形 71"/>
            <p:cNvSpPr/>
            <p:nvPr/>
          </p:nvSpPr>
          <p:spPr>
            <a:xfrm>
              <a:off x="6353491" y="3034197"/>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latin typeface="Microsoft YaHei" charset="-122"/>
                  <a:ea typeface="Microsoft YaHei" charset="-122"/>
                  <a:cs typeface="Microsoft YaHei" charset="-122"/>
                </a:rPr>
                <a:t>本地情景化控制管理</a:t>
              </a:r>
            </a:p>
          </p:txBody>
        </p:sp>
        <p:sp>
          <p:nvSpPr>
            <p:cNvPr id="73" name="圆角矩形 72"/>
            <p:cNvSpPr/>
            <p:nvPr/>
          </p:nvSpPr>
          <p:spPr>
            <a:xfrm>
              <a:off x="6353491" y="3399951"/>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latin typeface="Microsoft YaHei" charset="-122"/>
                  <a:ea typeface="Microsoft YaHei" charset="-122"/>
                  <a:cs typeface="Microsoft YaHei" charset="-122"/>
                </a:rPr>
                <a:t>移动</a:t>
              </a:r>
              <a:r>
                <a:rPr kumimoji="1" lang="en-US" altLang="zh-CN" sz="1200" dirty="0">
                  <a:latin typeface="Microsoft YaHei" charset="-122"/>
                  <a:ea typeface="Microsoft YaHei" charset="-122"/>
                  <a:cs typeface="Microsoft YaHei" charset="-122"/>
                </a:rPr>
                <a:t>APP</a:t>
              </a:r>
              <a:r>
                <a:rPr kumimoji="1" lang="zh-CN" altLang="en-US" sz="1200" dirty="0">
                  <a:latin typeface="Microsoft YaHei" charset="-122"/>
                  <a:ea typeface="Microsoft YaHei" charset="-122"/>
                  <a:cs typeface="Microsoft YaHei" charset="-122"/>
                </a:rPr>
                <a:t>控制管理</a:t>
              </a:r>
            </a:p>
          </p:txBody>
        </p:sp>
        <p:sp>
          <p:nvSpPr>
            <p:cNvPr id="74" name="圆角矩形 73"/>
            <p:cNvSpPr/>
            <p:nvPr/>
          </p:nvSpPr>
          <p:spPr>
            <a:xfrm>
              <a:off x="6353491" y="3765705"/>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latin typeface="Microsoft YaHei" charset="-122"/>
                  <a:ea typeface="Microsoft YaHei" charset="-122"/>
                  <a:cs typeface="Microsoft YaHei" charset="-122"/>
                </a:rPr>
                <a:t>阿里钉钉控制管理</a:t>
              </a:r>
            </a:p>
          </p:txBody>
        </p:sp>
        <p:sp>
          <p:nvSpPr>
            <p:cNvPr id="75" name="圆角矩形 74"/>
            <p:cNvSpPr/>
            <p:nvPr/>
          </p:nvSpPr>
          <p:spPr>
            <a:xfrm>
              <a:off x="6353491" y="4131459"/>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dirty="0">
                  <a:latin typeface="Microsoft YaHei" charset="-122"/>
                  <a:ea typeface="Microsoft YaHei" charset="-122"/>
                  <a:cs typeface="Microsoft YaHei" charset="-122"/>
                </a:rPr>
                <a:t>企业微信控制管理</a:t>
              </a:r>
            </a:p>
          </p:txBody>
        </p:sp>
        <p:sp>
          <p:nvSpPr>
            <p:cNvPr id="76" name="圆角矩形 75"/>
            <p:cNvSpPr/>
            <p:nvPr/>
          </p:nvSpPr>
          <p:spPr>
            <a:xfrm>
              <a:off x="6353491" y="4497213"/>
              <a:ext cx="2135721" cy="301632"/>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HTML5</a:t>
              </a:r>
              <a:r>
                <a:rPr kumimoji="1" lang="zh-CN" altLang="en-US" sz="1200" dirty="0">
                  <a:latin typeface="Microsoft YaHei" charset="-122"/>
                  <a:ea typeface="Microsoft YaHei" charset="-122"/>
                  <a:cs typeface="Microsoft YaHei" charset="-122"/>
                </a:rPr>
                <a:t>内嵌控制管理</a:t>
              </a:r>
            </a:p>
          </p:txBody>
        </p:sp>
      </p:grpSp>
      <p:pic>
        <p:nvPicPr>
          <p:cNvPr id="58" name="图片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77" name="图片 7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grpSp>
        <p:nvGrpSpPr>
          <p:cNvPr id="39" name="组 38"/>
          <p:cNvGrpSpPr/>
          <p:nvPr/>
        </p:nvGrpSpPr>
        <p:grpSpPr>
          <a:xfrm>
            <a:off x="4077147" y="1547178"/>
            <a:ext cx="1591472" cy="447238"/>
            <a:chOff x="4077147" y="1547178"/>
            <a:chExt cx="1591472" cy="447238"/>
          </a:xfrm>
        </p:grpSpPr>
        <p:sp>
          <p:nvSpPr>
            <p:cNvPr id="14" name="文本框 13"/>
            <p:cNvSpPr txBox="1"/>
            <p:nvPr/>
          </p:nvSpPr>
          <p:spPr>
            <a:xfrm>
              <a:off x="4355371" y="1547178"/>
              <a:ext cx="1313248" cy="447238"/>
            </a:xfrm>
            <a:prstGeom prst="rect">
              <a:avLst/>
            </a:prstGeom>
            <a:noFill/>
          </p:spPr>
          <p:txBody>
            <a:bodyPr wrap="square" rtlCol="0">
              <a:spAutoFit/>
            </a:bodyPr>
            <a:lstStyle/>
            <a:p>
              <a:pPr algn="ctr">
                <a:lnSpc>
                  <a:spcPct val="120000"/>
                </a:lnSpc>
              </a:pPr>
              <a:r>
                <a:rPr kumimoji="1" lang="zh-CN" altLang="en-US" sz="2100" dirty="0">
                  <a:solidFill>
                    <a:schemeClr val="bg1"/>
                  </a:solidFill>
                  <a:latin typeface="微软雅黑" panose="020B0503020204020204" charset="-122"/>
                  <a:ea typeface="微软雅黑" panose="020B0503020204020204" charset="-122"/>
                  <a:cs typeface="微软雅黑" panose="020B0503020204020204" charset="-122"/>
                </a:rPr>
                <a:t>联网接入</a:t>
              </a:r>
            </a:p>
          </p:txBody>
        </p:sp>
        <p:pic>
          <p:nvPicPr>
            <p:cNvPr id="35" name="图片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7147" y="1636181"/>
              <a:ext cx="306781" cy="301752"/>
            </a:xfrm>
            <a:prstGeom prst="rect">
              <a:avLst/>
            </a:prstGeom>
          </p:spPr>
        </p:pic>
      </p:grpSp>
      <p:sp>
        <p:nvSpPr>
          <p:cNvPr id="46" name="文本框 45"/>
          <p:cNvSpPr txBox="1"/>
          <p:nvPr/>
        </p:nvSpPr>
        <p:spPr>
          <a:xfrm>
            <a:off x="3651402" y="2083419"/>
            <a:ext cx="2175822" cy="553998"/>
          </a:xfrm>
          <a:prstGeom prst="rect">
            <a:avLst/>
          </a:prstGeom>
          <a:noFill/>
        </p:spPr>
        <p:txBody>
          <a:bodyPr wrap="square" rtlCol="0" anchor="t">
            <a:spAutoFit/>
          </a:bodyPr>
          <a:lstStyle/>
          <a:p>
            <a:pPr>
              <a:lnSpc>
                <a:spcPct val="1500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全面兼容广泛的协议</a:t>
            </a:r>
          </a:p>
          <a:p>
            <a:pPr>
              <a:lnSpc>
                <a:spcPct val="150000"/>
              </a:lnSpc>
            </a:pPr>
            <a:r>
              <a:rPr kumimoji="1" lang="en-US" altLang="zh-CN" sz="1000" dirty="0">
                <a:solidFill>
                  <a:schemeClr val="tx1">
                    <a:lumMod val="95000"/>
                    <a:lumOff val="5000"/>
                  </a:schemeClr>
                </a:solidFill>
                <a:latin typeface="Microsoft YaHei" charset="-122"/>
                <a:ea typeface="Microsoft YaHei" charset="-122"/>
                <a:cs typeface="Microsoft YaHei" charset="-122"/>
              </a:rPr>
              <a:t>·</a:t>
            </a:r>
            <a:r>
              <a:rPr kumimoji="1" lang="zh-CN" altLang="en-US" sz="1000" dirty="0">
                <a:solidFill>
                  <a:schemeClr val="tx1">
                    <a:lumMod val="95000"/>
                    <a:lumOff val="5000"/>
                  </a:schemeClr>
                </a:solidFill>
                <a:latin typeface="Microsoft YaHei" charset="-122"/>
                <a:ea typeface="Microsoft YaHei" charset="-122"/>
                <a:cs typeface="Microsoft YaHei" charset="-122"/>
              </a:rPr>
              <a:t>  低功耗、广覆盖、低延时</a:t>
            </a:r>
          </a:p>
        </p:txBody>
      </p:sp>
      <p:grpSp>
        <p:nvGrpSpPr>
          <p:cNvPr id="56" name="组 55"/>
          <p:cNvGrpSpPr/>
          <p:nvPr/>
        </p:nvGrpSpPr>
        <p:grpSpPr>
          <a:xfrm>
            <a:off x="3704733" y="2703990"/>
            <a:ext cx="2135721" cy="3192115"/>
            <a:chOff x="3714160" y="2605123"/>
            <a:chExt cx="2135721" cy="3290982"/>
          </a:xfrm>
        </p:grpSpPr>
        <p:sp>
          <p:nvSpPr>
            <p:cNvPr id="47" name="圆角矩形 46"/>
            <p:cNvSpPr/>
            <p:nvPr/>
          </p:nvSpPr>
          <p:spPr>
            <a:xfrm>
              <a:off x="3714160" y="2605123"/>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err="1">
                  <a:latin typeface="Microsoft YaHei" charset="-122"/>
                  <a:ea typeface="Microsoft YaHei" charset="-122"/>
                  <a:cs typeface="Microsoft YaHei" charset="-122"/>
                </a:rPr>
                <a:t>LoRa</a:t>
              </a:r>
              <a:endParaRPr kumimoji="1" lang="zh-CN" altLang="en-US" sz="1200" dirty="0">
                <a:latin typeface="Microsoft YaHei" charset="-122"/>
                <a:ea typeface="Microsoft YaHei" charset="-122"/>
                <a:cs typeface="Microsoft YaHei" charset="-122"/>
              </a:endParaRPr>
            </a:p>
          </p:txBody>
        </p:sp>
        <p:sp>
          <p:nvSpPr>
            <p:cNvPr id="48" name="圆角矩形 47"/>
            <p:cNvSpPr/>
            <p:nvPr/>
          </p:nvSpPr>
          <p:spPr>
            <a:xfrm>
              <a:off x="3714160" y="2977624"/>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ZigBee</a:t>
              </a:r>
              <a:endParaRPr kumimoji="1" lang="zh-CN" altLang="en-US" sz="1200" dirty="0">
                <a:latin typeface="Microsoft YaHei" charset="-122"/>
                <a:ea typeface="Microsoft YaHei" charset="-122"/>
                <a:cs typeface="Microsoft YaHei" charset="-122"/>
              </a:endParaRPr>
            </a:p>
          </p:txBody>
        </p:sp>
        <p:sp>
          <p:nvSpPr>
            <p:cNvPr id="49" name="圆角矩形 48"/>
            <p:cNvSpPr/>
            <p:nvPr/>
          </p:nvSpPr>
          <p:spPr>
            <a:xfrm>
              <a:off x="3714160" y="3350124"/>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GPRS</a:t>
              </a:r>
              <a:endParaRPr kumimoji="1" lang="zh-CN" altLang="en-US" sz="1200" dirty="0">
                <a:latin typeface="Microsoft YaHei" charset="-122"/>
                <a:ea typeface="Microsoft YaHei" charset="-122"/>
                <a:cs typeface="Microsoft YaHei" charset="-122"/>
              </a:endParaRPr>
            </a:p>
          </p:txBody>
        </p:sp>
        <p:sp>
          <p:nvSpPr>
            <p:cNvPr id="50" name="圆角矩形 49"/>
            <p:cNvSpPr/>
            <p:nvPr/>
          </p:nvSpPr>
          <p:spPr>
            <a:xfrm>
              <a:off x="3714160" y="3722625"/>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NB-</a:t>
              </a:r>
              <a:r>
                <a:rPr kumimoji="1" lang="en-US" altLang="zh-CN" sz="1200" dirty="0" err="1">
                  <a:latin typeface="Microsoft YaHei" charset="-122"/>
                  <a:ea typeface="Microsoft YaHei" charset="-122"/>
                  <a:cs typeface="Microsoft YaHei" charset="-122"/>
                </a:rPr>
                <a:t>IoT</a:t>
              </a:r>
              <a:endParaRPr kumimoji="1" lang="zh-CN" altLang="en-US" sz="1200" dirty="0">
                <a:latin typeface="Microsoft YaHei" charset="-122"/>
                <a:ea typeface="Microsoft YaHei" charset="-122"/>
                <a:cs typeface="Microsoft YaHei" charset="-122"/>
              </a:endParaRPr>
            </a:p>
          </p:txBody>
        </p:sp>
        <p:sp>
          <p:nvSpPr>
            <p:cNvPr id="51" name="圆角矩形 50"/>
            <p:cNvSpPr/>
            <p:nvPr/>
          </p:nvSpPr>
          <p:spPr>
            <a:xfrm>
              <a:off x="3714160" y="4095125"/>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Wi-Fi</a:t>
              </a:r>
              <a:endParaRPr kumimoji="1" lang="zh-CN" altLang="en-US" sz="1200" dirty="0">
                <a:latin typeface="Microsoft YaHei" charset="-122"/>
                <a:ea typeface="Microsoft YaHei" charset="-122"/>
                <a:cs typeface="Microsoft YaHei" charset="-122"/>
              </a:endParaRPr>
            </a:p>
          </p:txBody>
        </p:sp>
        <p:sp>
          <p:nvSpPr>
            <p:cNvPr id="52" name="圆角矩形 51"/>
            <p:cNvSpPr/>
            <p:nvPr/>
          </p:nvSpPr>
          <p:spPr>
            <a:xfrm>
              <a:off x="3714160" y="4467626"/>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is-IS" altLang="zh-CN" sz="1200" dirty="0">
                  <a:latin typeface="Microsoft YaHei" charset="-122"/>
                  <a:ea typeface="Microsoft YaHei" charset="-122"/>
                  <a:cs typeface="Microsoft YaHei" charset="-122"/>
                </a:rPr>
                <a:t>RS485</a:t>
              </a:r>
              <a:endParaRPr kumimoji="1" lang="zh-CN" altLang="en-US" sz="1200" dirty="0">
                <a:latin typeface="Microsoft YaHei" charset="-122"/>
                <a:ea typeface="Microsoft YaHei" charset="-122"/>
                <a:cs typeface="Microsoft YaHei" charset="-122"/>
              </a:endParaRPr>
            </a:p>
          </p:txBody>
        </p:sp>
        <p:sp>
          <p:nvSpPr>
            <p:cNvPr id="53" name="圆角矩形 52"/>
            <p:cNvSpPr/>
            <p:nvPr/>
          </p:nvSpPr>
          <p:spPr>
            <a:xfrm>
              <a:off x="3714160" y="4840127"/>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is-IS" altLang="zh-CN" sz="1200" dirty="0">
                  <a:latin typeface="Microsoft YaHei" charset="-122"/>
                  <a:ea typeface="Microsoft YaHei" charset="-122"/>
                  <a:cs typeface="Microsoft YaHei" charset="-122"/>
                </a:rPr>
                <a:t>RS232</a:t>
              </a:r>
              <a:endParaRPr kumimoji="1" lang="zh-CN" altLang="en-US" sz="1200" dirty="0">
                <a:latin typeface="Microsoft YaHei" charset="-122"/>
                <a:ea typeface="Microsoft YaHei" charset="-122"/>
                <a:cs typeface="Microsoft YaHei" charset="-122"/>
              </a:endParaRPr>
            </a:p>
          </p:txBody>
        </p:sp>
        <p:sp>
          <p:nvSpPr>
            <p:cNvPr id="54" name="圆角矩形 53"/>
            <p:cNvSpPr/>
            <p:nvPr/>
          </p:nvSpPr>
          <p:spPr>
            <a:xfrm>
              <a:off x="3714160" y="5212627"/>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433</a:t>
              </a:r>
              <a:endParaRPr kumimoji="1" lang="zh-CN" altLang="en-US" sz="1200" dirty="0">
                <a:latin typeface="Microsoft YaHei" charset="-122"/>
                <a:ea typeface="Microsoft YaHei" charset="-122"/>
                <a:cs typeface="Microsoft YaHei" charset="-122"/>
              </a:endParaRPr>
            </a:p>
          </p:txBody>
        </p:sp>
        <p:sp>
          <p:nvSpPr>
            <p:cNvPr id="55" name="圆角矩形 54"/>
            <p:cNvSpPr/>
            <p:nvPr/>
          </p:nvSpPr>
          <p:spPr>
            <a:xfrm>
              <a:off x="3714160" y="5585131"/>
              <a:ext cx="2135721" cy="310974"/>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latin typeface="Microsoft YaHei" charset="-122"/>
                  <a:ea typeface="Microsoft YaHei" charset="-122"/>
                  <a:cs typeface="Microsoft YaHei" charset="-122"/>
                </a:rPr>
                <a:t>Ethernet</a:t>
              </a:r>
              <a:endParaRPr kumimoji="1" lang="zh-CN" altLang="en-US" sz="1200" dirty="0">
                <a:latin typeface="Microsoft YaHei" charset="-122"/>
                <a:ea typeface="Microsoft YaHei" charset="-122"/>
                <a:cs typeface="Microsoft YaHei" charset="-122"/>
              </a:endParaRPr>
            </a:p>
          </p:txBody>
        </p:sp>
      </p:grpSp>
    </p:spTree>
    <p:extLst>
      <p:ext uri="{BB962C8B-B14F-4D97-AF65-F5344CB8AC3E}">
        <p14:creationId xmlns:p14="http://schemas.microsoft.com/office/powerpoint/2010/main" val="856591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图片 8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89" name="图片 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90" name="图片 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sp>
        <p:nvSpPr>
          <p:cNvPr id="245" name="圆角矩形 244"/>
          <p:cNvSpPr/>
          <p:nvPr/>
        </p:nvSpPr>
        <p:spPr>
          <a:xfrm>
            <a:off x="9455445" y="1647808"/>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246" name="圆角矩形 245"/>
          <p:cNvSpPr/>
          <p:nvPr/>
        </p:nvSpPr>
        <p:spPr>
          <a:xfrm>
            <a:off x="9455445" y="2385646"/>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247" name="圆角矩形 246"/>
          <p:cNvSpPr/>
          <p:nvPr/>
        </p:nvSpPr>
        <p:spPr>
          <a:xfrm>
            <a:off x="9455445" y="3123484"/>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248" name="圆角矩形 247"/>
          <p:cNvSpPr/>
          <p:nvPr/>
        </p:nvSpPr>
        <p:spPr>
          <a:xfrm>
            <a:off x="9455445" y="3861322"/>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238" name="圆角矩形 237"/>
          <p:cNvSpPr/>
          <p:nvPr/>
        </p:nvSpPr>
        <p:spPr>
          <a:xfrm>
            <a:off x="781980" y="1647808"/>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240" name="圆角矩形 239"/>
          <p:cNvSpPr/>
          <p:nvPr/>
        </p:nvSpPr>
        <p:spPr>
          <a:xfrm>
            <a:off x="781980" y="2385646"/>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241" name="圆角矩形 240"/>
          <p:cNvSpPr/>
          <p:nvPr/>
        </p:nvSpPr>
        <p:spPr>
          <a:xfrm>
            <a:off x="781980" y="3123484"/>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242" name="圆角矩形 241"/>
          <p:cNvSpPr/>
          <p:nvPr/>
        </p:nvSpPr>
        <p:spPr>
          <a:xfrm>
            <a:off x="781980" y="3861322"/>
            <a:ext cx="1950176" cy="577759"/>
          </a:xfrm>
          <a:prstGeom prst="roundRect">
            <a:avLst>
              <a:gd name="adj" fmla="val 10327"/>
            </a:avLst>
          </a:prstGeom>
          <a:solidFill>
            <a:schemeClr val="bg2"/>
          </a:solidFill>
          <a:ln w="1270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zh-CN" altLang="en-US" sz="1400" dirty="0">
              <a:solidFill>
                <a:schemeClr val="bg1"/>
              </a:solidFill>
              <a:latin typeface="Microsoft YaHei" charset="-122"/>
              <a:ea typeface="Microsoft YaHei" charset="-122"/>
              <a:cs typeface="Microsoft YaHei" charset="-122"/>
            </a:endParaRPr>
          </a:p>
        </p:txBody>
      </p:sp>
      <p:sp>
        <p:nvSpPr>
          <p:cNvPr id="95" name="矩形 94"/>
          <p:cNvSpPr/>
          <p:nvPr/>
        </p:nvSpPr>
        <p:spPr>
          <a:xfrm>
            <a:off x="2974795" y="629228"/>
            <a:ext cx="6242415"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春蚕校园物联网 </a:t>
            </a:r>
            <a:r>
              <a:rPr lang="en-US" altLang="zh-CN" sz="3500" b="1" dirty="0">
                <a:solidFill>
                  <a:srgbClr val="184199"/>
                </a:solidFill>
                <a:latin typeface="微软雅黑" panose="020B0503020204020204" pitchFamily="34" charset="-122"/>
                <a:ea typeface="微软雅黑" panose="020B0503020204020204" pitchFamily="34" charset="-122"/>
              </a:rPr>
              <a:t>·</a:t>
            </a:r>
            <a:r>
              <a:rPr lang="zh-CN" altLang="en-US" sz="3500" b="1" dirty="0">
                <a:solidFill>
                  <a:srgbClr val="184199"/>
                </a:solidFill>
                <a:latin typeface="微软雅黑" panose="020B0503020204020204" pitchFamily="34" charset="-122"/>
                <a:ea typeface="微软雅黑" panose="020B0503020204020204" pitchFamily="34" charset="-122"/>
              </a:rPr>
              <a:t> 化</a:t>
            </a:r>
            <a:r>
              <a:rPr lang="en-US" altLang="zh-CN" sz="3500" b="1" dirty="0">
                <a:solidFill>
                  <a:srgbClr val="184199"/>
                </a:solidFill>
                <a:latin typeface="微软雅黑" panose="020B0503020204020204" pitchFamily="34" charset="-122"/>
                <a:ea typeface="微软雅黑" panose="020B0503020204020204" pitchFamily="34" charset="-122"/>
              </a:rPr>
              <a:t>N</a:t>
            </a:r>
            <a:r>
              <a:rPr lang="zh-CN" altLang="en-US" sz="3500" b="1" dirty="0">
                <a:solidFill>
                  <a:srgbClr val="184199"/>
                </a:solidFill>
                <a:latin typeface="微软雅黑" panose="020B0503020204020204" pitchFamily="34" charset="-122"/>
                <a:ea typeface="微软雅黑" panose="020B0503020204020204" pitchFamily="34" charset="-122"/>
              </a:rPr>
              <a:t>为</a:t>
            </a:r>
            <a:r>
              <a:rPr lang="en-US" altLang="zh-CN" sz="3500" b="1" dirty="0">
                <a:solidFill>
                  <a:srgbClr val="184199"/>
                </a:solidFill>
                <a:latin typeface="微软雅黑" panose="020B0503020204020204" pitchFamily="34" charset="-122"/>
                <a:ea typeface="微软雅黑" panose="020B0503020204020204" pitchFamily="34" charset="-122"/>
              </a:rPr>
              <a:t>1</a:t>
            </a:r>
            <a:r>
              <a:rPr lang="zh-CN" altLang="en-US" sz="3500" b="1" dirty="0">
                <a:solidFill>
                  <a:srgbClr val="184199"/>
                </a:solidFill>
                <a:latin typeface="微软雅黑" panose="020B0503020204020204" pitchFamily="34" charset="-122"/>
                <a:ea typeface="微软雅黑" panose="020B0503020204020204" pitchFamily="34" charset="-122"/>
              </a:rPr>
              <a:t>管控</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621970"/>
            <a:ext cx="6094476" cy="3488436"/>
          </a:xfrm>
          <a:prstGeom prst="rect">
            <a:avLst/>
          </a:prstGeom>
          <a:ln>
            <a:solidFill>
              <a:srgbClr val="184199"/>
            </a:solidFill>
          </a:ln>
        </p:spPr>
      </p:pic>
      <p:pic>
        <p:nvPicPr>
          <p:cNvPr id="5" name="图片 4"/>
          <p:cNvPicPr>
            <a:picLocks noChangeAspect="1"/>
          </p:cNvPicPr>
          <p:nvPr/>
        </p:nvPicPr>
        <p:blipFill>
          <a:blip r:embed="rId6"/>
          <a:stretch>
            <a:fillRect/>
          </a:stretch>
        </p:blipFill>
        <p:spPr>
          <a:xfrm>
            <a:off x="3658012" y="1756616"/>
            <a:ext cx="380244" cy="419970"/>
          </a:xfrm>
          <a:prstGeom prst="rect">
            <a:avLst/>
          </a:prstGeom>
        </p:spPr>
      </p:pic>
      <p:pic>
        <p:nvPicPr>
          <p:cNvPr id="10" name="图片 9"/>
          <p:cNvPicPr>
            <a:picLocks noChangeAspect="1"/>
          </p:cNvPicPr>
          <p:nvPr/>
        </p:nvPicPr>
        <p:blipFill>
          <a:blip r:embed="rId7"/>
          <a:stretch>
            <a:fillRect/>
          </a:stretch>
        </p:blipFill>
        <p:spPr>
          <a:xfrm>
            <a:off x="4785541" y="1734314"/>
            <a:ext cx="450146" cy="444374"/>
          </a:xfrm>
          <a:prstGeom prst="rect">
            <a:avLst/>
          </a:prstGeom>
        </p:spPr>
      </p:pic>
      <p:grpSp>
        <p:nvGrpSpPr>
          <p:cNvPr id="12" name="组 11"/>
          <p:cNvGrpSpPr/>
          <p:nvPr/>
        </p:nvGrpSpPr>
        <p:grpSpPr>
          <a:xfrm>
            <a:off x="3373051" y="2215407"/>
            <a:ext cx="975666" cy="352356"/>
            <a:chOff x="3373051" y="2215407"/>
            <a:chExt cx="975666" cy="352356"/>
          </a:xfrm>
        </p:grpSpPr>
        <p:sp>
          <p:nvSpPr>
            <p:cNvPr id="99" name="三角形 98"/>
            <p:cNvSpPr/>
            <p:nvPr/>
          </p:nvSpPr>
          <p:spPr>
            <a:xfrm>
              <a:off x="3793916" y="2215407"/>
              <a:ext cx="118732"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8" name="圆角矩形 97"/>
            <p:cNvSpPr/>
            <p:nvPr/>
          </p:nvSpPr>
          <p:spPr>
            <a:xfrm>
              <a:off x="3373051" y="2307370"/>
              <a:ext cx="975666"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温湿度传感器</a:t>
              </a:r>
              <a:r>
                <a:rPr kumimoji="1" lang="zh-CN" altLang="en-US" sz="1000" dirty="0">
                  <a:latin typeface="Microsoft YaHei" charset="-122"/>
                  <a:ea typeface="Microsoft YaHei" charset="-122"/>
                  <a:cs typeface="Microsoft YaHei" charset="-122"/>
                </a:rPr>
                <a:t> </a:t>
              </a:r>
            </a:p>
          </p:txBody>
        </p:sp>
      </p:grpSp>
      <p:grpSp>
        <p:nvGrpSpPr>
          <p:cNvPr id="16" name="组 15"/>
          <p:cNvGrpSpPr/>
          <p:nvPr/>
        </p:nvGrpSpPr>
        <p:grpSpPr>
          <a:xfrm>
            <a:off x="4584571" y="2215407"/>
            <a:ext cx="857238" cy="352356"/>
            <a:chOff x="4554821" y="2245143"/>
            <a:chExt cx="857238" cy="352356"/>
          </a:xfrm>
        </p:grpSpPr>
        <p:sp>
          <p:nvSpPr>
            <p:cNvPr id="101" name="三角形 100"/>
            <p:cNvSpPr/>
            <p:nvPr/>
          </p:nvSpPr>
          <p:spPr>
            <a:xfrm>
              <a:off x="4916472" y="2245143"/>
              <a:ext cx="118732"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2" name="圆角矩形 101"/>
            <p:cNvSpPr/>
            <p:nvPr/>
          </p:nvSpPr>
          <p:spPr>
            <a:xfrm>
              <a:off x="4554821" y="2337106"/>
              <a:ext cx="857238"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烟雾传感器</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5" name="组 14"/>
          <p:cNvGrpSpPr/>
          <p:nvPr/>
        </p:nvGrpSpPr>
        <p:grpSpPr>
          <a:xfrm>
            <a:off x="5677663" y="2215407"/>
            <a:ext cx="857238" cy="352356"/>
            <a:chOff x="5625338" y="2245143"/>
            <a:chExt cx="857238" cy="352356"/>
          </a:xfrm>
        </p:grpSpPr>
        <p:sp>
          <p:nvSpPr>
            <p:cNvPr id="105" name="三角形 104"/>
            <p:cNvSpPr/>
            <p:nvPr/>
          </p:nvSpPr>
          <p:spPr>
            <a:xfrm>
              <a:off x="5994424" y="2245143"/>
              <a:ext cx="118732"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4" name="圆角矩形 103"/>
            <p:cNvSpPr/>
            <p:nvPr/>
          </p:nvSpPr>
          <p:spPr>
            <a:xfrm>
              <a:off x="5625338" y="2337106"/>
              <a:ext cx="857238"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风扇调速器</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4" name="组 13"/>
          <p:cNvGrpSpPr/>
          <p:nvPr/>
        </p:nvGrpSpPr>
        <p:grpSpPr>
          <a:xfrm>
            <a:off x="6770755" y="2215407"/>
            <a:ext cx="857238" cy="352356"/>
            <a:chOff x="6793330" y="2245143"/>
            <a:chExt cx="857238" cy="352356"/>
          </a:xfrm>
        </p:grpSpPr>
        <p:sp>
          <p:nvSpPr>
            <p:cNvPr id="106" name="三角形 105"/>
            <p:cNvSpPr/>
            <p:nvPr/>
          </p:nvSpPr>
          <p:spPr>
            <a:xfrm>
              <a:off x="7169911" y="2245143"/>
              <a:ext cx="118732"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7" name="圆角矩形 106"/>
            <p:cNvSpPr/>
            <p:nvPr/>
          </p:nvSpPr>
          <p:spPr>
            <a:xfrm>
              <a:off x="6793330" y="2337106"/>
              <a:ext cx="857238"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甲醛传感器</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3" name="组 12"/>
          <p:cNvGrpSpPr/>
          <p:nvPr/>
        </p:nvGrpSpPr>
        <p:grpSpPr>
          <a:xfrm>
            <a:off x="7863847" y="2215407"/>
            <a:ext cx="857238" cy="352356"/>
            <a:chOff x="7863847" y="2245143"/>
            <a:chExt cx="857238" cy="352356"/>
          </a:xfrm>
        </p:grpSpPr>
        <p:sp>
          <p:nvSpPr>
            <p:cNvPr id="108" name="三角形 107"/>
            <p:cNvSpPr/>
            <p:nvPr/>
          </p:nvSpPr>
          <p:spPr>
            <a:xfrm>
              <a:off x="8240428" y="2245143"/>
              <a:ext cx="118732"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9" name="圆角矩形 108"/>
            <p:cNvSpPr/>
            <p:nvPr/>
          </p:nvSpPr>
          <p:spPr>
            <a:xfrm>
              <a:off x="7863847" y="2337106"/>
              <a:ext cx="857238"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智能空开</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11" name="组 110"/>
          <p:cNvGrpSpPr/>
          <p:nvPr/>
        </p:nvGrpSpPr>
        <p:grpSpPr>
          <a:xfrm>
            <a:off x="7997449" y="3144677"/>
            <a:ext cx="723422" cy="352356"/>
            <a:chOff x="3499173" y="2215407"/>
            <a:chExt cx="723422" cy="352356"/>
          </a:xfrm>
        </p:grpSpPr>
        <p:sp>
          <p:nvSpPr>
            <p:cNvPr id="112" name="三角形 111"/>
            <p:cNvSpPr/>
            <p:nvPr/>
          </p:nvSpPr>
          <p:spPr>
            <a:xfrm>
              <a:off x="3793916" y="2215407"/>
              <a:ext cx="118732"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3" name="圆角矩形 112"/>
            <p:cNvSpPr/>
            <p:nvPr/>
          </p:nvSpPr>
          <p:spPr>
            <a:xfrm>
              <a:off x="3499173" y="2307370"/>
              <a:ext cx="723422"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智能窗帘</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15" name="组 114"/>
          <p:cNvGrpSpPr/>
          <p:nvPr/>
        </p:nvGrpSpPr>
        <p:grpSpPr>
          <a:xfrm>
            <a:off x="4560363" y="3144677"/>
            <a:ext cx="875340" cy="352356"/>
            <a:chOff x="3463002" y="2215407"/>
            <a:chExt cx="795764" cy="352356"/>
          </a:xfrm>
        </p:grpSpPr>
        <p:sp>
          <p:nvSpPr>
            <p:cNvPr id="116" name="三角形 115"/>
            <p:cNvSpPr/>
            <p:nvPr/>
          </p:nvSpPr>
          <p:spPr>
            <a:xfrm>
              <a:off x="3799312" y="2215407"/>
              <a:ext cx="107938"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7" name="圆角矩形 116"/>
            <p:cNvSpPr/>
            <p:nvPr/>
          </p:nvSpPr>
          <p:spPr>
            <a:xfrm>
              <a:off x="3463002" y="2307370"/>
              <a:ext cx="795764"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红外遥控器</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18" name="组 117"/>
          <p:cNvGrpSpPr/>
          <p:nvPr/>
        </p:nvGrpSpPr>
        <p:grpSpPr>
          <a:xfrm>
            <a:off x="3385843" y="3144677"/>
            <a:ext cx="962874" cy="352356"/>
            <a:chOff x="3423214" y="2215407"/>
            <a:chExt cx="875340" cy="352356"/>
          </a:xfrm>
        </p:grpSpPr>
        <p:sp>
          <p:nvSpPr>
            <p:cNvPr id="119" name="三角形 118"/>
            <p:cNvSpPr/>
            <p:nvPr/>
          </p:nvSpPr>
          <p:spPr>
            <a:xfrm>
              <a:off x="3799312" y="2215407"/>
              <a:ext cx="107938"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圆角矩形 119"/>
            <p:cNvSpPr/>
            <p:nvPr/>
          </p:nvSpPr>
          <p:spPr>
            <a:xfrm>
              <a:off x="3423214" y="2307370"/>
              <a:ext cx="875340"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智能空调面板</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24" name="组 123"/>
          <p:cNvGrpSpPr/>
          <p:nvPr/>
        </p:nvGrpSpPr>
        <p:grpSpPr>
          <a:xfrm>
            <a:off x="4076729" y="3977102"/>
            <a:ext cx="723422" cy="352356"/>
            <a:chOff x="3499173" y="2215407"/>
            <a:chExt cx="723422" cy="352356"/>
          </a:xfrm>
        </p:grpSpPr>
        <p:sp>
          <p:nvSpPr>
            <p:cNvPr id="125" name="三角形 124"/>
            <p:cNvSpPr/>
            <p:nvPr/>
          </p:nvSpPr>
          <p:spPr>
            <a:xfrm>
              <a:off x="3793916" y="2215407"/>
              <a:ext cx="118732"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6" name="圆角矩形 125"/>
            <p:cNvSpPr/>
            <p:nvPr/>
          </p:nvSpPr>
          <p:spPr>
            <a:xfrm>
              <a:off x="3499173" y="2307370"/>
              <a:ext cx="723422"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智能插座</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27" name="组 126"/>
          <p:cNvGrpSpPr/>
          <p:nvPr/>
        </p:nvGrpSpPr>
        <p:grpSpPr>
          <a:xfrm>
            <a:off x="5595602" y="3977102"/>
            <a:ext cx="962874" cy="352356"/>
            <a:chOff x="3423214" y="2215407"/>
            <a:chExt cx="875340" cy="352356"/>
          </a:xfrm>
        </p:grpSpPr>
        <p:sp>
          <p:nvSpPr>
            <p:cNvPr id="128" name="三角形 127"/>
            <p:cNvSpPr/>
            <p:nvPr/>
          </p:nvSpPr>
          <p:spPr>
            <a:xfrm>
              <a:off x="3799312" y="2215407"/>
              <a:ext cx="107938"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9" name="圆角矩形 128"/>
            <p:cNvSpPr/>
            <p:nvPr/>
          </p:nvSpPr>
          <p:spPr>
            <a:xfrm>
              <a:off x="3423214" y="2307370"/>
              <a:ext cx="875340"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智能开关面板</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grpSp>
        <p:nvGrpSpPr>
          <p:cNvPr id="130" name="组 129"/>
          <p:cNvGrpSpPr/>
          <p:nvPr/>
        </p:nvGrpSpPr>
        <p:grpSpPr>
          <a:xfrm>
            <a:off x="6745114" y="3144677"/>
            <a:ext cx="962874" cy="352356"/>
            <a:chOff x="3423214" y="2215407"/>
            <a:chExt cx="875340" cy="352356"/>
          </a:xfrm>
        </p:grpSpPr>
        <p:sp>
          <p:nvSpPr>
            <p:cNvPr id="131" name="三角形 130"/>
            <p:cNvSpPr/>
            <p:nvPr/>
          </p:nvSpPr>
          <p:spPr>
            <a:xfrm>
              <a:off x="3799312" y="2215407"/>
              <a:ext cx="107938" cy="118732"/>
            </a:xfrm>
            <a:prstGeom prst="triangle">
              <a:avLst/>
            </a:prstGeom>
            <a:gradFill flip="none" rotWithShape="1">
              <a:gsLst>
                <a:gs pos="0">
                  <a:srgbClr val="013FAA"/>
                </a:gs>
                <a:gs pos="50000">
                  <a:srgbClr val="0A64C8"/>
                </a:gs>
                <a:gs pos="100000">
                  <a:srgbClr val="1495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2" name="圆角矩形 131"/>
            <p:cNvSpPr/>
            <p:nvPr/>
          </p:nvSpPr>
          <p:spPr>
            <a:xfrm>
              <a:off x="3423214" y="2307370"/>
              <a:ext cx="875340"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红外人体感应</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grpSp>
      <p:pic>
        <p:nvPicPr>
          <p:cNvPr id="17" name="图片 16"/>
          <p:cNvPicPr>
            <a:picLocks noChangeAspect="1"/>
          </p:cNvPicPr>
          <p:nvPr/>
        </p:nvPicPr>
        <p:blipFill>
          <a:blip r:embed="rId8"/>
          <a:stretch>
            <a:fillRect/>
          </a:stretch>
        </p:blipFill>
        <p:spPr>
          <a:xfrm>
            <a:off x="5930925" y="1688811"/>
            <a:ext cx="328626" cy="485140"/>
          </a:xfrm>
          <a:prstGeom prst="rect">
            <a:avLst/>
          </a:prstGeom>
        </p:spPr>
      </p:pic>
      <p:pic>
        <p:nvPicPr>
          <p:cNvPr id="133" name="图片 132"/>
          <p:cNvPicPr>
            <a:picLocks noChangeAspect="1"/>
          </p:cNvPicPr>
          <p:nvPr/>
        </p:nvPicPr>
        <p:blipFill>
          <a:blip r:embed="rId9"/>
          <a:stretch>
            <a:fillRect/>
          </a:stretch>
        </p:blipFill>
        <p:spPr>
          <a:xfrm>
            <a:off x="7066296" y="1723022"/>
            <a:ext cx="245570" cy="455120"/>
          </a:xfrm>
          <a:prstGeom prst="rect">
            <a:avLst/>
          </a:prstGeom>
        </p:spPr>
      </p:pic>
      <p:pic>
        <p:nvPicPr>
          <p:cNvPr id="134" name="图片 133"/>
          <p:cNvPicPr>
            <a:picLocks noChangeAspect="1"/>
          </p:cNvPicPr>
          <p:nvPr/>
        </p:nvPicPr>
        <p:blipFill>
          <a:blip r:embed="rId10"/>
          <a:stretch>
            <a:fillRect/>
          </a:stretch>
        </p:blipFill>
        <p:spPr>
          <a:xfrm>
            <a:off x="8095385" y="1747140"/>
            <a:ext cx="347472" cy="393192"/>
          </a:xfrm>
          <a:prstGeom prst="rect">
            <a:avLst/>
          </a:prstGeom>
        </p:spPr>
      </p:pic>
      <p:pic>
        <p:nvPicPr>
          <p:cNvPr id="135" name="图片 134"/>
          <p:cNvPicPr>
            <a:picLocks noChangeAspect="1"/>
          </p:cNvPicPr>
          <p:nvPr/>
        </p:nvPicPr>
        <p:blipFill>
          <a:blip r:embed="rId11"/>
          <a:stretch>
            <a:fillRect/>
          </a:stretch>
        </p:blipFill>
        <p:spPr>
          <a:xfrm>
            <a:off x="3657275" y="2700509"/>
            <a:ext cx="397151" cy="385850"/>
          </a:xfrm>
          <a:prstGeom prst="rect">
            <a:avLst/>
          </a:prstGeom>
        </p:spPr>
      </p:pic>
      <p:pic>
        <p:nvPicPr>
          <p:cNvPr id="137" name="图片 136"/>
          <p:cNvPicPr>
            <a:picLocks noChangeAspect="1"/>
          </p:cNvPicPr>
          <p:nvPr/>
        </p:nvPicPr>
        <p:blipFill>
          <a:blip r:embed="rId12"/>
          <a:stretch>
            <a:fillRect/>
          </a:stretch>
        </p:blipFill>
        <p:spPr>
          <a:xfrm>
            <a:off x="4807032" y="2792071"/>
            <a:ext cx="367134" cy="278132"/>
          </a:xfrm>
          <a:prstGeom prst="rect">
            <a:avLst/>
          </a:prstGeom>
        </p:spPr>
      </p:pic>
      <p:pic>
        <p:nvPicPr>
          <p:cNvPr id="138" name="图片 137"/>
          <p:cNvPicPr>
            <a:picLocks noChangeAspect="1"/>
          </p:cNvPicPr>
          <p:nvPr/>
        </p:nvPicPr>
        <p:blipFill>
          <a:blip r:embed="rId13"/>
          <a:stretch>
            <a:fillRect/>
          </a:stretch>
        </p:blipFill>
        <p:spPr>
          <a:xfrm>
            <a:off x="7025920" y="2707246"/>
            <a:ext cx="385924" cy="385924"/>
          </a:xfrm>
          <a:prstGeom prst="rect">
            <a:avLst/>
          </a:prstGeom>
        </p:spPr>
      </p:pic>
      <p:pic>
        <p:nvPicPr>
          <p:cNvPr id="139" name="图片 138"/>
          <p:cNvPicPr>
            <a:picLocks noChangeAspect="1"/>
          </p:cNvPicPr>
          <p:nvPr/>
        </p:nvPicPr>
        <p:blipFill>
          <a:blip r:embed="rId8"/>
          <a:stretch>
            <a:fillRect/>
          </a:stretch>
        </p:blipFill>
        <p:spPr>
          <a:xfrm>
            <a:off x="8176009" y="2608030"/>
            <a:ext cx="328626" cy="485140"/>
          </a:xfrm>
          <a:prstGeom prst="rect">
            <a:avLst/>
          </a:prstGeom>
        </p:spPr>
      </p:pic>
      <p:pic>
        <p:nvPicPr>
          <p:cNvPr id="140" name="图片 139"/>
          <p:cNvPicPr>
            <a:picLocks noChangeAspect="1"/>
          </p:cNvPicPr>
          <p:nvPr/>
        </p:nvPicPr>
        <p:blipFill>
          <a:blip r:embed="rId14"/>
          <a:stretch>
            <a:fillRect/>
          </a:stretch>
        </p:blipFill>
        <p:spPr>
          <a:xfrm>
            <a:off x="4221905" y="3535047"/>
            <a:ext cx="433070" cy="447040"/>
          </a:xfrm>
          <a:prstGeom prst="rect">
            <a:avLst/>
          </a:prstGeom>
        </p:spPr>
      </p:pic>
      <p:pic>
        <p:nvPicPr>
          <p:cNvPr id="141" name="图片 140"/>
          <p:cNvPicPr>
            <a:picLocks noChangeAspect="1"/>
          </p:cNvPicPr>
          <p:nvPr/>
        </p:nvPicPr>
        <p:blipFill>
          <a:blip r:embed="rId15"/>
          <a:stretch>
            <a:fillRect/>
          </a:stretch>
        </p:blipFill>
        <p:spPr>
          <a:xfrm>
            <a:off x="5900892" y="3572909"/>
            <a:ext cx="350855" cy="350855"/>
          </a:xfrm>
          <a:prstGeom prst="rect">
            <a:avLst/>
          </a:prstGeom>
        </p:spPr>
      </p:pic>
      <p:grpSp>
        <p:nvGrpSpPr>
          <p:cNvPr id="143" name="组 142"/>
          <p:cNvGrpSpPr/>
          <p:nvPr/>
        </p:nvGrpSpPr>
        <p:grpSpPr>
          <a:xfrm>
            <a:off x="7509337" y="3866245"/>
            <a:ext cx="823316" cy="260393"/>
            <a:chOff x="7517006" y="4063220"/>
            <a:chExt cx="823316" cy="260393"/>
          </a:xfrm>
        </p:grpSpPr>
        <p:sp>
          <p:nvSpPr>
            <p:cNvPr id="123" name="圆角矩形 122"/>
            <p:cNvSpPr/>
            <p:nvPr/>
          </p:nvSpPr>
          <p:spPr>
            <a:xfrm>
              <a:off x="7517006" y="4063220"/>
              <a:ext cx="723422" cy="260393"/>
            </a:xfrm>
            <a:prstGeom prst="roundRect">
              <a:avLst>
                <a:gd name="adj" fmla="val 8557"/>
              </a:avLst>
            </a:prstGeom>
            <a:gradFill flip="none" rotWithShape="1">
              <a:gsLst>
                <a:gs pos="62000">
                  <a:srgbClr val="0A6CCF"/>
                </a:gs>
                <a:gs pos="9000">
                  <a:srgbClr val="013FAA"/>
                </a:gs>
                <a:gs pos="100000">
                  <a:srgbClr val="1398F3"/>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zh-CN" altLang="en-US"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rPr>
                <a:t>智能门锁</a:t>
              </a:r>
              <a:endParaRPr kumimoji="1" lang="en-US" altLang="zh-CN" sz="1000" dirty="0">
                <a:ln w="0"/>
                <a:solidFill>
                  <a:schemeClr val="bg1"/>
                </a:solidFill>
                <a:effectLst>
                  <a:outerShdw blurRad="38100" dist="19050" dir="2700000" algn="tl" rotWithShape="0">
                    <a:schemeClr val="dk1">
                      <a:alpha val="40000"/>
                    </a:schemeClr>
                  </a:outerShdw>
                </a:effectLst>
                <a:latin typeface="Microsoft YaHei" charset="-122"/>
                <a:ea typeface="Microsoft YaHei" charset="-122"/>
                <a:cs typeface="Microsoft YaHei" charset="-122"/>
              </a:endParaRPr>
            </a:p>
          </p:txBody>
        </p:sp>
        <p:sp>
          <p:nvSpPr>
            <p:cNvPr id="142" name="三角形 141"/>
            <p:cNvSpPr/>
            <p:nvPr/>
          </p:nvSpPr>
          <p:spPr>
            <a:xfrm rot="5400000">
              <a:off x="8221590" y="4134050"/>
              <a:ext cx="118732" cy="118732"/>
            </a:xfrm>
            <a:prstGeom prst="triangle">
              <a:avLst/>
            </a:prstGeom>
            <a:gradFill flip="none" rotWithShape="1">
              <a:gsLst>
                <a:gs pos="0">
                  <a:srgbClr val="013FAA"/>
                </a:gs>
                <a:gs pos="50000">
                  <a:srgbClr val="0A64C8"/>
                </a:gs>
                <a:gs pos="100000">
                  <a:srgbClr val="1495F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12" name="组 211"/>
          <p:cNvGrpSpPr/>
          <p:nvPr/>
        </p:nvGrpSpPr>
        <p:grpSpPr>
          <a:xfrm>
            <a:off x="2738594" y="1939927"/>
            <a:ext cx="408097" cy="2212380"/>
            <a:chOff x="2738594" y="2193927"/>
            <a:chExt cx="408097" cy="2212380"/>
          </a:xfrm>
        </p:grpSpPr>
        <p:cxnSp>
          <p:nvCxnSpPr>
            <p:cNvPr id="144" name="直线连接符 143"/>
            <p:cNvCxnSpPr/>
            <p:nvPr/>
          </p:nvCxnSpPr>
          <p:spPr>
            <a:xfrm>
              <a:off x="2738594" y="2193927"/>
              <a:ext cx="408092"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1" name="直线连接符 150"/>
            <p:cNvCxnSpPr/>
            <p:nvPr/>
          </p:nvCxnSpPr>
          <p:spPr>
            <a:xfrm>
              <a:off x="2738596" y="2922159"/>
              <a:ext cx="408092"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0" name="直线连接符 199"/>
            <p:cNvCxnSpPr/>
            <p:nvPr/>
          </p:nvCxnSpPr>
          <p:spPr>
            <a:xfrm>
              <a:off x="2738596" y="3656268"/>
              <a:ext cx="408092"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7" name="直线连接符 156"/>
            <p:cNvCxnSpPr/>
            <p:nvPr/>
          </p:nvCxnSpPr>
          <p:spPr>
            <a:xfrm>
              <a:off x="2738598" y="4406307"/>
              <a:ext cx="408093"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02" name="矩形 201"/>
          <p:cNvSpPr/>
          <p:nvPr/>
        </p:nvSpPr>
        <p:spPr>
          <a:xfrm>
            <a:off x="894773" y="1734713"/>
            <a:ext cx="1723549" cy="400110"/>
          </a:xfrm>
          <a:prstGeom prst="rect">
            <a:avLst/>
          </a:prstGeom>
        </p:spPr>
        <p:txBody>
          <a:bodyPr wrap="none">
            <a:spAutoFit/>
          </a:bodyPr>
          <a:lstStyle/>
          <a:p>
            <a:pPr algn="r"/>
            <a:r>
              <a:rPr lang="zh-CN" altLang="en-US"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智慧风扇系统</a:t>
            </a:r>
            <a:endParaRPr lang="en-US" altLang="x-none"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203" name="矩形 202"/>
          <p:cNvSpPr/>
          <p:nvPr/>
        </p:nvSpPr>
        <p:spPr>
          <a:xfrm>
            <a:off x="894773" y="2486151"/>
            <a:ext cx="1723549" cy="400110"/>
          </a:xfrm>
          <a:prstGeom prst="rect">
            <a:avLst/>
          </a:prstGeom>
        </p:spPr>
        <p:txBody>
          <a:bodyPr wrap="none">
            <a:spAutoFit/>
          </a:bodyPr>
          <a:lstStyle/>
          <a:p>
            <a:pPr algn="r"/>
            <a:r>
              <a:rPr lang="zh-CN" altLang="en-US"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rPr>
              <a:t>智能窗帘系统</a:t>
            </a:r>
            <a:endParaRPr lang="en-US" altLang="x-none"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endParaRPr>
          </a:p>
        </p:txBody>
      </p:sp>
      <p:sp>
        <p:nvSpPr>
          <p:cNvPr id="204" name="矩形 203"/>
          <p:cNvSpPr/>
          <p:nvPr/>
        </p:nvSpPr>
        <p:spPr>
          <a:xfrm>
            <a:off x="894773" y="3208806"/>
            <a:ext cx="1723549" cy="400110"/>
          </a:xfrm>
          <a:prstGeom prst="rect">
            <a:avLst/>
          </a:prstGeom>
        </p:spPr>
        <p:txBody>
          <a:bodyPr wrap="none">
            <a:spAutoFit/>
          </a:bodyPr>
          <a:lstStyle/>
          <a:p>
            <a:pPr algn="r"/>
            <a:r>
              <a:rPr lang="zh-CN" altLang="en-US"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智能空调系统</a:t>
            </a:r>
            <a:endParaRPr lang="en-US" altLang="x-none"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205" name="矩形 204"/>
          <p:cNvSpPr/>
          <p:nvPr/>
        </p:nvSpPr>
        <p:spPr>
          <a:xfrm>
            <a:off x="9602158" y="1732898"/>
            <a:ext cx="1723549"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智能照明系统</a:t>
            </a:r>
            <a:endParaRPr lang="en-US" altLang="x-none"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206" name="矩形 205"/>
          <p:cNvSpPr/>
          <p:nvPr/>
        </p:nvSpPr>
        <p:spPr>
          <a:xfrm>
            <a:off x="894773" y="3953455"/>
            <a:ext cx="1723549" cy="400110"/>
          </a:xfrm>
          <a:prstGeom prst="rect">
            <a:avLst/>
          </a:prstGeom>
        </p:spPr>
        <p:txBody>
          <a:bodyPr wrap="none">
            <a:spAutoFit/>
          </a:bodyPr>
          <a:lstStyle/>
          <a:p>
            <a:pPr algn="r"/>
            <a:r>
              <a:rPr lang="zh-CN" altLang="en-US"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rPr>
              <a:t>环境监测系统</a:t>
            </a:r>
            <a:endParaRPr lang="en-US" altLang="x-none"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endParaRPr>
          </a:p>
        </p:txBody>
      </p:sp>
      <p:sp>
        <p:nvSpPr>
          <p:cNvPr id="207" name="矩形 206"/>
          <p:cNvSpPr/>
          <p:nvPr/>
        </p:nvSpPr>
        <p:spPr>
          <a:xfrm>
            <a:off x="9602158" y="2476698"/>
            <a:ext cx="1723549" cy="400110"/>
          </a:xfrm>
          <a:prstGeom prst="rect">
            <a:avLst/>
          </a:prstGeom>
        </p:spPr>
        <p:txBody>
          <a:bodyPr wrap="none">
            <a:spAutoFit/>
          </a:bodyPr>
          <a:lstStyle/>
          <a:p>
            <a:r>
              <a:rPr lang="zh-CN" altLang="en-US"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rPr>
              <a:t>节能减排系统</a:t>
            </a:r>
            <a:endParaRPr lang="en-US" altLang="x-none"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endParaRPr>
          </a:p>
        </p:txBody>
      </p:sp>
      <p:sp>
        <p:nvSpPr>
          <p:cNvPr id="208" name="矩形 207"/>
          <p:cNvSpPr/>
          <p:nvPr/>
        </p:nvSpPr>
        <p:spPr>
          <a:xfrm>
            <a:off x="9602158" y="3205439"/>
            <a:ext cx="1723549" cy="400110"/>
          </a:xfrm>
          <a:prstGeom prst="rect">
            <a:avLst/>
          </a:prstGeom>
        </p:spPr>
        <p:txBody>
          <a:bodyPr wrap="none">
            <a:spAutoFit/>
          </a:bodyPr>
          <a:lstStyle/>
          <a:p>
            <a:r>
              <a:rPr lang="zh-CN" altLang="en-US"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rPr>
              <a:t>安全用电系统</a:t>
            </a:r>
            <a:endParaRPr lang="en-US" altLang="x-none" sz="2000" dirty="0">
              <a:solidFill>
                <a:schemeClr val="tx1">
                  <a:lumMod val="85000"/>
                  <a:lumOff val="15000"/>
                </a:schemeClr>
              </a:solidFill>
              <a:latin typeface="微软雅黑" panose="020B0503020204020204" charset="-122"/>
              <a:ea typeface="微软雅黑" panose="020B0503020204020204" charset="-122"/>
              <a:sym typeface="微软雅黑" panose="020B0503020204020204" charset="-122"/>
            </a:endParaRPr>
          </a:p>
        </p:txBody>
      </p:sp>
      <p:sp>
        <p:nvSpPr>
          <p:cNvPr id="209" name="矩形 208"/>
          <p:cNvSpPr/>
          <p:nvPr/>
        </p:nvSpPr>
        <p:spPr>
          <a:xfrm>
            <a:off x="9602158" y="3944865"/>
            <a:ext cx="1723549" cy="400110"/>
          </a:xfrm>
          <a:prstGeom prst="rect">
            <a:avLst/>
          </a:prstGeom>
        </p:spPr>
        <p:txBody>
          <a:bodyPr wrap="none">
            <a:spAutoFit/>
          </a:bodyPr>
          <a:lstStyle/>
          <a:p>
            <a:r>
              <a:rPr lang="zh-CN" altLang="en-US"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rPr>
              <a:t>智能安防系统</a:t>
            </a:r>
            <a:endParaRPr lang="en-US" altLang="x-none" sz="2000" dirty="0">
              <a:solidFill>
                <a:schemeClr val="tx1">
                  <a:lumMod val="95000"/>
                  <a:lumOff val="5000"/>
                </a:schemeClr>
              </a:solidFill>
              <a:latin typeface="微软雅黑" panose="020B0503020204020204" charset="-122"/>
              <a:ea typeface="微软雅黑" panose="020B0503020204020204" charset="-122"/>
              <a:sym typeface="微软雅黑" panose="020B0503020204020204" charset="-122"/>
            </a:endParaRPr>
          </a:p>
        </p:txBody>
      </p:sp>
      <p:grpSp>
        <p:nvGrpSpPr>
          <p:cNvPr id="213" name="组 212"/>
          <p:cNvGrpSpPr/>
          <p:nvPr/>
        </p:nvGrpSpPr>
        <p:grpSpPr>
          <a:xfrm>
            <a:off x="9045460" y="1931381"/>
            <a:ext cx="408104" cy="2202324"/>
            <a:chOff x="2738595" y="2443011"/>
            <a:chExt cx="408104" cy="2202324"/>
          </a:xfrm>
        </p:grpSpPr>
        <p:cxnSp>
          <p:nvCxnSpPr>
            <p:cNvPr id="224" name="直线连接符 223"/>
            <p:cNvCxnSpPr/>
            <p:nvPr/>
          </p:nvCxnSpPr>
          <p:spPr>
            <a:xfrm>
              <a:off x="2738605" y="2443011"/>
              <a:ext cx="408094"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2" name="直线连接符 221"/>
            <p:cNvCxnSpPr/>
            <p:nvPr/>
          </p:nvCxnSpPr>
          <p:spPr>
            <a:xfrm>
              <a:off x="2738596" y="3193853"/>
              <a:ext cx="408092"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0" name="直线连接符 219"/>
            <p:cNvCxnSpPr/>
            <p:nvPr/>
          </p:nvCxnSpPr>
          <p:spPr>
            <a:xfrm>
              <a:off x="2738596" y="3920491"/>
              <a:ext cx="408092"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8" name="直线连接符 217"/>
            <p:cNvCxnSpPr/>
            <p:nvPr/>
          </p:nvCxnSpPr>
          <p:spPr>
            <a:xfrm>
              <a:off x="2738595" y="4645335"/>
              <a:ext cx="408092" cy="0"/>
            </a:xfrm>
            <a:prstGeom prst="line">
              <a:avLst/>
            </a:prstGeom>
            <a:ln w="12700">
              <a:solidFill>
                <a:srgbClr val="18419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37" name="组 236"/>
          <p:cNvGrpSpPr/>
          <p:nvPr/>
        </p:nvGrpSpPr>
        <p:grpSpPr>
          <a:xfrm>
            <a:off x="2776512" y="5160209"/>
            <a:ext cx="6658915" cy="230528"/>
            <a:chOff x="2776512" y="5170369"/>
            <a:chExt cx="6658915" cy="230528"/>
          </a:xfrm>
        </p:grpSpPr>
        <p:sp>
          <p:nvSpPr>
            <p:cNvPr id="229" name="三角形 228"/>
            <p:cNvSpPr/>
            <p:nvPr/>
          </p:nvSpPr>
          <p:spPr>
            <a:xfrm rot="12711398">
              <a:off x="2776512" y="5170370"/>
              <a:ext cx="355925" cy="230527"/>
            </a:xfrm>
            <a:prstGeom prst="triangle">
              <a:avLst/>
            </a:prstGeom>
            <a:gradFill flip="none" rotWithShape="1">
              <a:gsLst>
                <a:gs pos="0">
                  <a:srgbClr val="013FAA">
                    <a:alpha val="0"/>
                  </a:srgbClr>
                </a:gs>
                <a:gs pos="99000">
                  <a:srgbClr val="0141AE"/>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0" name="三角形 229"/>
            <p:cNvSpPr/>
            <p:nvPr/>
          </p:nvSpPr>
          <p:spPr>
            <a:xfrm rot="8873115">
              <a:off x="9079502" y="5170369"/>
              <a:ext cx="355925" cy="230527"/>
            </a:xfrm>
            <a:prstGeom prst="triangle">
              <a:avLst/>
            </a:prstGeom>
            <a:gradFill flip="none" rotWithShape="1">
              <a:gsLst>
                <a:gs pos="0">
                  <a:srgbClr val="013FAA">
                    <a:alpha val="0"/>
                  </a:srgbClr>
                </a:gs>
                <a:gs pos="100000">
                  <a:srgbClr val="0141AE"/>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1" name="三角形 230"/>
            <p:cNvSpPr/>
            <p:nvPr/>
          </p:nvSpPr>
          <p:spPr>
            <a:xfrm rot="10800000">
              <a:off x="5939561" y="5170369"/>
              <a:ext cx="355925" cy="230527"/>
            </a:xfrm>
            <a:prstGeom prst="triangle">
              <a:avLst/>
            </a:prstGeom>
            <a:gradFill flip="none" rotWithShape="1">
              <a:gsLst>
                <a:gs pos="0">
                  <a:srgbClr val="013FAA">
                    <a:alpha val="0"/>
                  </a:srgbClr>
                </a:gs>
                <a:gs pos="100000">
                  <a:srgbClr val="0141AE"/>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36" name="组 235"/>
          <p:cNvGrpSpPr/>
          <p:nvPr/>
        </p:nvGrpSpPr>
        <p:grpSpPr>
          <a:xfrm>
            <a:off x="799072" y="5480934"/>
            <a:ext cx="10606549" cy="818805"/>
            <a:chOff x="799072" y="5613015"/>
            <a:chExt cx="10606549" cy="683138"/>
          </a:xfrm>
        </p:grpSpPr>
        <p:sp>
          <p:nvSpPr>
            <p:cNvPr id="233" name="圆角矩形 232"/>
            <p:cNvSpPr/>
            <p:nvPr/>
          </p:nvSpPr>
          <p:spPr>
            <a:xfrm>
              <a:off x="799072" y="5613016"/>
              <a:ext cx="3178772" cy="683137"/>
            </a:xfrm>
            <a:prstGeom prst="roundRect">
              <a:avLst>
                <a:gd name="adj" fmla="val 10327"/>
              </a:avLst>
            </a:prstGeom>
            <a:solidFill>
              <a:srgbClr val="184199"/>
            </a:solidFill>
            <a:ln w="12700">
              <a:solidFill>
                <a:srgbClr val="0077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zh-CN" altLang="en-US" sz="1400" dirty="0">
                  <a:solidFill>
                    <a:schemeClr val="bg1"/>
                  </a:solidFill>
                  <a:latin typeface="Microsoft YaHei" charset="-122"/>
                  <a:ea typeface="Microsoft YaHei" charset="-122"/>
                  <a:cs typeface="Microsoft YaHei" charset="-122"/>
                </a:rPr>
                <a:t>化</a:t>
              </a:r>
              <a:r>
                <a:rPr lang="en-US" altLang="zh-CN" sz="1400" dirty="0">
                  <a:solidFill>
                    <a:schemeClr val="bg1"/>
                  </a:solidFill>
                  <a:latin typeface="Microsoft YaHei" charset="-122"/>
                  <a:ea typeface="Microsoft YaHei" charset="-122"/>
                  <a:cs typeface="Microsoft YaHei" charset="-122"/>
                </a:rPr>
                <a:t>N</a:t>
              </a:r>
              <a:r>
                <a:rPr lang="zh-CN" altLang="en-US" sz="1400" dirty="0">
                  <a:solidFill>
                    <a:schemeClr val="bg1"/>
                  </a:solidFill>
                  <a:latin typeface="Microsoft YaHei" charset="-122"/>
                  <a:ea typeface="Microsoft YaHei" charset="-122"/>
                  <a:cs typeface="Microsoft YaHei" charset="-122"/>
                </a:rPr>
                <a:t>为</a:t>
              </a:r>
              <a:r>
                <a:rPr lang="en-US" altLang="zh-CN" sz="1400" dirty="0">
                  <a:solidFill>
                    <a:schemeClr val="bg1"/>
                  </a:solidFill>
                  <a:latin typeface="Microsoft YaHei" charset="-122"/>
                  <a:ea typeface="Microsoft YaHei" charset="-122"/>
                  <a:cs typeface="Microsoft YaHei" charset="-122"/>
                </a:rPr>
                <a:t>1</a:t>
              </a:r>
              <a:r>
                <a:rPr lang="zh-CN" altLang="en-US" sz="1400" dirty="0">
                  <a:solidFill>
                    <a:schemeClr val="bg1"/>
                  </a:solidFill>
                  <a:latin typeface="Microsoft YaHei" charset="-122"/>
                  <a:ea typeface="Microsoft YaHei" charset="-122"/>
                  <a:cs typeface="Microsoft YaHei" charset="-122"/>
                </a:rPr>
                <a:t>智能管控</a:t>
              </a:r>
            </a:p>
            <a:p>
              <a:pPr algn="ctr">
                <a:lnSpc>
                  <a:spcPts val="2000"/>
                </a:lnSpc>
              </a:pPr>
              <a:r>
                <a:rPr lang="en-US" altLang="zh-CN" sz="1400" dirty="0">
                  <a:solidFill>
                    <a:schemeClr val="bg1"/>
                  </a:solidFill>
                  <a:latin typeface="Microsoft YaHei" charset="-122"/>
                  <a:ea typeface="Microsoft YaHei" charset="-122"/>
                  <a:cs typeface="Microsoft YaHei" charset="-122"/>
                </a:rPr>
                <a:t>1</a:t>
              </a:r>
              <a:r>
                <a:rPr lang="zh-CN" altLang="en-US" sz="1400" dirty="0">
                  <a:solidFill>
                    <a:schemeClr val="bg1"/>
                  </a:solidFill>
                  <a:latin typeface="Microsoft YaHei" charset="-122"/>
                  <a:ea typeface="Microsoft YaHei" charset="-122"/>
                  <a:cs typeface="Microsoft YaHei" charset="-122"/>
                </a:rPr>
                <a:t>万台设备管控＝</a:t>
              </a:r>
              <a:r>
                <a:rPr lang="en-US" altLang="zh-CN" sz="1400" dirty="0">
                  <a:solidFill>
                    <a:schemeClr val="bg1"/>
                  </a:solidFill>
                  <a:latin typeface="Microsoft YaHei" charset="-122"/>
                  <a:ea typeface="Microsoft YaHei" charset="-122"/>
                  <a:cs typeface="Microsoft YaHei" charset="-122"/>
                </a:rPr>
                <a:t>1</a:t>
              </a:r>
              <a:r>
                <a:rPr lang="zh-CN" altLang="en-US" sz="1400" dirty="0">
                  <a:solidFill>
                    <a:schemeClr val="bg1"/>
                  </a:solidFill>
                  <a:latin typeface="Microsoft YaHei" charset="-122"/>
                  <a:ea typeface="Microsoft YaHei" charset="-122"/>
                  <a:cs typeface="Microsoft YaHei" charset="-122"/>
                </a:rPr>
                <a:t>台设备</a:t>
              </a:r>
            </a:p>
          </p:txBody>
        </p:sp>
        <p:sp>
          <p:nvSpPr>
            <p:cNvPr id="234" name="圆角矩形 233"/>
            <p:cNvSpPr/>
            <p:nvPr/>
          </p:nvSpPr>
          <p:spPr>
            <a:xfrm>
              <a:off x="4456138" y="5613015"/>
              <a:ext cx="3323487" cy="683137"/>
            </a:xfrm>
            <a:prstGeom prst="roundRect">
              <a:avLst>
                <a:gd name="adj" fmla="val 10327"/>
              </a:avLst>
            </a:prstGeom>
            <a:solidFill>
              <a:srgbClr val="184199"/>
            </a:solidFill>
            <a:ln w="12700">
              <a:solidFill>
                <a:srgbClr val="0077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zh-CN" sz="1400" dirty="0">
                  <a:solidFill>
                    <a:schemeClr val="bg1"/>
                  </a:solidFill>
                  <a:latin typeface="Microsoft YaHei" charset="-122"/>
                  <a:ea typeface="Microsoft YaHei" charset="-122"/>
                  <a:cs typeface="Microsoft YaHei" charset="-122"/>
                </a:rPr>
                <a:t>《GB/T 36342-2018</a:t>
              </a:r>
              <a:r>
                <a:rPr lang="zh-CN" altLang="en-US" sz="1400" dirty="0">
                  <a:solidFill>
                    <a:schemeClr val="bg1"/>
                  </a:solidFill>
                  <a:latin typeface="Microsoft YaHei" charset="-122"/>
                  <a:ea typeface="Microsoft YaHei" charset="-122"/>
                  <a:cs typeface="Microsoft YaHei" charset="-122"/>
                </a:rPr>
                <a:t>智慧校园总体框架</a:t>
              </a:r>
              <a:r>
                <a:rPr lang="en-US" altLang="zh-CN" sz="1400" dirty="0">
                  <a:solidFill>
                    <a:schemeClr val="bg1"/>
                  </a:solidFill>
                  <a:latin typeface="Microsoft YaHei" charset="-122"/>
                  <a:ea typeface="Microsoft YaHei" charset="-122"/>
                  <a:cs typeface="Microsoft YaHei" charset="-122"/>
                </a:rPr>
                <a:t>》2019</a:t>
              </a:r>
              <a:r>
                <a:rPr lang="zh-CN" altLang="en-US" sz="1400" dirty="0">
                  <a:solidFill>
                    <a:schemeClr val="bg1"/>
                  </a:solidFill>
                  <a:latin typeface="Microsoft YaHei" charset="-122"/>
                  <a:ea typeface="Microsoft YaHei" charset="-122"/>
                  <a:cs typeface="Microsoft YaHei" charset="-122"/>
                </a:rPr>
                <a:t>年新趋势</a:t>
              </a:r>
            </a:p>
          </p:txBody>
        </p:sp>
        <p:sp>
          <p:nvSpPr>
            <p:cNvPr id="235" name="圆角矩形 234"/>
            <p:cNvSpPr/>
            <p:nvPr/>
          </p:nvSpPr>
          <p:spPr>
            <a:xfrm>
              <a:off x="8269120" y="5613015"/>
              <a:ext cx="3136501" cy="683137"/>
            </a:xfrm>
            <a:prstGeom prst="roundRect">
              <a:avLst>
                <a:gd name="adj" fmla="val 10327"/>
              </a:avLst>
            </a:prstGeom>
            <a:solidFill>
              <a:srgbClr val="184199"/>
            </a:solidFill>
            <a:ln w="12700">
              <a:solidFill>
                <a:srgbClr val="0077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zh-CN" altLang="en-US" sz="1400" dirty="0">
                  <a:solidFill>
                    <a:schemeClr val="bg1"/>
                  </a:solidFill>
                  <a:latin typeface="Microsoft YaHei" charset="-122"/>
                  <a:ea typeface="Microsoft YaHei" charset="-122"/>
                  <a:cs typeface="Microsoft YaHei" charset="-122"/>
                </a:rPr>
                <a:t>教室情景化管理，一键即所见</a:t>
              </a:r>
              <a:endParaRPr lang="en-US" altLang="zh-CN" sz="1400" dirty="0">
                <a:solidFill>
                  <a:schemeClr val="bg1"/>
                </a:solidFill>
                <a:latin typeface="Microsoft YaHei" charset="-122"/>
                <a:ea typeface="Microsoft YaHei" charset="-122"/>
                <a:cs typeface="Microsoft YaHei" charset="-122"/>
              </a:endParaRPr>
            </a:p>
            <a:p>
              <a:pPr algn="ctr">
                <a:lnSpc>
                  <a:spcPts val="2000"/>
                </a:lnSpc>
              </a:pPr>
              <a:r>
                <a:rPr lang="zh-CN" altLang="en-US" sz="1400" dirty="0">
                  <a:solidFill>
                    <a:schemeClr val="bg1"/>
                  </a:solidFill>
                  <a:latin typeface="Microsoft YaHei" charset="-122"/>
                  <a:ea typeface="Microsoft YaHei" charset="-122"/>
                  <a:cs typeface="Microsoft YaHei" charset="-122"/>
                </a:rPr>
                <a:t>（上课、下课、放学模式等）</a:t>
              </a:r>
            </a:p>
          </p:txBody>
        </p:sp>
      </p:grpSp>
      <p:pic>
        <p:nvPicPr>
          <p:cNvPr id="87" name="图片 8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spTree>
    <p:extLst>
      <p:ext uri="{BB962C8B-B14F-4D97-AF65-F5344CB8AC3E}">
        <p14:creationId xmlns:p14="http://schemas.microsoft.com/office/powerpoint/2010/main" val="1171772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860" y="3139810"/>
            <a:ext cx="3256985" cy="2677350"/>
          </a:xfrm>
          <a:prstGeom prst="rect">
            <a:avLst/>
          </a:prstGeom>
        </p:spPr>
      </p:pic>
      <p:pic>
        <p:nvPicPr>
          <p:cNvPr id="81" name="图片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297" y="3139810"/>
            <a:ext cx="3256985" cy="2677350"/>
          </a:xfrm>
          <a:prstGeom prst="rect">
            <a:avLst/>
          </a:prstGeom>
        </p:spPr>
      </p:pic>
      <p:pic>
        <p:nvPicPr>
          <p:cNvPr id="68" name="图片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17" y="3139810"/>
            <a:ext cx="3256985" cy="2677350"/>
          </a:xfrm>
          <a:prstGeom prst="rect">
            <a:avLst/>
          </a:prstGeom>
        </p:spPr>
      </p:pic>
      <p:grpSp>
        <p:nvGrpSpPr>
          <p:cNvPr id="74" name="组 73"/>
          <p:cNvGrpSpPr/>
          <p:nvPr/>
        </p:nvGrpSpPr>
        <p:grpSpPr>
          <a:xfrm rot="15204678">
            <a:off x="8953180" y="1501873"/>
            <a:ext cx="1449770" cy="1473802"/>
            <a:chOff x="7932493" y="324682"/>
            <a:chExt cx="1663558" cy="1691134"/>
          </a:xfrm>
        </p:grpSpPr>
        <p:sp>
          <p:nvSpPr>
            <p:cNvPr id="75" name="椭圆 74"/>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椭圆 75"/>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椭圆 76"/>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椭圆 77"/>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6" name="组 65"/>
          <p:cNvGrpSpPr/>
          <p:nvPr/>
        </p:nvGrpSpPr>
        <p:grpSpPr>
          <a:xfrm rot="15204678">
            <a:off x="5396921" y="1501874"/>
            <a:ext cx="1449770" cy="1473802"/>
            <a:chOff x="7932493" y="324682"/>
            <a:chExt cx="1663558" cy="1691134"/>
          </a:xfrm>
        </p:grpSpPr>
        <p:sp>
          <p:nvSpPr>
            <p:cNvPr id="67" name="椭圆 66"/>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68"/>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椭圆 71"/>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椭圆 72"/>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8" name="组 47"/>
          <p:cNvGrpSpPr/>
          <p:nvPr/>
        </p:nvGrpSpPr>
        <p:grpSpPr>
          <a:xfrm rot="15204678">
            <a:off x="1889760" y="1501876"/>
            <a:ext cx="1449770" cy="1473802"/>
            <a:chOff x="7932493" y="324682"/>
            <a:chExt cx="1663558" cy="1691134"/>
          </a:xfrm>
        </p:grpSpPr>
        <p:sp>
          <p:nvSpPr>
            <p:cNvPr id="49" name="椭圆 48"/>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椭圆 62"/>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椭圆 63"/>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椭圆 64"/>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4" name="矩形 13"/>
          <p:cNvSpPr/>
          <p:nvPr/>
        </p:nvSpPr>
        <p:spPr>
          <a:xfrm>
            <a:off x="3527830" y="629228"/>
            <a:ext cx="5136342"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机房哨兵 </a:t>
            </a:r>
            <a:r>
              <a:rPr lang="en-US" altLang="zh-CN" sz="3500" b="1" dirty="0">
                <a:solidFill>
                  <a:srgbClr val="184199"/>
                </a:solidFill>
                <a:latin typeface="微软雅黑" panose="020B0503020204020204" pitchFamily="34" charset="-122"/>
                <a:ea typeface="微软雅黑" panose="020B0503020204020204" pitchFamily="34" charset="-122"/>
              </a:rPr>
              <a:t>·</a:t>
            </a:r>
            <a:r>
              <a:rPr lang="zh-CN" altLang="en-US" sz="3500" b="1" dirty="0">
                <a:solidFill>
                  <a:srgbClr val="184199"/>
                </a:solidFill>
                <a:latin typeface="微软雅黑" panose="020B0503020204020204" pitchFamily="34" charset="-122"/>
                <a:ea typeface="微软雅黑" panose="020B0503020204020204" pitchFamily="34" charset="-122"/>
              </a:rPr>
              <a:t> 移动管理中心</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20" name="文本框 19"/>
          <p:cNvSpPr txBox="1"/>
          <p:nvPr/>
        </p:nvSpPr>
        <p:spPr>
          <a:xfrm>
            <a:off x="1851106" y="3170557"/>
            <a:ext cx="1531188" cy="415498"/>
          </a:xfrm>
          <a:prstGeom prst="rect">
            <a:avLst/>
          </a:prstGeom>
          <a:noFill/>
        </p:spPr>
        <p:txBody>
          <a:bodyPr wrap="none" rtlCol="0">
            <a:spAutoFit/>
          </a:bodyPr>
          <a:lstStyle/>
          <a:p>
            <a:pPr algn="ctr"/>
            <a:r>
              <a:rPr kumimoji="1" lang="zh-CN" altLang="en-US" sz="2100" b="1" dirty="0">
                <a:solidFill>
                  <a:schemeClr val="bg1"/>
                </a:solidFill>
                <a:latin typeface="Microsoft YaHei" charset="-122"/>
                <a:ea typeface="Microsoft YaHei" charset="-122"/>
                <a:cs typeface="Microsoft YaHei" charset="-122"/>
              </a:rPr>
              <a:t>标准化交付</a:t>
            </a:r>
            <a:endParaRPr kumimoji="1" lang="en-US" altLang="zh-CN" sz="2100" b="1" dirty="0">
              <a:solidFill>
                <a:schemeClr val="bg1"/>
              </a:solidFill>
              <a:latin typeface="Microsoft YaHei" charset="-122"/>
              <a:ea typeface="Microsoft YaHei" charset="-122"/>
              <a:cs typeface="Microsoft YaHei" charset="-122"/>
            </a:endParaRPr>
          </a:p>
        </p:txBody>
      </p:sp>
      <p:sp>
        <p:nvSpPr>
          <p:cNvPr id="7" name="矩形 6"/>
          <p:cNvSpPr/>
          <p:nvPr/>
        </p:nvSpPr>
        <p:spPr>
          <a:xfrm>
            <a:off x="1400096" y="3827156"/>
            <a:ext cx="2472744" cy="836126"/>
          </a:xfrm>
          <a:prstGeom prst="rect">
            <a:avLst/>
          </a:prstGeom>
        </p:spPr>
        <p:txBody>
          <a:bodyPr wrap="square">
            <a:spAutoFit/>
          </a:bodyPr>
          <a:lstStyle/>
          <a:p>
            <a:pPr>
              <a:lnSpc>
                <a:spcPts val="2860"/>
              </a:lnSpc>
            </a:pPr>
            <a:r>
              <a:rPr kumimoji="1" lang="zh-CN" altLang="en-US" sz="1400" dirty="0">
                <a:solidFill>
                  <a:schemeClr val="tx1">
                    <a:lumMod val="85000"/>
                    <a:lumOff val="15000"/>
                  </a:schemeClr>
                </a:solidFill>
                <a:latin typeface="Microsoft YaHei" charset="-122"/>
                <a:ea typeface="Microsoft YaHei" charset="-122"/>
                <a:cs typeface="Microsoft YaHei" charset="-122"/>
              </a:rPr>
              <a:t>专业方案，便捷部署</a:t>
            </a:r>
            <a:endParaRPr kumimoji="1" lang="en-US" altLang="zh-CN" sz="1400" dirty="0">
              <a:solidFill>
                <a:schemeClr val="tx1">
                  <a:lumMod val="85000"/>
                  <a:lumOff val="15000"/>
                </a:schemeClr>
              </a:solidFill>
              <a:latin typeface="Microsoft YaHei" charset="-122"/>
              <a:ea typeface="Microsoft YaHei" charset="-122"/>
              <a:cs typeface="Microsoft YaHei" charset="-122"/>
            </a:endParaRPr>
          </a:p>
          <a:p>
            <a:pPr>
              <a:lnSpc>
                <a:spcPts val="2860"/>
              </a:lnSpc>
            </a:pPr>
            <a:r>
              <a:rPr kumimoji="1" lang="zh-CN" altLang="en-US" sz="1400" dirty="0">
                <a:solidFill>
                  <a:schemeClr val="tx1">
                    <a:lumMod val="85000"/>
                    <a:lumOff val="15000"/>
                  </a:schemeClr>
                </a:solidFill>
                <a:latin typeface="Microsoft YaHei" charset="-122"/>
                <a:ea typeface="Microsoft YaHei" charset="-122"/>
                <a:cs typeface="Microsoft YaHei" charset="-122"/>
              </a:rPr>
              <a:t>简单配置，自动开局</a:t>
            </a:r>
            <a:endParaRPr kumimoji="1" lang="en-US" altLang="zh-CN" sz="1400" dirty="0">
              <a:solidFill>
                <a:schemeClr val="tx1">
                  <a:lumMod val="85000"/>
                  <a:lumOff val="15000"/>
                </a:schemeClr>
              </a:solidFill>
              <a:latin typeface="Microsoft YaHei" charset="-122"/>
              <a:ea typeface="Microsoft YaHei" charset="-122"/>
              <a:cs typeface="Microsoft YaHei" charset="-122"/>
            </a:endParaRPr>
          </a:p>
        </p:txBody>
      </p:sp>
      <p:grpSp>
        <p:nvGrpSpPr>
          <p:cNvPr id="52" name="组 51"/>
          <p:cNvGrpSpPr/>
          <p:nvPr/>
        </p:nvGrpSpPr>
        <p:grpSpPr>
          <a:xfrm>
            <a:off x="1222949" y="3984769"/>
            <a:ext cx="111310" cy="536884"/>
            <a:chOff x="1274059" y="3849687"/>
            <a:chExt cx="111310" cy="536884"/>
          </a:xfrm>
        </p:grpSpPr>
        <p:sp>
          <p:nvSpPr>
            <p:cNvPr id="50" name="三角形 49"/>
            <p:cNvSpPr/>
            <p:nvPr/>
          </p:nvSpPr>
          <p:spPr>
            <a:xfrm rot="5400000">
              <a:off x="1243785" y="3879961"/>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三角形 50"/>
            <p:cNvSpPr/>
            <p:nvPr/>
          </p:nvSpPr>
          <p:spPr>
            <a:xfrm rot="5400000">
              <a:off x="1243785" y="4244987"/>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0" name="组 69"/>
          <p:cNvGrpSpPr/>
          <p:nvPr/>
        </p:nvGrpSpPr>
        <p:grpSpPr>
          <a:xfrm>
            <a:off x="4822731" y="3185510"/>
            <a:ext cx="2811977" cy="2221566"/>
            <a:chOff x="4812359" y="3050428"/>
            <a:chExt cx="2811977" cy="2221566"/>
          </a:xfrm>
        </p:grpSpPr>
        <p:sp>
          <p:nvSpPr>
            <p:cNvPr id="6" name="文本框 5"/>
            <p:cNvSpPr txBox="1"/>
            <p:nvPr/>
          </p:nvSpPr>
          <p:spPr>
            <a:xfrm>
              <a:off x="5003097" y="3692074"/>
              <a:ext cx="2621239" cy="1579920"/>
            </a:xfrm>
            <a:prstGeom prst="rect">
              <a:avLst/>
            </a:prstGeom>
            <a:noFill/>
          </p:spPr>
          <p:txBody>
            <a:bodyPr wrap="square" rtlCol="0">
              <a:spAutoFit/>
            </a:bodyPr>
            <a:lstStyle/>
            <a:p>
              <a:pPr>
                <a:lnSpc>
                  <a:spcPts val="2860"/>
                </a:lnSpc>
              </a:pPr>
              <a:r>
                <a:rPr kumimoji="1" lang="en-US" altLang="zh-CN" sz="1400" dirty="0">
                  <a:solidFill>
                    <a:schemeClr val="tx1">
                      <a:lumMod val="95000"/>
                      <a:lumOff val="5000"/>
                    </a:schemeClr>
                  </a:solidFill>
                  <a:latin typeface="Microsoft YaHei" charset="-122"/>
                  <a:ea typeface="Microsoft YaHei" charset="-122"/>
                  <a:cs typeface="Microsoft YaHei" charset="-122"/>
                </a:rPr>
                <a:t>APP</a:t>
              </a:r>
              <a:r>
                <a:rPr kumimoji="1" lang="zh-CN" altLang="en-US" sz="1400" dirty="0">
                  <a:solidFill>
                    <a:schemeClr val="tx1">
                      <a:lumMod val="95000"/>
                      <a:lumOff val="5000"/>
                    </a:schemeClr>
                  </a:solidFill>
                  <a:latin typeface="Microsoft YaHei" charset="-122"/>
                  <a:ea typeface="Microsoft YaHei" charset="-122"/>
                  <a:cs typeface="Microsoft YaHei" charset="-122"/>
                </a:rPr>
                <a:t>、电话、云守护等告警</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nSpc>
                  <a:spcPts val="2860"/>
                </a:lnSpc>
              </a:pPr>
              <a:r>
                <a:rPr kumimoji="1" lang="zh-CN" altLang="en-US" sz="1400" dirty="0">
                  <a:solidFill>
                    <a:schemeClr val="tx1">
                      <a:lumMod val="95000"/>
                      <a:lumOff val="5000"/>
                    </a:schemeClr>
                  </a:solidFill>
                  <a:latin typeface="Microsoft YaHei" charset="-122"/>
                  <a:ea typeface="Microsoft YaHei" charset="-122"/>
                  <a:cs typeface="Microsoft YaHei" charset="-122"/>
                </a:rPr>
                <a:t>分级告警，自动抄送</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nSpc>
                  <a:spcPts val="2860"/>
                </a:lnSpc>
              </a:pPr>
              <a:r>
                <a:rPr kumimoji="1" lang="zh-CN" altLang="en-US" sz="1400" dirty="0">
                  <a:solidFill>
                    <a:schemeClr val="tx1">
                      <a:lumMod val="95000"/>
                      <a:lumOff val="5000"/>
                    </a:schemeClr>
                  </a:solidFill>
                  <a:latin typeface="Microsoft YaHei" charset="-122"/>
                  <a:ea typeface="Microsoft YaHei" charset="-122"/>
                  <a:cs typeface="Microsoft YaHei" charset="-122"/>
                </a:rPr>
                <a:t>智能学习，只推关心的</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nSpc>
                  <a:spcPts val="2860"/>
                </a:lnSpc>
              </a:pPr>
              <a:r>
                <a:rPr kumimoji="1" lang="zh-CN" altLang="en-US" sz="1400" dirty="0">
                  <a:solidFill>
                    <a:schemeClr val="tx1">
                      <a:lumMod val="95000"/>
                      <a:lumOff val="5000"/>
                    </a:schemeClr>
                  </a:solidFill>
                  <a:latin typeface="Microsoft YaHei" charset="-122"/>
                  <a:ea typeface="Microsoft YaHei" charset="-122"/>
                  <a:cs typeface="Microsoft YaHei" charset="-122"/>
                </a:rPr>
                <a:t>一键回溯“案发”现场</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p:txBody>
        </p:sp>
        <p:sp>
          <p:nvSpPr>
            <p:cNvPr id="21" name="文本框 20"/>
            <p:cNvSpPr txBox="1"/>
            <p:nvPr/>
          </p:nvSpPr>
          <p:spPr>
            <a:xfrm>
              <a:off x="5531550" y="3050428"/>
              <a:ext cx="1210588" cy="400110"/>
            </a:xfrm>
            <a:prstGeom prst="rect">
              <a:avLst/>
            </a:prstGeom>
            <a:noFill/>
          </p:spPr>
          <p:txBody>
            <a:bodyPr wrap="none" rtlCol="0">
              <a:spAutoFit/>
            </a:bodyPr>
            <a:lstStyle/>
            <a:p>
              <a:pPr algn="ctr"/>
              <a:r>
                <a:rPr kumimoji="1" lang="zh-CN" altLang="en-US" sz="2000" b="1" dirty="0">
                  <a:solidFill>
                    <a:schemeClr val="bg1"/>
                  </a:solidFill>
                  <a:latin typeface="Microsoft YaHei" charset="-122"/>
                  <a:ea typeface="Microsoft YaHei" charset="-122"/>
                  <a:cs typeface="Microsoft YaHei" charset="-122"/>
                </a:rPr>
                <a:t>告警必答</a:t>
              </a:r>
              <a:endParaRPr kumimoji="1" lang="en-US" altLang="zh-CN" sz="2000" b="1" dirty="0">
                <a:solidFill>
                  <a:schemeClr val="bg1"/>
                </a:solidFill>
                <a:latin typeface="Microsoft YaHei" charset="-122"/>
                <a:ea typeface="Microsoft YaHei" charset="-122"/>
                <a:cs typeface="Microsoft YaHei" charset="-122"/>
              </a:endParaRPr>
            </a:p>
          </p:txBody>
        </p:sp>
        <p:grpSp>
          <p:nvGrpSpPr>
            <p:cNvPr id="53" name="组 52"/>
            <p:cNvGrpSpPr/>
            <p:nvPr/>
          </p:nvGrpSpPr>
          <p:grpSpPr>
            <a:xfrm>
              <a:off x="4812359" y="3870469"/>
              <a:ext cx="111310" cy="1253414"/>
              <a:chOff x="1347211" y="3828905"/>
              <a:chExt cx="111310" cy="1253414"/>
            </a:xfrm>
          </p:grpSpPr>
          <p:sp>
            <p:nvSpPr>
              <p:cNvPr id="54" name="三角形 53"/>
              <p:cNvSpPr/>
              <p:nvPr/>
            </p:nvSpPr>
            <p:spPr>
              <a:xfrm rot="5400000">
                <a:off x="1316937" y="3859179"/>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三角形 54"/>
              <p:cNvSpPr/>
              <p:nvPr/>
            </p:nvSpPr>
            <p:spPr>
              <a:xfrm rot="5400000">
                <a:off x="1316937" y="4219698"/>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三角形 55"/>
              <p:cNvSpPr/>
              <p:nvPr/>
            </p:nvSpPr>
            <p:spPr>
              <a:xfrm rot="5400000">
                <a:off x="1316937" y="4580217"/>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三角形 56"/>
              <p:cNvSpPr/>
              <p:nvPr/>
            </p:nvSpPr>
            <p:spPr>
              <a:xfrm rot="5400000">
                <a:off x="1316937" y="494073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pic>
        <p:nvPicPr>
          <p:cNvPr id="2" name="图片 1"/>
          <p:cNvPicPr>
            <a:picLocks noChangeAspect="1"/>
          </p:cNvPicPr>
          <p:nvPr/>
        </p:nvPicPr>
        <p:blipFill>
          <a:blip r:embed="rId3"/>
          <a:stretch>
            <a:fillRect/>
          </a:stretch>
        </p:blipFill>
        <p:spPr>
          <a:xfrm>
            <a:off x="2419273" y="1989523"/>
            <a:ext cx="394855" cy="477982"/>
          </a:xfrm>
          <a:prstGeom prst="rect">
            <a:avLst/>
          </a:prstGeom>
        </p:spPr>
      </p:pic>
      <p:pic>
        <p:nvPicPr>
          <p:cNvPr id="8" name="图片 7"/>
          <p:cNvPicPr>
            <a:picLocks noChangeAspect="1"/>
          </p:cNvPicPr>
          <p:nvPr/>
        </p:nvPicPr>
        <p:blipFill>
          <a:blip r:embed="rId4"/>
          <a:stretch>
            <a:fillRect/>
          </a:stretch>
        </p:blipFill>
        <p:spPr>
          <a:xfrm>
            <a:off x="5891928" y="1928366"/>
            <a:ext cx="521208" cy="521208"/>
          </a:xfrm>
          <a:prstGeom prst="rect">
            <a:avLst/>
          </a:prstGeom>
        </p:spPr>
      </p:pic>
      <p:pic>
        <p:nvPicPr>
          <p:cNvPr id="9" name="图片 8"/>
          <p:cNvPicPr>
            <a:picLocks noChangeAspect="1"/>
          </p:cNvPicPr>
          <p:nvPr/>
        </p:nvPicPr>
        <p:blipFill>
          <a:blip r:embed="rId5"/>
          <a:stretch>
            <a:fillRect/>
          </a:stretch>
        </p:blipFill>
        <p:spPr>
          <a:xfrm>
            <a:off x="9443232" y="2003944"/>
            <a:ext cx="469669" cy="469669"/>
          </a:xfrm>
          <a:prstGeom prst="rect">
            <a:avLst/>
          </a:prstGeom>
        </p:spPr>
      </p:pic>
      <p:pic>
        <p:nvPicPr>
          <p:cNvPr id="41"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42" name="图片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532" y="5059252"/>
            <a:ext cx="530352" cy="530352"/>
          </a:xfrm>
          <a:prstGeom prst="rect">
            <a:avLst/>
          </a:prstGeom>
        </p:spPr>
      </p:pic>
      <p:pic>
        <p:nvPicPr>
          <p:cNvPr id="43" name="图片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41964" y="4178945"/>
            <a:ext cx="416052" cy="416052"/>
          </a:xfrm>
          <a:prstGeom prst="rect">
            <a:avLst/>
          </a:prstGeom>
        </p:spPr>
      </p:pic>
      <p:pic>
        <p:nvPicPr>
          <p:cNvPr id="47" name="图片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sp>
        <p:nvSpPr>
          <p:cNvPr id="5" name="文本框 4"/>
          <p:cNvSpPr txBox="1"/>
          <p:nvPr/>
        </p:nvSpPr>
        <p:spPr>
          <a:xfrm>
            <a:off x="8577143" y="3827819"/>
            <a:ext cx="1261884" cy="1579920"/>
          </a:xfrm>
          <a:prstGeom prst="rect">
            <a:avLst/>
          </a:prstGeom>
          <a:noFill/>
        </p:spPr>
        <p:txBody>
          <a:bodyPr wrap="none" rtlCol="0">
            <a:spAutoFit/>
          </a:bodyPr>
          <a:lstStyle/>
          <a:p>
            <a:pPr>
              <a:lnSpc>
                <a:spcPts val="2860"/>
              </a:lnSpc>
            </a:pPr>
            <a:r>
              <a:rPr kumimoji="1" lang="zh-CN" altLang="en-US" sz="1400" dirty="0">
                <a:solidFill>
                  <a:schemeClr val="tx1">
                    <a:lumMod val="95000"/>
                    <a:lumOff val="5000"/>
                  </a:schemeClr>
                </a:solidFill>
                <a:latin typeface="Microsoft YaHei" charset="-122"/>
                <a:ea typeface="Microsoft YaHei" charset="-122"/>
                <a:cs typeface="Microsoft YaHei" charset="-122"/>
              </a:rPr>
              <a:t>动力监测</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nSpc>
                <a:spcPts val="2860"/>
              </a:lnSpc>
            </a:pPr>
            <a:r>
              <a:rPr kumimoji="1" lang="zh-CN" altLang="en-US" sz="1400" dirty="0">
                <a:solidFill>
                  <a:schemeClr val="tx1">
                    <a:lumMod val="95000"/>
                    <a:lumOff val="5000"/>
                  </a:schemeClr>
                </a:solidFill>
                <a:latin typeface="Microsoft YaHei" charset="-122"/>
                <a:ea typeface="Microsoft YaHei" charset="-122"/>
                <a:cs typeface="Microsoft YaHei" charset="-122"/>
              </a:rPr>
              <a:t>环境监测</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nSpc>
                <a:spcPts val="2860"/>
              </a:lnSpc>
            </a:pPr>
            <a:r>
              <a:rPr kumimoji="1" lang="zh-CN" altLang="en-US" sz="1400" dirty="0">
                <a:solidFill>
                  <a:schemeClr val="tx1">
                    <a:lumMod val="95000"/>
                    <a:lumOff val="5000"/>
                  </a:schemeClr>
                </a:solidFill>
                <a:latin typeface="Microsoft YaHei" charset="-122"/>
                <a:ea typeface="Microsoft YaHei" charset="-122"/>
                <a:cs typeface="Microsoft YaHei" charset="-122"/>
              </a:rPr>
              <a:t>网络设备监测</a:t>
            </a:r>
            <a:endParaRPr kumimoji="1" lang="en-US" altLang="zh-CN" sz="1400" dirty="0">
              <a:solidFill>
                <a:schemeClr val="tx1">
                  <a:lumMod val="95000"/>
                  <a:lumOff val="5000"/>
                </a:schemeClr>
              </a:solidFill>
              <a:latin typeface="Microsoft YaHei" charset="-122"/>
              <a:ea typeface="Microsoft YaHei" charset="-122"/>
              <a:cs typeface="Microsoft YaHei" charset="-122"/>
            </a:endParaRPr>
          </a:p>
          <a:p>
            <a:pPr>
              <a:lnSpc>
                <a:spcPts val="2860"/>
              </a:lnSpc>
            </a:pPr>
            <a:r>
              <a:rPr kumimoji="1" lang="zh-CN" altLang="en-US" sz="1400" dirty="0">
                <a:solidFill>
                  <a:schemeClr val="tx1">
                    <a:lumMod val="95000"/>
                    <a:lumOff val="5000"/>
                  </a:schemeClr>
                </a:solidFill>
                <a:latin typeface="Microsoft YaHei" charset="-122"/>
                <a:ea typeface="Microsoft YaHei" charset="-122"/>
                <a:cs typeface="Microsoft YaHei" charset="-122"/>
              </a:rPr>
              <a:t>安防监测</a:t>
            </a:r>
          </a:p>
        </p:txBody>
      </p:sp>
      <p:sp>
        <p:nvSpPr>
          <p:cNvPr id="22" name="文本框 21"/>
          <p:cNvSpPr txBox="1"/>
          <p:nvPr/>
        </p:nvSpPr>
        <p:spPr>
          <a:xfrm>
            <a:off x="9053094" y="3177736"/>
            <a:ext cx="1210588" cy="400110"/>
          </a:xfrm>
          <a:prstGeom prst="rect">
            <a:avLst/>
          </a:prstGeom>
          <a:noFill/>
        </p:spPr>
        <p:txBody>
          <a:bodyPr wrap="none" rtlCol="0">
            <a:spAutoFit/>
          </a:bodyPr>
          <a:lstStyle/>
          <a:p>
            <a:pPr algn="ctr"/>
            <a:r>
              <a:rPr kumimoji="1" lang="zh-CN" altLang="en-US" sz="2000" b="1" dirty="0">
                <a:solidFill>
                  <a:schemeClr val="bg1"/>
                </a:solidFill>
                <a:latin typeface="Microsoft YaHei" charset="-122"/>
                <a:ea typeface="Microsoft YaHei" charset="-122"/>
                <a:cs typeface="Microsoft YaHei" charset="-122"/>
              </a:rPr>
              <a:t>多维守护</a:t>
            </a:r>
            <a:endParaRPr kumimoji="1" lang="en-US" altLang="zh-CN" sz="2000" b="1" dirty="0">
              <a:solidFill>
                <a:schemeClr val="bg1"/>
              </a:solidFill>
              <a:latin typeface="Microsoft YaHei" charset="-122"/>
              <a:ea typeface="Microsoft YaHei" charset="-122"/>
              <a:cs typeface="Microsoft YaHei" charset="-122"/>
            </a:endParaRPr>
          </a:p>
        </p:txBody>
      </p:sp>
      <p:grpSp>
        <p:nvGrpSpPr>
          <p:cNvPr id="58" name="组 57"/>
          <p:cNvGrpSpPr/>
          <p:nvPr/>
        </p:nvGrpSpPr>
        <p:grpSpPr>
          <a:xfrm>
            <a:off x="8401337" y="4005551"/>
            <a:ext cx="111310" cy="1253414"/>
            <a:chOff x="1274059" y="3828905"/>
            <a:chExt cx="111310" cy="1253414"/>
          </a:xfrm>
        </p:grpSpPr>
        <p:sp>
          <p:nvSpPr>
            <p:cNvPr id="59" name="三角形 58"/>
            <p:cNvSpPr/>
            <p:nvPr/>
          </p:nvSpPr>
          <p:spPr>
            <a:xfrm rot="5400000">
              <a:off x="1243785" y="3859179"/>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三角形 59"/>
            <p:cNvSpPr/>
            <p:nvPr/>
          </p:nvSpPr>
          <p:spPr>
            <a:xfrm rot="5400000">
              <a:off x="1243785" y="4219698"/>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三角形 60"/>
            <p:cNvSpPr/>
            <p:nvPr/>
          </p:nvSpPr>
          <p:spPr>
            <a:xfrm rot="5400000">
              <a:off x="1243785" y="4580217"/>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三角形 61"/>
            <p:cNvSpPr/>
            <p:nvPr/>
          </p:nvSpPr>
          <p:spPr>
            <a:xfrm rot="5400000">
              <a:off x="1243785" y="4940735"/>
              <a:ext cx="171858" cy="111310"/>
            </a:xfrm>
            <a:prstGeom prst="triangle">
              <a:avLst/>
            </a:prstGeom>
            <a:gradFill flip="none" rotWithShape="1">
              <a:gsLst>
                <a:gs pos="0">
                  <a:srgbClr val="013FAA">
                    <a:alpha val="0"/>
                  </a:srgbClr>
                </a:gs>
                <a:gs pos="50000">
                  <a:srgbClr val="0A64C8"/>
                </a:gs>
                <a:gs pos="100000">
                  <a:srgbClr val="1398F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526202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4657153" y="902500"/>
            <a:ext cx="2877711"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重视持续创新</a:t>
            </a:r>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grpSp>
        <p:nvGrpSpPr>
          <p:cNvPr id="27" name="组 26"/>
          <p:cNvGrpSpPr>
            <a:grpSpLocks noChangeAspect="1"/>
          </p:cNvGrpSpPr>
          <p:nvPr/>
        </p:nvGrpSpPr>
        <p:grpSpPr>
          <a:xfrm rot="15204678">
            <a:off x="5177825" y="2391746"/>
            <a:ext cx="1656000" cy="1656000"/>
            <a:chOff x="7932493" y="324682"/>
            <a:chExt cx="1663558" cy="1691134"/>
          </a:xfrm>
        </p:grpSpPr>
        <p:sp>
          <p:nvSpPr>
            <p:cNvPr id="38" name="椭圆 37"/>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椭圆 38"/>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椭圆 40"/>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椭圆 41"/>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3" name="组 42"/>
          <p:cNvGrpSpPr>
            <a:grpSpLocks noChangeAspect="1"/>
          </p:cNvGrpSpPr>
          <p:nvPr/>
        </p:nvGrpSpPr>
        <p:grpSpPr>
          <a:xfrm rot="15204678">
            <a:off x="8564306" y="2391746"/>
            <a:ext cx="1656000" cy="1656000"/>
            <a:chOff x="7932493" y="324682"/>
            <a:chExt cx="1663558" cy="1691134"/>
          </a:xfrm>
        </p:grpSpPr>
        <p:sp>
          <p:nvSpPr>
            <p:cNvPr id="44" name="椭圆 43"/>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椭圆 44"/>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椭圆 45"/>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椭圆 46"/>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8" name="组 47"/>
          <p:cNvGrpSpPr>
            <a:grpSpLocks noChangeAspect="1"/>
          </p:cNvGrpSpPr>
          <p:nvPr/>
        </p:nvGrpSpPr>
        <p:grpSpPr>
          <a:xfrm rot="15204678">
            <a:off x="1791344" y="2391746"/>
            <a:ext cx="1656000" cy="1656000"/>
            <a:chOff x="7932493" y="324682"/>
            <a:chExt cx="1663558" cy="1691134"/>
          </a:xfrm>
        </p:grpSpPr>
        <p:sp>
          <p:nvSpPr>
            <p:cNvPr id="49" name="椭圆 48"/>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6" name="矩形 55"/>
          <p:cNvSpPr/>
          <p:nvPr/>
        </p:nvSpPr>
        <p:spPr>
          <a:xfrm>
            <a:off x="1534992" y="4160546"/>
            <a:ext cx="2127140" cy="497957"/>
          </a:xfrm>
          <a:prstGeom prst="rect">
            <a:avLst/>
          </a:prstGeom>
        </p:spPr>
        <p:txBody>
          <a:bodyPr wrap="square">
            <a:spAutoFit/>
          </a:bodyPr>
          <a:lstStyle/>
          <a:p>
            <a:pPr algn="ctr">
              <a:lnSpc>
                <a:spcPct val="120000"/>
              </a:lnSpc>
            </a:pPr>
            <a:r>
              <a:rPr kumimoji="1" lang="en-US" altLang="zh-CN" sz="2400" dirty="0">
                <a:solidFill>
                  <a:srgbClr val="184199"/>
                </a:solidFill>
                <a:latin typeface="微软雅黑" panose="020B0503020204020204" charset="-122"/>
                <a:ea typeface="微软雅黑" panose="020B0503020204020204" charset="-122"/>
                <a:cs typeface="微软雅黑" panose="020B0503020204020204" charset="-122"/>
              </a:rPr>
              <a:t>40%</a:t>
            </a:r>
            <a:r>
              <a:rPr kumimoji="1" lang="zh-CN" altLang="en-US" sz="2400" dirty="0">
                <a:solidFill>
                  <a:srgbClr val="184199"/>
                </a:solidFill>
                <a:latin typeface="微软雅黑" panose="020B0503020204020204" charset="-122"/>
                <a:ea typeface="微软雅黑" panose="020B0503020204020204" charset="-122"/>
                <a:cs typeface="微软雅黑" panose="020B0503020204020204" charset="-122"/>
              </a:rPr>
              <a:t>研发人员</a:t>
            </a:r>
            <a:endParaRPr kumimoji="1" lang="en-US" altLang="zh-CN" sz="2400" dirty="0">
              <a:solidFill>
                <a:srgbClr val="184199"/>
              </a:solidFill>
              <a:latin typeface="微软雅黑" panose="020B0503020204020204" charset="-122"/>
              <a:ea typeface="微软雅黑" panose="020B0503020204020204" charset="-122"/>
              <a:cs typeface="微软雅黑" panose="020B0503020204020204" charset="-122"/>
            </a:endParaRPr>
          </a:p>
        </p:txBody>
      </p:sp>
      <p:sp>
        <p:nvSpPr>
          <p:cNvPr id="57" name="文本框 56"/>
          <p:cNvSpPr txBox="1"/>
          <p:nvPr/>
        </p:nvSpPr>
        <p:spPr>
          <a:xfrm>
            <a:off x="1945450" y="2836290"/>
            <a:ext cx="1347788" cy="707886"/>
          </a:xfrm>
          <a:prstGeom prst="rect">
            <a:avLst/>
          </a:prstGeom>
          <a:noFill/>
        </p:spPr>
        <p:txBody>
          <a:bodyPr wrap="square" rtlCol="0">
            <a:spAutoFit/>
          </a:bodyPr>
          <a:lstStyle/>
          <a:p>
            <a:pPr algn="ctr"/>
            <a:r>
              <a:rPr kumimoji="1" lang="en-US" altLang="zh-CN" sz="4000" b="1" dirty="0">
                <a:solidFill>
                  <a:schemeClr val="bg1"/>
                </a:solidFill>
                <a:latin typeface="微软雅黑" panose="020B0503020204020204" charset="-122"/>
                <a:ea typeface="微软雅黑" panose="020B0503020204020204" charset="-122"/>
              </a:rPr>
              <a:t>40</a:t>
            </a:r>
            <a:r>
              <a:rPr kumimoji="1" lang="en-US" altLang="zh-CN" sz="2800" b="1" dirty="0">
                <a:solidFill>
                  <a:schemeClr val="bg1"/>
                </a:solidFill>
                <a:latin typeface="微软雅黑" panose="020B0503020204020204" charset="-122"/>
                <a:ea typeface="微软雅黑" panose="020B0503020204020204" charset="-122"/>
              </a:rPr>
              <a:t>%</a:t>
            </a:r>
            <a:endParaRPr kumimoji="1" lang="zh-CN" altLang="en-US" sz="3200" b="1" dirty="0">
              <a:solidFill>
                <a:schemeClr val="bg1"/>
              </a:solidFill>
              <a:latin typeface="微软雅黑" panose="020B0503020204020204" charset="-122"/>
              <a:ea typeface="微软雅黑" panose="020B0503020204020204" charset="-122"/>
            </a:endParaRPr>
          </a:p>
        </p:txBody>
      </p:sp>
      <p:grpSp>
        <p:nvGrpSpPr>
          <p:cNvPr id="58" name="组 57"/>
          <p:cNvGrpSpPr/>
          <p:nvPr/>
        </p:nvGrpSpPr>
        <p:grpSpPr>
          <a:xfrm>
            <a:off x="4902177" y="2836290"/>
            <a:ext cx="2277944" cy="1822213"/>
            <a:chOff x="4891786" y="2836290"/>
            <a:chExt cx="2277944" cy="1822213"/>
          </a:xfrm>
        </p:grpSpPr>
        <p:sp>
          <p:nvSpPr>
            <p:cNvPr id="59" name="矩形 58"/>
            <p:cNvSpPr/>
            <p:nvPr/>
          </p:nvSpPr>
          <p:spPr>
            <a:xfrm>
              <a:off x="4891786" y="4160546"/>
              <a:ext cx="2277944" cy="497957"/>
            </a:xfrm>
            <a:prstGeom prst="rect">
              <a:avLst/>
            </a:prstGeom>
          </p:spPr>
          <p:txBody>
            <a:bodyPr wrap="square">
              <a:spAutoFit/>
            </a:bodyPr>
            <a:lstStyle/>
            <a:p>
              <a:pPr algn="ctr">
                <a:lnSpc>
                  <a:spcPct val="120000"/>
                </a:lnSpc>
              </a:pPr>
              <a:r>
                <a:rPr kumimoji="1" lang="en-US" altLang="zh-CN" sz="2400" dirty="0">
                  <a:solidFill>
                    <a:srgbClr val="184199"/>
                  </a:solidFill>
                  <a:latin typeface="微软雅黑" panose="020B0503020204020204" charset="-122"/>
                  <a:ea typeface="微软雅黑" panose="020B0503020204020204" charset="-122"/>
                  <a:cs typeface="微软雅黑" panose="020B0503020204020204" charset="-122"/>
                </a:rPr>
                <a:t>20%</a:t>
              </a:r>
              <a:r>
                <a:rPr kumimoji="1" lang="zh-CN" altLang="en-US" sz="2400" dirty="0">
                  <a:solidFill>
                    <a:srgbClr val="184199"/>
                  </a:solidFill>
                  <a:latin typeface="微软雅黑" panose="020B0503020204020204" charset="-122"/>
                  <a:ea typeface="微软雅黑" panose="020B0503020204020204" charset="-122"/>
                  <a:cs typeface="微软雅黑" panose="020B0503020204020204" charset="-122"/>
                </a:rPr>
                <a:t>研发投入</a:t>
              </a:r>
            </a:p>
          </p:txBody>
        </p:sp>
        <p:sp>
          <p:nvSpPr>
            <p:cNvPr id="60" name="文本框 59"/>
            <p:cNvSpPr txBox="1"/>
            <p:nvPr/>
          </p:nvSpPr>
          <p:spPr>
            <a:xfrm>
              <a:off x="5236055" y="2836290"/>
              <a:ext cx="1557075" cy="707886"/>
            </a:xfrm>
            <a:prstGeom prst="rect">
              <a:avLst/>
            </a:prstGeom>
            <a:noFill/>
          </p:spPr>
          <p:txBody>
            <a:bodyPr wrap="square" rtlCol="0">
              <a:spAutoFit/>
            </a:bodyPr>
            <a:lstStyle/>
            <a:p>
              <a:pPr algn="ctr"/>
              <a:r>
                <a:rPr kumimoji="1" lang="en-US" altLang="zh-CN" sz="4000" b="1" dirty="0">
                  <a:solidFill>
                    <a:schemeClr val="bg1"/>
                  </a:solidFill>
                  <a:latin typeface="微软雅黑" panose="020B0503020204020204" charset="-122"/>
                  <a:ea typeface="微软雅黑" panose="020B0503020204020204" charset="-122"/>
                </a:rPr>
                <a:t>20</a:t>
              </a:r>
              <a:r>
                <a:rPr kumimoji="1" lang="en-US" altLang="zh-CN" sz="2800" b="1" dirty="0">
                  <a:solidFill>
                    <a:schemeClr val="bg1"/>
                  </a:solidFill>
                  <a:latin typeface="微软雅黑" panose="020B0503020204020204" charset="-122"/>
                  <a:ea typeface="微软雅黑" panose="020B0503020204020204" charset="-122"/>
                </a:rPr>
                <a:t>%</a:t>
              </a:r>
              <a:endParaRPr kumimoji="1" lang="zh-CN" altLang="en-US" sz="4000" b="1" dirty="0">
                <a:solidFill>
                  <a:schemeClr val="bg1"/>
                </a:solidFill>
                <a:latin typeface="微软雅黑" panose="020B0503020204020204" charset="-122"/>
                <a:ea typeface="微软雅黑" panose="020B0503020204020204" charset="-122"/>
              </a:endParaRPr>
            </a:p>
          </p:txBody>
        </p:sp>
      </p:grpSp>
      <p:grpSp>
        <p:nvGrpSpPr>
          <p:cNvPr id="61" name="组 60"/>
          <p:cNvGrpSpPr/>
          <p:nvPr/>
        </p:nvGrpSpPr>
        <p:grpSpPr>
          <a:xfrm>
            <a:off x="8144179" y="2897845"/>
            <a:ext cx="2522754" cy="1760658"/>
            <a:chOff x="7909719" y="2897845"/>
            <a:chExt cx="2522754" cy="1760658"/>
          </a:xfrm>
        </p:grpSpPr>
        <p:sp>
          <p:nvSpPr>
            <p:cNvPr id="62" name="矩形 61"/>
            <p:cNvSpPr/>
            <p:nvPr/>
          </p:nvSpPr>
          <p:spPr>
            <a:xfrm>
              <a:off x="7909719" y="4160546"/>
              <a:ext cx="2522754" cy="497957"/>
            </a:xfrm>
            <a:prstGeom prst="rect">
              <a:avLst/>
            </a:prstGeom>
          </p:spPr>
          <p:txBody>
            <a:bodyPr wrap="square">
              <a:spAutoFit/>
            </a:bodyPr>
            <a:lstStyle/>
            <a:p>
              <a:pPr algn="ctr">
                <a:lnSpc>
                  <a:spcPct val="120000"/>
                </a:lnSpc>
              </a:pPr>
              <a:r>
                <a:rPr kumimoji="1" lang="en-US" altLang="zh-CN" sz="2400" dirty="0">
                  <a:solidFill>
                    <a:srgbClr val="184199"/>
                  </a:solidFill>
                  <a:latin typeface="微软雅黑" panose="020B0503020204020204" charset="-122"/>
                  <a:ea typeface="微软雅黑" panose="020B0503020204020204" charset="-122"/>
                  <a:cs typeface="微软雅黑" panose="020B0503020204020204" charset="-122"/>
                </a:rPr>
                <a:t>CMM5</a:t>
              </a:r>
              <a:r>
                <a:rPr kumimoji="1" lang="zh-CN" altLang="en-US" sz="2400" dirty="0">
                  <a:solidFill>
                    <a:srgbClr val="184199"/>
                  </a:solidFill>
                  <a:latin typeface="微软雅黑" panose="020B0503020204020204" charset="-122"/>
                  <a:ea typeface="微软雅黑" panose="020B0503020204020204" charset="-122"/>
                  <a:cs typeface="微软雅黑" panose="020B0503020204020204" charset="-122"/>
                </a:rPr>
                <a:t>最高等级</a:t>
              </a:r>
            </a:p>
          </p:txBody>
        </p:sp>
        <p:sp>
          <p:nvSpPr>
            <p:cNvPr id="63" name="文本框 62"/>
            <p:cNvSpPr txBox="1"/>
            <p:nvPr/>
          </p:nvSpPr>
          <p:spPr>
            <a:xfrm>
              <a:off x="8382168" y="2897845"/>
              <a:ext cx="1557075" cy="584775"/>
            </a:xfrm>
            <a:prstGeom prst="rect">
              <a:avLst/>
            </a:prstGeom>
            <a:noFill/>
          </p:spPr>
          <p:txBody>
            <a:bodyPr wrap="square" rtlCol="0">
              <a:spAutoFit/>
            </a:bodyPr>
            <a:lstStyle/>
            <a:p>
              <a:pPr algn="ctr"/>
              <a:r>
                <a:rPr kumimoji="1" lang="en-US" altLang="zh-CN" sz="2400" b="1" dirty="0">
                  <a:solidFill>
                    <a:schemeClr val="bg1"/>
                  </a:solidFill>
                  <a:latin typeface="微软雅黑" panose="020B0503020204020204" charset="-122"/>
                  <a:ea typeface="微软雅黑" panose="020B0503020204020204" charset="-122"/>
                </a:rPr>
                <a:t>CMM</a:t>
              </a:r>
              <a:r>
                <a:rPr kumimoji="1" lang="en-US" altLang="zh-CN" sz="3200" b="1" dirty="0">
                  <a:solidFill>
                    <a:schemeClr val="bg1"/>
                  </a:solidFill>
                  <a:latin typeface="微软雅黑" panose="020B0503020204020204" charset="-122"/>
                  <a:ea typeface="微软雅黑" panose="020B0503020204020204" charset="-122"/>
                </a:rPr>
                <a:t>5</a:t>
              </a:r>
              <a:endParaRPr kumimoji="1" lang="zh-CN" altLang="en-US" sz="4000" b="1" dirty="0">
                <a:solidFill>
                  <a:schemeClr val="bg1"/>
                </a:solidFill>
                <a:latin typeface="微软雅黑" panose="020B0503020204020204" charset="-122"/>
                <a:ea typeface="微软雅黑" panose="020B0503020204020204" charset="-122"/>
              </a:endParaRPr>
            </a:p>
          </p:txBody>
        </p:sp>
      </p:grpSp>
      <p:pic>
        <p:nvPicPr>
          <p:cNvPr id="64" name="图片 63"/>
          <p:cNvPicPr>
            <a:picLocks noChangeAspect="1"/>
          </p:cNvPicPr>
          <p:nvPr/>
        </p:nvPicPr>
        <p:blipFill>
          <a:blip r:embed="rId7"/>
          <a:stretch>
            <a:fillRect/>
          </a:stretch>
        </p:blipFill>
        <p:spPr>
          <a:xfrm>
            <a:off x="7731114" y="2501546"/>
            <a:ext cx="15088" cy="1619402"/>
          </a:xfrm>
          <a:prstGeom prst="rect">
            <a:avLst/>
          </a:prstGeom>
        </p:spPr>
      </p:pic>
      <p:pic>
        <p:nvPicPr>
          <p:cNvPr id="65" name="图片 64"/>
          <p:cNvPicPr>
            <a:picLocks noChangeAspect="1"/>
          </p:cNvPicPr>
          <p:nvPr/>
        </p:nvPicPr>
        <p:blipFill>
          <a:blip r:embed="rId7"/>
          <a:stretch>
            <a:fillRect/>
          </a:stretch>
        </p:blipFill>
        <p:spPr>
          <a:xfrm>
            <a:off x="4322869" y="2501546"/>
            <a:ext cx="15088" cy="1619402"/>
          </a:xfrm>
          <a:prstGeom prst="rect">
            <a:avLst/>
          </a:prstGeom>
        </p:spPr>
      </p:pic>
    </p:spTree>
    <p:extLst>
      <p:ext uri="{BB962C8B-B14F-4D97-AF65-F5344CB8AC3E}">
        <p14:creationId xmlns:p14="http://schemas.microsoft.com/office/powerpoint/2010/main" val="21250583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圆角 25">
            <a:extLst>
              <a:ext uri="{FF2B5EF4-FFF2-40B4-BE49-F238E27FC236}">
                <a16:creationId xmlns:a16="http://schemas.microsoft.com/office/drawing/2014/main" id="{73D04B42-26E2-4827-9439-608B505D6BAC}"/>
              </a:ext>
            </a:extLst>
          </p:cNvPr>
          <p:cNvSpPr/>
          <p:nvPr/>
        </p:nvSpPr>
        <p:spPr>
          <a:xfrm>
            <a:off x="1958618" y="4200227"/>
            <a:ext cx="2751475" cy="121356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a16="http://schemas.microsoft.com/office/drawing/2014/main" id="{2AD6E0C5-9B5A-44C7-B581-6EF369AEB62E}"/>
              </a:ext>
            </a:extLst>
          </p:cNvPr>
          <p:cNvSpPr/>
          <p:nvPr/>
        </p:nvSpPr>
        <p:spPr>
          <a:xfrm>
            <a:off x="1958618" y="1579351"/>
            <a:ext cx="2751475" cy="121356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7C163ADA-DB8A-4D02-B57F-94DB4B12A27C}"/>
              </a:ext>
            </a:extLst>
          </p:cNvPr>
          <p:cNvSpPr/>
          <p:nvPr/>
        </p:nvSpPr>
        <p:spPr>
          <a:xfrm>
            <a:off x="5091838" y="2518326"/>
            <a:ext cx="2124697" cy="2200721"/>
          </a:xfrm>
          <a:prstGeom prst="ellipse">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宋体" panose="02010600030101010101" pitchFamily="2" charset="-122"/>
              <a:ea typeface="宋体" panose="02010600030101010101" pitchFamily="2" charset="-122"/>
            </a:endParaRPr>
          </a:p>
        </p:txBody>
      </p:sp>
      <p:sp>
        <p:nvSpPr>
          <p:cNvPr id="18" name="椭圆 11">
            <a:extLst>
              <a:ext uri="{FF2B5EF4-FFF2-40B4-BE49-F238E27FC236}">
                <a16:creationId xmlns:a16="http://schemas.microsoft.com/office/drawing/2014/main" id="{429D7DB9-611A-4FAD-88BA-F5F5DAA25EB5}"/>
              </a:ext>
            </a:extLst>
          </p:cNvPr>
          <p:cNvSpPr>
            <a:spLocks noChangeArrowheads="1"/>
          </p:cNvSpPr>
          <p:nvPr/>
        </p:nvSpPr>
        <p:spPr bwMode="auto">
          <a:xfrm>
            <a:off x="6336897" y="2371652"/>
            <a:ext cx="802972" cy="811482"/>
          </a:xfrm>
          <a:prstGeom prst="ellipse">
            <a:avLst/>
          </a:prstGeom>
          <a:solidFill>
            <a:srgbClr val="69A246"/>
          </a:solidFill>
          <a:ln>
            <a:noFill/>
          </a:ln>
        </p:spPr>
        <p:txBody>
          <a:bodyPr lIns="68580" tIns="34290" rIns="68580" bIns="34290" anchor="ctr"/>
          <a:lstStyle/>
          <a:p>
            <a:pPr algn="ctr"/>
            <a:endParaRPr lang="zh-CN" altLang="en-US">
              <a:latin typeface="宋体" panose="02010600030101010101" pitchFamily="2" charset="-122"/>
              <a:ea typeface="宋体" panose="02010600030101010101" pitchFamily="2" charset="-122"/>
            </a:endParaRPr>
          </a:p>
        </p:txBody>
      </p:sp>
      <p:pic>
        <p:nvPicPr>
          <p:cNvPr id="19" name="图片 18">
            <a:extLst>
              <a:ext uri="{FF2B5EF4-FFF2-40B4-BE49-F238E27FC236}">
                <a16:creationId xmlns:a16="http://schemas.microsoft.com/office/drawing/2014/main" id="{BABAEE15-B915-4142-9B08-FBC9F3D171C6}"/>
              </a:ext>
            </a:extLst>
          </p:cNvPr>
          <p:cNvPicPr>
            <a:picLocks noChangeAspect="1"/>
          </p:cNvPicPr>
          <p:nvPr/>
        </p:nvPicPr>
        <p:blipFill>
          <a:blip r:embed="rId3"/>
          <a:stretch>
            <a:fillRect/>
          </a:stretch>
        </p:blipFill>
        <p:spPr>
          <a:xfrm>
            <a:off x="6581392" y="2531958"/>
            <a:ext cx="290345" cy="400167"/>
          </a:xfrm>
          <a:prstGeom prst="rect">
            <a:avLst/>
          </a:prstGeom>
        </p:spPr>
      </p:pic>
      <p:sp>
        <p:nvSpPr>
          <p:cNvPr id="22" name="椭圆 11">
            <a:extLst>
              <a:ext uri="{FF2B5EF4-FFF2-40B4-BE49-F238E27FC236}">
                <a16:creationId xmlns:a16="http://schemas.microsoft.com/office/drawing/2014/main" id="{CB8B8217-49F3-4536-887E-C35D858F5F32}"/>
              </a:ext>
            </a:extLst>
          </p:cNvPr>
          <p:cNvSpPr>
            <a:spLocks noChangeArrowheads="1"/>
          </p:cNvSpPr>
          <p:nvPr/>
        </p:nvSpPr>
        <p:spPr bwMode="auto">
          <a:xfrm>
            <a:off x="6423041" y="3951547"/>
            <a:ext cx="804122" cy="811482"/>
          </a:xfrm>
          <a:prstGeom prst="ellipse">
            <a:avLst/>
          </a:prstGeom>
          <a:solidFill>
            <a:srgbClr val="00B0F0"/>
          </a:solidFill>
          <a:ln>
            <a:noFill/>
          </a:ln>
        </p:spPr>
        <p:txBody>
          <a:bodyPr lIns="68580" tIns="34290" rIns="68580" bIns="34290" anchor="ctr"/>
          <a:lstStyle/>
          <a:p>
            <a:pPr algn="ctr"/>
            <a:endParaRPr lang="zh-CN" altLang="en-US" dirty="0">
              <a:latin typeface="宋体" panose="02010600030101010101" pitchFamily="2" charset="-122"/>
              <a:ea typeface="宋体" panose="02010600030101010101" pitchFamily="2" charset="-122"/>
            </a:endParaRPr>
          </a:p>
        </p:txBody>
      </p:sp>
      <p:sp>
        <p:nvSpPr>
          <p:cNvPr id="25" name="椭圆 11">
            <a:extLst>
              <a:ext uri="{FF2B5EF4-FFF2-40B4-BE49-F238E27FC236}">
                <a16:creationId xmlns:a16="http://schemas.microsoft.com/office/drawing/2014/main" id="{D645A817-1EFE-47D9-809D-D627EFFFA2A2}"/>
              </a:ext>
            </a:extLst>
          </p:cNvPr>
          <p:cNvSpPr>
            <a:spLocks noChangeArrowheads="1"/>
          </p:cNvSpPr>
          <p:nvPr/>
        </p:nvSpPr>
        <p:spPr bwMode="auto">
          <a:xfrm>
            <a:off x="4786759" y="3995529"/>
            <a:ext cx="802972" cy="811482"/>
          </a:xfrm>
          <a:prstGeom prst="ellipse">
            <a:avLst/>
          </a:prstGeom>
          <a:solidFill>
            <a:srgbClr val="607695"/>
          </a:solidFill>
          <a:ln>
            <a:noFill/>
          </a:ln>
        </p:spPr>
        <p:txBody>
          <a:bodyPr lIns="68580" tIns="34290" rIns="68580" bIns="34290" anchor="ctr"/>
          <a:lstStyle/>
          <a:p>
            <a:pPr algn="ctr"/>
            <a:endParaRPr lang="zh-CN" altLang="en-US">
              <a:latin typeface="宋体" panose="02010600030101010101" pitchFamily="2" charset="-122"/>
              <a:ea typeface="宋体" panose="02010600030101010101" pitchFamily="2" charset="-122"/>
            </a:endParaRPr>
          </a:p>
        </p:txBody>
      </p:sp>
      <p:sp>
        <p:nvSpPr>
          <p:cNvPr id="27" name="矩形 26">
            <a:extLst>
              <a:ext uri="{FF2B5EF4-FFF2-40B4-BE49-F238E27FC236}">
                <a16:creationId xmlns:a16="http://schemas.microsoft.com/office/drawing/2014/main" id="{4EB658F0-581F-4F38-ACAF-860A69F99D57}"/>
              </a:ext>
            </a:extLst>
          </p:cNvPr>
          <p:cNvSpPr/>
          <p:nvPr/>
        </p:nvSpPr>
        <p:spPr>
          <a:xfrm>
            <a:off x="2033337" y="4410770"/>
            <a:ext cx="2274815" cy="773289"/>
          </a:xfrm>
          <a:prstGeom prst="rect">
            <a:avLst/>
          </a:prstGeom>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rPr>
              <a:t>温度升高、漏水、火灾等风险、威胁机房安全</a:t>
            </a:r>
          </a:p>
        </p:txBody>
      </p:sp>
      <p:sp>
        <p:nvSpPr>
          <p:cNvPr id="28" name="椭圆 11">
            <a:extLst>
              <a:ext uri="{FF2B5EF4-FFF2-40B4-BE49-F238E27FC236}">
                <a16:creationId xmlns:a16="http://schemas.microsoft.com/office/drawing/2014/main" id="{28222892-69C2-43B7-A0C0-EE1E2B69682D}"/>
              </a:ext>
            </a:extLst>
          </p:cNvPr>
          <p:cNvSpPr>
            <a:spLocks noChangeArrowheads="1"/>
          </p:cNvSpPr>
          <p:nvPr/>
        </p:nvSpPr>
        <p:spPr bwMode="auto">
          <a:xfrm>
            <a:off x="4829109" y="2446557"/>
            <a:ext cx="802972" cy="811482"/>
          </a:xfrm>
          <a:prstGeom prst="ellipse">
            <a:avLst/>
          </a:prstGeom>
          <a:solidFill>
            <a:schemeClr val="accent5">
              <a:lumMod val="75000"/>
            </a:schemeClr>
          </a:solidFill>
          <a:ln>
            <a:noFill/>
          </a:ln>
        </p:spPr>
        <p:txBody>
          <a:bodyPr lIns="68580" tIns="34290" rIns="68580" bIns="34290" anchor="ctr"/>
          <a:lstStyle/>
          <a:p>
            <a:pPr algn="ctr"/>
            <a:endParaRPr lang="zh-CN" altLang="en-US" dirty="0">
              <a:latin typeface="宋体" panose="02010600030101010101" pitchFamily="2" charset="-122"/>
              <a:ea typeface="宋体" panose="02010600030101010101" pitchFamily="2" charset="-122"/>
            </a:endParaRPr>
          </a:p>
        </p:txBody>
      </p:sp>
      <p:sp>
        <p:nvSpPr>
          <p:cNvPr id="30" name="矩形 29">
            <a:extLst>
              <a:ext uri="{FF2B5EF4-FFF2-40B4-BE49-F238E27FC236}">
                <a16:creationId xmlns:a16="http://schemas.microsoft.com/office/drawing/2014/main" id="{52F27C69-15AD-43A7-B146-05D8877EF6CF}"/>
              </a:ext>
            </a:extLst>
          </p:cNvPr>
          <p:cNvSpPr/>
          <p:nvPr/>
        </p:nvSpPr>
        <p:spPr>
          <a:xfrm>
            <a:off x="2087479" y="1634773"/>
            <a:ext cx="2318966" cy="1142620"/>
          </a:xfrm>
          <a:prstGeom prst="rect">
            <a:avLst/>
          </a:prstGeom>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rPr>
              <a:t>市电、</a:t>
            </a:r>
            <a:r>
              <a:rPr lang="en-US" altLang="zh-CN" sz="1600" dirty="0">
                <a:latin typeface="宋体" panose="02010600030101010101" pitchFamily="2" charset="-122"/>
                <a:ea typeface="宋体" panose="02010600030101010101" pitchFamily="2" charset="-122"/>
              </a:rPr>
              <a:t>UPS</a:t>
            </a:r>
            <a:r>
              <a:rPr lang="zh-CN" altLang="en-US" sz="1600" dirty="0">
                <a:latin typeface="宋体" panose="02010600030101010101" pitchFamily="2" charset="-122"/>
                <a:ea typeface="宋体" panose="02010600030101010101" pitchFamily="2" charset="-122"/>
              </a:rPr>
              <a:t>、精密空调等无法监控，一旦出现故障，影响核心系统运行</a:t>
            </a:r>
            <a:endParaRPr lang="en-US" altLang="zh-CN" sz="1600" dirty="0">
              <a:latin typeface="宋体" panose="02010600030101010101" pitchFamily="2" charset="-122"/>
              <a:ea typeface="宋体" panose="02010600030101010101" pitchFamily="2" charset="-122"/>
            </a:endParaRPr>
          </a:p>
        </p:txBody>
      </p:sp>
      <p:pic>
        <p:nvPicPr>
          <p:cNvPr id="31" name="图片 30">
            <a:extLst>
              <a:ext uri="{FF2B5EF4-FFF2-40B4-BE49-F238E27FC236}">
                <a16:creationId xmlns:a16="http://schemas.microsoft.com/office/drawing/2014/main" id="{2FEC6EE8-9C2A-4D0E-817A-7C93CD460B69}"/>
              </a:ext>
            </a:extLst>
          </p:cNvPr>
          <p:cNvPicPr>
            <a:picLocks noChangeAspect="1"/>
          </p:cNvPicPr>
          <p:nvPr/>
        </p:nvPicPr>
        <p:blipFill>
          <a:blip r:embed="rId4"/>
          <a:stretch>
            <a:fillRect/>
          </a:stretch>
        </p:blipFill>
        <p:spPr>
          <a:xfrm>
            <a:off x="5059473" y="2693007"/>
            <a:ext cx="314564" cy="318581"/>
          </a:xfrm>
          <a:prstGeom prst="rect">
            <a:avLst/>
          </a:prstGeom>
        </p:spPr>
      </p:pic>
      <p:pic>
        <p:nvPicPr>
          <p:cNvPr id="32" name="图片 31">
            <a:extLst>
              <a:ext uri="{FF2B5EF4-FFF2-40B4-BE49-F238E27FC236}">
                <a16:creationId xmlns:a16="http://schemas.microsoft.com/office/drawing/2014/main" id="{F03CC0AE-68CE-4A56-B4D1-05AAF807D0DE}"/>
              </a:ext>
            </a:extLst>
          </p:cNvPr>
          <p:cNvPicPr>
            <a:picLocks noChangeAspect="1"/>
          </p:cNvPicPr>
          <p:nvPr/>
        </p:nvPicPr>
        <p:blipFill>
          <a:blip r:embed="rId5"/>
          <a:stretch>
            <a:fillRect/>
          </a:stretch>
        </p:blipFill>
        <p:spPr>
          <a:xfrm>
            <a:off x="5803139" y="4982024"/>
            <a:ext cx="449220" cy="461728"/>
          </a:xfrm>
          <a:prstGeom prst="rect">
            <a:avLst/>
          </a:prstGeom>
        </p:spPr>
      </p:pic>
      <p:pic>
        <p:nvPicPr>
          <p:cNvPr id="33" name="图片 32">
            <a:extLst>
              <a:ext uri="{FF2B5EF4-FFF2-40B4-BE49-F238E27FC236}">
                <a16:creationId xmlns:a16="http://schemas.microsoft.com/office/drawing/2014/main" id="{03FBDEC1-8482-4400-89A5-0AB53553838E}"/>
              </a:ext>
            </a:extLst>
          </p:cNvPr>
          <p:cNvPicPr>
            <a:picLocks noChangeAspect="1"/>
          </p:cNvPicPr>
          <p:nvPr/>
        </p:nvPicPr>
        <p:blipFill>
          <a:blip r:embed="rId6"/>
          <a:stretch>
            <a:fillRect/>
          </a:stretch>
        </p:blipFill>
        <p:spPr>
          <a:xfrm>
            <a:off x="6662085" y="4209922"/>
            <a:ext cx="372325" cy="382694"/>
          </a:xfrm>
          <a:prstGeom prst="rect">
            <a:avLst/>
          </a:prstGeom>
        </p:spPr>
      </p:pic>
      <p:sp>
        <p:nvSpPr>
          <p:cNvPr id="2" name="标题 1">
            <a:extLst>
              <a:ext uri="{FF2B5EF4-FFF2-40B4-BE49-F238E27FC236}">
                <a16:creationId xmlns:a16="http://schemas.microsoft.com/office/drawing/2014/main" id="{A397566A-14A3-485E-9386-FFCA22F0002B}"/>
              </a:ext>
            </a:extLst>
          </p:cNvPr>
          <p:cNvSpPr>
            <a:spLocks noGrp="1"/>
          </p:cNvSpPr>
          <p:nvPr>
            <p:ph type="title"/>
          </p:nvPr>
        </p:nvSpPr>
        <p:spPr>
          <a:xfrm>
            <a:off x="2811496" y="503904"/>
            <a:ext cx="10515600" cy="900538"/>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机房管理过程中的风险和挑战</a:t>
            </a:r>
            <a:r>
              <a:rPr lang="en-US" altLang="zh-CN" sz="2400" b="1" dirty="0">
                <a:solidFill>
                  <a:schemeClr val="accent1"/>
                </a:solidFill>
                <a:latin typeface="微软雅黑" panose="020B0503020204020204" pitchFamily="34" charset="-122"/>
                <a:ea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rPr>
              <a:t>状态管理</a:t>
            </a:r>
            <a:endParaRPr lang="zh-CN" altLang="en-US" sz="2400" b="1" dirty="0">
              <a:solidFill>
                <a:schemeClr val="accent1"/>
              </a:solidFill>
            </a:endParaRPr>
          </a:p>
        </p:txBody>
      </p:sp>
      <p:grpSp>
        <p:nvGrpSpPr>
          <p:cNvPr id="5" name="组合 4">
            <a:extLst>
              <a:ext uri="{FF2B5EF4-FFF2-40B4-BE49-F238E27FC236}">
                <a16:creationId xmlns:a16="http://schemas.microsoft.com/office/drawing/2014/main" id="{F04DEC78-4905-46F5-B480-75ADB1F3B7CC}"/>
              </a:ext>
            </a:extLst>
          </p:cNvPr>
          <p:cNvGrpSpPr/>
          <p:nvPr/>
        </p:nvGrpSpPr>
        <p:grpSpPr>
          <a:xfrm>
            <a:off x="7267389" y="1800944"/>
            <a:ext cx="2791011" cy="1252396"/>
            <a:chOff x="7243612" y="1628761"/>
            <a:chExt cx="3085787" cy="1252396"/>
          </a:xfrm>
        </p:grpSpPr>
        <p:sp>
          <p:nvSpPr>
            <p:cNvPr id="3" name="矩形: 圆角 2">
              <a:extLst>
                <a:ext uri="{FF2B5EF4-FFF2-40B4-BE49-F238E27FC236}">
                  <a16:creationId xmlns:a16="http://schemas.microsoft.com/office/drawing/2014/main" id="{9A16B599-B754-4A53-A924-17575C912B9F}"/>
                </a:ext>
              </a:extLst>
            </p:cNvPr>
            <p:cNvSpPr/>
            <p:nvPr/>
          </p:nvSpPr>
          <p:spPr>
            <a:xfrm>
              <a:off x="7243612" y="1667590"/>
              <a:ext cx="3085787" cy="121356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E78621E3-9785-4984-A6B4-72A360623746}"/>
                </a:ext>
              </a:extLst>
            </p:cNvPr>
            <p:cNvSpPr/>
            <p:nvPr/>
          </p:nvSpPr>
          <p:spPr>
            <a:xfrm>
              <a:off x="7287322" y="1628761"/>
              <a:ext cx="3042075" cy="1142620"/>
            </a:xfrm>
            <a:prstGeom prst="rect">
              <a:avLst/>
            </a:prstGeom>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rPr>
                <a:t>机房里面服务器、交换机、安全设备众多无法统一管理和风险预警</a:t>
              </a:r>
            </a:p>
          </p:txBody>
        </p:sp>
      </p:grpSp>
      <p:sp>
        <p:nvSpPr>
          <p:cNvPr id="4" name="不完整圆 3">
            <a:extLst>
              <a:ext uri="{FF2B5EF4-FFF2-40B4-BE49-F238E27FC236}">
                <a16:creationId xmlns:a16="http://schemas.microsoft.com/office/drawing/2014/main" id="{1792BA1F-6746-41A0-A8AB-EC9D268D3AF7}"/>
              </a:ext>
            </a:extLst>
          </p:cNvPr>
          <p:cNvSpPr/>
          <p:nvPr/>
        </p:nvSpPr>
        <p:spPr>
          <a:xfrm>
            <a:off x="4965401" y="4170437"/>
            <a:ext cx="430543" cy="461665"/>
          </a:xfrm>
          <a:prstGeom prst="pi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宋体" panose="02010600030101010101" pitchFamily="2" charset="-122"/>
              <a:ea typeface="宋体" panose="02010600030101010101" pitchFamily="2" charset="-122"/>
            </a:endParaRPr>
          </a:p>
        </p:txBody>
      </p:sp>
      <p:grpSp>
        <p:nvGrpSpPr>
          <p:cNvPr id="6" name="组合 5">
            <a:extLst>
              <a:ext uri="{FF2B5EF4-FFF2-40B4-BE49-F238E27FC236}">
                <a16:creationId xmlns:a16="http://schemas.microsoft.com/office/drawing/2014/main" id="{AB9B1F03-317B-4876-9B25-C0BB9E5C22CE}"/>
              </a:ext>
            </a:extLst>
          </p:cNvPr>
          <p:cNvGrpSpPr/>
          <p:nvPr/>
        </p:nvGrpSpPr>
        <p:grpSpPr>
          <a:xfrm>
            <a:off x="7289244" y="4295013"/>
            <a:ext cx="2869418" cy="1219078"/>
            <a:chOff x="7265466" y="4027383"/>
            <a:chExt cx="3368654" cy="1219078"/>
          </a:xfrm>
        </p:grpSpPr>
        <p:sp>
          <p:nvSpPr>
            <p:cNvPr id="29" name="矩形: 圆角 28">
              <a:extLst>
                <a:ext uri="{FF2B5EF4-FFF2-40B4-BE49-F238E27FC236}">
                  <a16:creationId xmlns:a16="http://schemas.microsoft.com/office/drawing/2014/main" id="{623DA313-D9E8-4699-9FED-F4C513F93B88}"/>
                </a:ext>
              </a:extLst>
            </p:cNvPr>
            <p:cNvSpPr/>
            <p:nvPr/>
          </p:nvSpPr>
          <p:spPr>
            <a:xfrm>
              <a:off x="7265466" y="4032894"/>
              <a:ext cx="3276605" cy="121356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B09725BA-82AF-47A7-9211-D33D53C04002}"/>
                </a:ext>
              </a:extLst>
            </p:cNvPr>
            <p:cNvSpPr/>
            <p:nvPr/>
          </p:nvSpPr>
          <p:spPr>
            <a:xfrm>
              <a:off x="7287322" y="4027383"/>
              <a:ext cx="3346798" cy="1142620"/>
            </a:xfrm>
            <a:prstGeom prst="rect">
              <a:avLst/>
            </a:prstGeom>
          </p:spPr>
          <p:txBody>
            <a:bodyPr wrap="square">
              <a:spAutoFit/>
            </a:bodyPr>
            <a:lstStyle/>
            <a:p>
              <a:pPr>
                <a:lnSpc>
                  <a:spcPct val="150000"/>
                </a:lnSpc>
              </a:pPr>
              <a:r>
                <a:rPr lang="zh-CN" altLang="en-US" sz="1600" dirty="0">
                  <a:latin typeface="宋体" panose="02010600030101010101" pitchFamily="2" charset="-122"/>
                  <a:ea typeface="宋体" panose="02010600030101010101" pitchFamily="2" charset="-122"/>
                </a:rPr>
                <a:t>弱电间、设备间等数量众多，无法管理和监控状态，一旦出现故障，需要恢复费时费力</a:t>
              </a:r>
            </a:p>
          </p:txBody>
        </p:sp>
      </p:grpSp>
    </p:spTree>
    <p:extLst>
      <p:ext uri="{BB962C8B-B14F-4D97-AF65-F5344CB8AC3E}">
        <p14:creationId xmlns:p14="http://schemas.microsoft.com/office/powerpoint/2010/main" val="1550336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67" y="2275066"/>
            <a:ext cx="4768313" cy="2835680"/>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66" y="2275066"/>
            <a:ext cx="4768313" cy="2835680"/>
          </a:xfrm>
          <a:prstGeom prst="rect">
            <a:avLst/>
          </a:prstGeom>
        </p:spPr>
      </p:pic>
      <p:sp>
        <p:nvSpPr>
          <p:cNvPr id="13" name="矩形 12"/>
          <p:cNvSpPr/>
          <p:nvPr/>
        </p:nvSpPr>
        <p:spPr>
          <a:xfrm>
            <a:off x="5105994" y="902500"/>
            <a:ext cx="1980029" cy="630942"/>
          </a:xfrm>
          <a:prstGeom prst="rect">
            <a:avLst/>
          </a:prstGeom>
        </p:spPr>
        <p:txBody>
          <a:bodyPr wrap="none">
            <a:spAutoFit/>
          </a:bodyPr>
          <a:lstStyle/>
          <a:p>
            <a:pPr lvl="0" algn="ctr">
              <a:defRPr/>
            </a:pPr>
            <a:r>
              <a:rPr lang="zh-CN" altLang="en-US" sz="3500" b="1" noProof="0" dirty="0">
                <a:solidFill>
                  <a:srgbClr val="184199"/>
                </a:solidFill>
                <a:latin typeface="微软雅黑" panose="020B0503020204020204" pitchFamily="34" charset="-122"/>
                <a:ea typeface="微软雅黑" panose="020B0503020204020204" pitchFamily="34" charset="-122"/>
              </a:rPr>
              <a:t>创新成果</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8016" y="5143834"/>
            <a:ext cx="361188" cy="361188"/>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0184" y="5181600"/>
            <a:ext cx="530352" cy="530352"/>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3898" y="4348480"/>
            <a:ext cx="416052" cy="416052"/>
          </a:xfrm>
          <a:prstGeom prst="rect">
            <a:avLst/>
          </a:prstGeom>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221" y="6254954"/>
            <a:ext cx="320040" cy="320040"/>
          </a:xfrm>
          <a:prstGeom prst="rect">
            <a:avLst/>
          </a:prstGeom>
        </p:spPr>
      </p:pic>
      <p:sp>
        <p:nvSpPr>
          <p:cNvPr id="26" name="文本框 25"/>
          <p:cNvSpPr txBox="1"/>
          <p:nvPr/>
        </p:nvSpPr>
        <p:spPr>
          <a:xfrm>
            <a:off x="1263540" y="3013471"/>
            <a:ext cx="4195966" cy="1708160"/>
          </a:xfrm>
          <a:prstGeom prst="rect">
            <a:avLst/>
          </a:prstGeom>
          <a:noFill/>
        </p:spPr>
        <p:txBody>
          <a:bodyPr wrap="square" rtlCol="0">
            <a:spAutoFit/>
          </a:bodyPr>
          <a:lstStyle/>
          <a:p>
            <a:pPr marL="342900" indent="-342900">
              <a:lnSpc>
                <a:spcPct val="150000"/>
              </a:lnSpc>
              <a:buFont typeface="Wingdings" charset="2"/>
              <a:buChar char="ü"/>
            </a:pP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率先推出无线</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安全</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营销</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ALL</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IN</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ONE</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控制器</a:t>
            </a:r>
            <a:endPar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charset="2"/>
              <a:buChar char="ü"/>
            </a:pP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国内率先推出集结号分层</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AC</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组网</a:t>
            </a:r>
            <a:endPar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charset="2"/>
              <a:buChar char="ü"/>
            </a:pP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国内率先推出本地转发审计与应用识别</a:t>
            </a:r>
            <a:endPar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charset="2"/>
              <a:buChar char="ü"/>
            </a:pP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国内率先推出兼容友商的全网统一认证</a:t>
            </a:r>
            <a:endPar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charset="2"/>
              <a:buChar char="ü"/>
            </a:pP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国内率先推出无线</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有线</a:t>
            </a:r>
            <a:r>
              <a:rPr kumimoji="1" lang="en-US" altLang="zh-CN"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kumimoji="1" lang="zh-CN" altLang="en-US" sz="14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物联网融合控制器</a:t>
            </a:r>
          </a:p>
        </p:txBody>
      </p:sp>
      <p:sp>
        <p:nvSpPr>
          <p:cNvPr id="27" name="文本框 26"/>
          <p:cNvSpPr txBox="1"/>
          <p:nvPr/>
        </p:nvSpPr>
        <p:spPr>
          <a:xfrm>
            <a:off x="2487323" y="2293104"/>
            <a:ext cx="1723549" cy="497957"/>
          </a:xfrm>
          <a:prstGeom prst="rect">
            <a:avLst/>
          </a:prstGeom>
          <a:noFill/>
        </p:spPr>
        <p:txBody>
          <a:bodyPr wrap="square" rtlCol="0">
            <a:spAutoFit/>
          </a:bodyPr>
          <a:lstStyle/>
          <a:p>
            <a:pPr algn="ctr">
              <a:lnSpc>
                <a:spcPct val="120000"/>
              </a:lnSpc>
            </a:pPr>
            <a:r>
              <a:rPr kumimoji="1" lang="zh-CN" altLang="en-US" sz="2400" b="1" dirty="0">
                <a:solidFill>
                  <a:schemeClr val="bg1"/>
                </a:solidFill>
                <a:latin typeface="微软雅黑" panose="020B0503020204020204" charset="-122"/>
                <a:ea typeface="微软雅黑" panose="020B0503020204020204" charset="-122"/>
                <a:cs typeface="微软雅黑" panose="020B0503020204020204" charset="-122"/>
              </a:rPr>
              <a:t>突破性创新</a:t>
            </a:r>
          </a:p>
        </p:txBody>
      </p:sp>
      <p:sp>
        <p:nvSpPr>
          <p:cNvPr id="28" name="文本框 27"/>
          <p:cNvSpPr txBox="1"/>
          <p:nvPr/>
        </p:nvSpPr>
        <p:spPr>
          <a:xfrm>
            <a:off x="8019937" y="2275066"/>
            <a:ext cx="1415772" cy="534035"/>
          </a:xfrm>
          <a:prstGeom prst="rect">
            <a:avLst/>
          </a:prstGeom>
          <a:noFill/>
        </p:spPr>
        <p:txBody>
          <a:bodyPr wrap="square" rtlCol="0">
            <a:spAutoFit/>
          </a:bodyPr>
          <a:lstStyle/>
          <a:p>
            <a:pPr algn="ctr">
              <a:lnSpc>
                <a:spcPct val="120000"/>
              </a:lnSpc>
            </a:pPr>
            <a:r>
              <a:rPr kumimoji="1" lang="zh-CN" altLang="en-US" sz="2400" b="1" dirty="0">
                <a:solidFill>
                  <a:schemeClr val="bg1"/>
                </a:solidFill>
                <a:latin typeface="微软雅黑" panose="020B0503020204020204" charset="-122"/>
                <a:ea typeface="微软雅黑" panose="020B0503020204020204" charset="-122"/>
                <a:cs typeface="微软雅黑" panose="020B0503020204020204" charset="-122"/>
              </a:rPr>
              <a:t>专利成果</a:t>
            </a:r>
          </a:p>
        </p:txBody>
      </p:sp>
      <p:grpSp>
        <p:nvGrpSpPr>
          <p:cNvPr id="38" name="组 37"/>
          <p:cNvGrpSpPr/>
          <p:nvPr/>
        </p:nvGrpSpPr>
        <p:grpSpPr>
          <a:xfrm>
            <a:off x="6556048" y="3013471"/>
            <a:ext cx="4726825" cy="1765913"/>
            <a:chOff x="6598731" y="3158488"/>
            <a:chExt cx="4726825" cy="1765913"/>
          </a:xfrm>
        </p:grpSpPr>
        <p:sp>
          <p:nvSpPr>
            <p:cNvPr id="39" name="文本框 38"/>
            <p:cNvSpPr txBox="1"/>
            <p:nvPr/>
          </p:nvSpPr>
          <p:spPr>
            <a:xfrm>
              <a:off x="6619513" y="3158488"/>
              <a:ext cx="4605655" cy="377411"/>
            </a:xfrm>
            <a:prstGeom prst="rect">
              <a:avLst/>
            </a:prstGeom>
            <a:noFill/>
          </p:spPr>
          <p:txBody>
            <a:bodyPr wrap="square" rtlCol="0">
              <a:spAutoFit/>
            </a:bodyPr>
            <a:lstStyle>
              <a:defPPr>
                <a:defRPr lang="zh-CN"/>
              </a:defPPr>
              <a:lvl1pPr>
                <a:lnSpc>
                  <a:spcPct val="120000"/>
                </a:lnSpc>
                <a:defRPr kumimoji="1" sz="20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defRPr>
              </a:lvl1pPr>
            </a:lstStyle>
            <a:p>
              <a:pPr marL="342900" indent="-342900">
                <a:lnSpc>
                  <a:spcPct val="150000"/>
                </a:lnSpc>
                <a:buFont typeface="Wingdings" charset="2"/>
                <a:buChar char="ü"/>
              </a:pPr>
              <a:r>
                <a:rPr lang="zh-CN" altLang="en-US" sz="1400" b="0" dirty="0">
                  <a:solidFill>
                    <a:schemeClr val="tx1">
                      <a:lumMod val="95000"/>
                      <a:lumOff val="5000"/>
                    </a:schemeClr>
                  </a:solidFill>
                </a:rPr>
                <a:t>累计专利申请总数超过</a:t>
              </a:r>
              <a:r>
                <a:rPr lang="en-US" altLang="zh-CN" sz="1400" b="0" dirty="0">
                  <a:solidFill>
                    <a:schemeClr val="tx1">
                      <a:lumMod val="95000"/>
                      <a:lumOff val="5000"/>
                    </a:schemeClr>
                  </a:solidFill>
                </a:rPr>
                <a:t>110</a:t>
              </a:r>
              <a:r>
                <a:rPr lang="zh-CN" altLang="en-US" sz="1400" b="0" dirty="0">
                  <a:solidFill>
                    <a:schemeClr val="tx1">
                      <a:lumMod val="95000"/>
                      <a:lumOff val="5000"/>
                    </a:schemeClr>
                  </a:solidFill>
                </a:rPr>
                <a:t>件</a:t>
              </a:r>
              <a:endParaRPr lang="en-US" altLang="zh-CN" sz="1400" b="0" dirty="0">
                <a:solidFill>
                  <a:schemeClr val="tx1">
                    <a:lumMod val="95000"/>
                    <a:lumOff val="5000"/>
                  </a:schemeClr>
                </a:solidFill>
              </a:endParaRPr>
            </a:p>
          </p:txBody>
        </p:sp>
        <p:sp>
          <p:nvSpPr>
            <p:cNvPr id="40" name="文本框 39"/>
            <p:cNvSpPr txBox="1"/>
            <p:nvPr/>
          </p:nvSpPr>
          <p:spPr>
            <a:xfrm>
              <a:off x="6598731" y="3954905"/>
              <a:ext cx="4726825" cy="969496"/>
            </a:xfrm>
            <a:prstGeom prst="rect">
              <a:avLst/>
            </a:prstGeom>
            <a:noFill/>
          </p:spPr>
          <p:txBody>
            <a:bodyPr wrap="square" rtlCol="0">
              <a:spAutoFit/>
            </a:bodyPr>
            <a:lstStyle>
              <a:defPPr>
                <a:defRPr lang="zh-CN"/>
              </a:defPPr>
              <a:lvl1pPr>
                <a:lnSpc>
                  <a:spcPct val="120000"/>
                </a:lnSpc>
                <a:defRPr kumimoji="1" sz="20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defRPr>
              </a:lvl1pPr>
            </a:lstStyle>
            <a:p>
              <a:pPr>
                <a:lnSpc>
                  <a:spcPct val="150000"/>
                </a:lnSpc>
              </a:pPr>
              <a:r>
                <a:rPr lang="zh-CN" altLang="en-US" sz="1400" b="0" dirty="0">
                  <a:solidFill>
                    <a:schemeClr val="tx1">
                      <a:lumMod val="95000"/>
                      <a:lumOff val="5000"/>
                    </a:schemeClr>
                  </a:solidFill>
                </a:rPr>
                <a:t>    </a:t>
              </a:r>
              <a:r>
                <a:rPr lang="zh-CN" altLang="en-US" sz="1200" b="0" dirty="0">
                  <a:solidFill>
                    <a:schemeClr val="tx1">
                      <a:lumMod val="95000"/>
                      <a:lumOff val="5000"/>
                    </a:schemeClr>
                  </a:solidFill>
                </a:rPr>
                <a:t>“基于虚拟专用网络</a:t>
              </a:r>
              <a:r>
                <a:rPr lang="en-US" altLang="zh-CN" sz="1200" b="0" dirty="0">
                  <a:solidFill>
                    <a:schemeClr val="tx1">
                      <a:lumMod val="95000"/>
                      <a:lumOff val="5000"/>
                    </a:schemeClr>
                  </a:solidFill>
                </a:rPr>
                <a:t>VPN</a:t>
              </a:r>
              <a:r>
                <a:rPr lang="zh-CN" altLang="en-US" sz="1200" b="0" dirty="0">
                  <a:solidFill>
                    <a:schemeClr val="tx1">
                      <a:lumMod val="95000"/>
                      <a:lumOff val="5000"/>
                    </a:schemeClr>
                  </a:solidFill>
                </a:rPr>
                <a:t>的内网资源访问方法及装置”</a:t>
              </a:r>
            </a:p>
            <a:p>
              <a:pPr>
                <a:lnSpc>
                  <a:spcPct val="150000"/>
                </a:lnSpc>
              </a:pPr>
              <a:r>
                <a:rPr lang="zh-CN" altLang="en-US" sz="1200" b="0" dirty="0">
                  <a:solidFill>
                    <a:schemeClr val="tx1">
                      <a:lumMod val="95000"/>
                      <a:lumOff val="5000"/>
                    </a:schemeClr>
                  </a:solidFill>
                </a:rPr>
                <a:t>     “物联网数据可视化大屏管理系统界面设计”</a:t>
              </a:r>
              <a:endParaRPr lang="en-US" altLang="zh-CN" sz="1200" b="0" dirty="0">
                <a:solidFill>
                  <a:schemeClr val="tx1">
                    <a:lumMod val="95000"/>
                    <a:lumOff val="5000"/>
                  </a:schemeClr>
                </a:solidFill>
              </a:endParaRPr>
            </a:p>
            <a:p>
              <a:pPr>
                <a:lnSpc>
                  <a:spcPct val="150000"/>
                </a:lnSpc>
              </a:pPr>
              <a:r>
                <a:rPr lang="zh-CN" altLang="en-US" sz="1200" b="0" dirty="0">
                  <a:solidFill>
                    <a:schemeClr val="tx1">
                      <a:lumMod val="95000"/>
                      <a:lumOff val="5000"/>
                    </a:schemeClr>
                  </a:solidFill>
                </a:rPr>
                <a:t>     “一种快速部署交换机的方法、系统及相关装置”</a:t>
              </a:r>
              <a:endParaRPr lang="en-US" altLang="zh-CN" sz="1200" b="0" dirty="0">
                <a:solidFill>
                  <a:schemeClr val="tx1">
                    <a:lumMod val="95000"/>
                    <a:lumOff val="5000"/>
                  </a:schemeClr>
                </a:solidFill>
              </a:endParaRPr>
            </a:p>
          </p:txBody>
        </p:sp>
        <p:sp>
          <p:nvSpPr>
            <p:cNvPr id="41" name="文本框 40"/>
            <p:cNvSpPr txBox="1"/>
            <p:nvPr/>
          </p:nvSpPr>
          <p:spPr>
            <a:xfrm>
              <a:off x="6619513" y="3518992"/>
              <a:ext cx="404206" cy="418191"/>
            </a:xfrm>
            <a:prstGeom prst="rect">
              <a:avLst/>
            </a:prstGeom>
            <a:noFill/>
          </p:spPr>
          <p:txBody>
            <a:bodyPr wrap="square" rtlCol="0">
              <a:spAutoFit/>
            </a:bodyPr>
            <a:lstStyle>
              <a:defPPr>
                <a:defRPr lang="zh-CN"/>
              </a:defPPr>
              <a:lvl1pPr>
                <a:lnSpc>
                  <a:spcPct val="120000"/>
                </a:lnSpc>
                <a:defRPr kumimoji="1" sz="2000" b="1">
                  <a:solidFill>
                    <a:schemeClr val="tx1">
                      <a:lumMod val="75000"/>
                      <a:lumOff val="25000"/>
                    </a:schemeClr>
                  </a:solidFill>
                  <a:latin typeface="微软雅黑" panose="020B0503020204020204" charset="-122"/>
                  <a:ea typeface="微软雅黑" panose="020B0503020204020204" charset="-122"/>
                  <a:cs typeface="微软雅黑" panose="020B0503020204020204" charset="-122"/>
                </a:defRPr>
              </a:lvl1pPr>
            </a:lstStyle>
            <a:p>
              <a:pPr marL="342900" indent="-342900">
                <a:lnSpc>
                  <a:spcPct val="150000"/>
                </a:lnSpc>
                <a:buFont typeface="Wingdings" charset="2"/>
                <a:buChar char="ü"/>
              </a:pPr>
              <a:r>
                <a:rPr lang="en-US" altLang="zh-CN" sz="1600" b="0" dirty="0">
                  <a:solidFill>
                    <a:schemeClr val="tx1">
                      <a:lumMod val="95000"/>
                      <a:lumOff val="5000"/>
                    </a:schemeClr>
                  </a:solidFill>
                </a:rPr>
                <a:t>     </a:t>
              </a:r>
            </a:p>
          </p:txBody>
        </p:sp>
        <p:sp>
          <p:nvSpPr>
            <p:cNvPr id="42" name="矩形 41"/>
            <p:cNvSpPr/>
            <p:nvPr/>
          </p:nvSpPr>
          <p:spPr>
            <a:xfrm>
              <a:off x="6799503" y="3506613"/>
              <a:ext cx="1670650" cy="424155"/>
            </a:xfrm>
            <a:prstGeom prst="rect">
              <a:avLst/>
            </a:prstGeom>
          </p:spPr>
          <p:txBody>
            <a:bodyPr wrap="none">
              <a:spAutoFit/>
            </a:bodyPr>
            <a:lstStyle/>
            <a:p>
              <a:pPr>
                <a:lnSpc>
                  <a:spcPct val="150000"/>
                </a:lnSpc>
              </a:pPr>
              <a:r>
                <a:rPr lang="zh-CN" altLang="en-US" sz="1600" b="1" dirty="0">
                  <a:solidFill>
                    <a:schemeClr val="tx1">
                      <a:lumMod val="95000"/>
                      <a:lumOff val="5000"/>
                    </a:schemeClr>
                  </a:solidFill>
                </a:rPr>
                <a:t>“优秀专利奖”</a:t>
              </a:r>
              <a:r>
                <a:rPr lang="en-US" altLang="zh-CN" sz="1600" b="1" dirty="0">
                  <a:solidFill>
                    <a:schemeClr val="tx1">
                      <a:lumMod val="95000"/>
                      <a:lumOff val="5000"/>
                    </a:schemeClr>
                  </a:solidFill>
                </a:rPr>
                <a:t>:</a:t>
              </a:r>
            </a:p>
          </p:txBody>
        </p:sp>
      </p:grpSp>
    </p:spTree>
    <p:extLst>
      <p:ext uri="{BB962C8B-B14F-4D97-AF65-F5344CB8AC3E}">
        <p14:creationId xmlns:p14="http://schemas.microsoft.com/office/powerpoint/2010/main" val="7632225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3527830" y="629228"/>
            <a:ext cx="5136342" cy="630942"/>
          </a:xfrm>
          <a:prstGeom prst="rect">
            <a:avLst/>
          </a:prstGeom>
        </p:spPr>
        <p:txBody>
          <a:bodyPr wrap="none">
            <a:spAutoFit/>
          </a:bodyPr>
          <a:lstStyle/>
          <a:p>
            <a:pPr algn="ctr"/>
            <a:r>
              <a:rPr kumimoji="1" lang="zh-CN" altLang="en-US" sz="3500" b="1" dirty="0">
                <a:solidFill>
                  <a:srgbClr val="184199"/>
                </a:solidFill>
                <a:latin typeface="Microsoft YaHei" charset="-122"/>
                <a:ea typeface="Microsoft YaHei" charset="-122"/>
                <a:cs typeface="Microsoft YaHei" charset="-122"/>
              </a:rPr>
              <a:t>创新让我们不断赢得认可</a:t>
            </a:r>
          </a:p>
        </p:txBody>
      </p:sp>
      <p:grpSp>
        <p:nvGrpSpPr>
          <p:cNvPr id="39" name="组 38"/>
          <p:cNvGrpSpPr>
            <a:grpSpLocks noChangeAspect="1"/>
          </p:cNvGrpSpPr>
          <p:nvPr/>
        </p:nvGrpSpPr>
        <p:grpSpPr>
          <a:xfrm rot="15198231">
            <a:off x="1164963" y="2658607"/>
            <a:ext cx="1091465" cy="1091465"/>
            <a:chOff x="7932493" y="324682"/>
            <a:chExt cx="1663558" cy="1691134"/>
          </a:xfrm>
        </p:grpSpPr>
        <p:sp>
          <p:nvSpPr>
            <p:cNvPr id="40" name="椭圆 39"/>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椭圆 40"/>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椭圆 45"/>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2" name="组 51"/>
          <p:cNvGrpSpPr>
            <a:grpSpLocks noChangeAspect="1"/>
          </p:cNvGrpSpPr>
          <p:nvPr/>
        </p:nvGrpSpPr>
        <p:grpSpPr>
          <a:xfrm rot="15198231">
            <a:off x="3965282" y="1834121"/>
            <a:ext cx="1091465" cy="1091465"/>
            <a:chOff x="7932493" y="324682"/>
            <a:chExt cx="1663558" cy="1691134"/>
          </a:xfrm>
        </p:grpSpPr>
        <p:sp>
          <p:nvSpPr>
            <p:cNvPr id="53" name="椭圆 52"/>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椭圆 57"/>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椭圆 59"/>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1" name="组 60"/>
          <p:cNvGrpSpPr>
            <a:grpSpLocks noChangeAspect="1"/>
          </p:cNvGrpSpPr>
          <p:nvPr/>
        </p:nvGrpSpPr>
        <p:grpSpPr>
          <a:xfrm rot="15198231">
            <a:off x="6598769" y="2277866"/>
            <a:ext cx="1091465" cy="1091465"/>
            <a:chOff x="7932493" y="324682"/>
            <a:chExt cx="1663558" cy="1691134"/>
          </a:xfrm>
        </p:grpSpPr>
        <p:sp>
          <p:nvSpPr>
            <p:cNvPr id="62" name="椭圆 61"/>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65"/>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椭圆 67"/>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椭圆 68"/>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0" name="组 69"/>
          <p:cNvGrpSpPr>
            <a:grpSpLocks noChangeAspect="1"/>
          </p:cNvGrpSpPr>
          <p:nvPr/>
        </p:nvGrpSpPr>
        <p:grpSpPr>
          <a:xfrm rot="15198231">
            <a:off x="8916516" y="2104780"/>
            <a:ext cx="1091465" cy="1091465"/>
            <a:chOff x="7932493" y="324682"/>
            <a:chExt cx="1663558" cy="1691134"/>
          </a:xfrm>
        </p:grpSpPr>
        <p:sp>
          <p:nvSpPr>
            <p:cNvPr id="74" name="椭圆 73"/>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椭圆 74"/>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椭圆 75"/>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椭圆 77"/>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82" name="文本框 81"/>
          <p:cNvSpPr txBox="1"/>
          <p:nvPr/>
        </p:nvSpPr>
        <p:spPr>
          <a:xfrm>
            <a:off x="1834424" y="4131180"/>
            <a:ext cx="2388795" cy="810478"/>
          </a:xfrm>
          <a:prstGeom prst="rect">
            <a:avLst/>
          </a:prstGeom>
          <a:noFill/>
        </p:spPr>
        <p:txBody>
          <a:bodyPr wrap="none" rtlCol="0">
            <a:spAutoFit/>
          </a:bodyPr>
          <a:lstStyle/>
          <a:p>
            <a:pPr>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中国企业级</a:t>
            </a:r>
            <a:endParaRPr kumimoji="1" lang="en-US" altLang="zh-CN" sz="2000" dirty="0">
              <a:solidFill>
                <a:schemeClr val="tx1">
                  <a:lumMod val="95000"/>
                  <a:lumOff val="5000"/>
                </a:schemeClr>
              </a:solidFill>
              <a:latin typeface="Microsoft YaHei" charset="-122"/>
              <a:ea typeface="Microsoft YaHei" charset="-122"/>
              <a:cs typeface="Microsoft YaHei" charset="-122"/>
            </a:endParaRPr>
          </a:p>
          <a:p>
            <a:pPr>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无线份额 </a:t>
            </a:r>
            <a:r>
              <a:rPr kumimoji="1" lang="en-US" altLang="zh-CN" sz="1400" dirty="0">
                <a:solidFill>
                  <a:schemeClr val="tx1">
                    <a:lumMod val="95000"/>
                    <a:lumOff val="5000"/>
                  </a:schemeClr>
                </a:solidFill>
                <a:latin typeface="Microsoft YaHei" charset="-122"/>
                <a:ea typeface="Microsoft YaHei" charset="-122"/>
                <a:cs typeface="Microsoft YaHei" charset="-122"/>
              </a:rPr>
              <a:t>(IDC2018Q1)</a:t>
            </a:r>
            <a:endParaRPr kumimoji="1" lang="zh-CN" altLang="en-US" sz="1400" dirty="0">
              <a:solidFill>
                <a:schemeClr val="tx1">
                  <a:lumMod val="95000"/>
                  <a:lumOff val="5000"/>
                </a:schemeClr>
              </a:solidFill>
              <a:latin typeface="Microsoft YaHei" charset="-122"/>
              <a:ea typeface="Microsoft YaHei" charset="-122"/>
              <a:cs typeface="Microsoft YaHei" charset="-122"/>
            </a:endParaRPr>
          </a:p>
        </p:txBody>
      </p:sp>
      <p:sp>
        <p:nvSpPr>
          <p:cNvPr id="83" name="圆角矩形 82"/>
          <p:cNvSpPr/>
          <p:nvPr/>
        </p:nvSpPr>
        <p:spPr>
          <a:xfrm>
            <a:off x="1945604" y="3771641"/>
            <a:ext cx="991026" cy="301632"/>
          </a:xfrm>
          <a:prstGeom prst="roundRect">
            <a:avLst>
              <a:gd name="adj" fmla="val 8557"/>
            </a:avLst>
          </a:prstGeom>
          <a:solidFill>
            <a:srgbClr val="18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solidFill>
                  <a:schemeClr val="bg1"/>
                </a:solidFill>
                <a:latin typeface="Microsoft YaHei" charset="-122"/>
                <a:ea typeface="Microsoft YaHei" charset="-122"/>
                <a:cs typeface="Microsoft YaHei" charset="-122"/>
              </a:rPr>
              <a:t>TOP3</a:t>
            </a:r>
            <a:endParaRPr kumimoji="1" lang="en-US" altLang="zh-CN" sz="1050" b="1" dirty="0">
              <a:solidFill>
                <a:schemeClr val="bg1"/>
              </a:solidFill>
              <a:latin typeface="Microsoft YaHei" charset="-122"/>
              <a:ea typeface="Microsoft YaHei" charset="-122"/>
              <a:cs typeface="Microsoft YaHei" charset="-122"/>
            </a:endParaRPr>
          </a:p>
        </p:txBody>
      </p:sp>
      <p:cxnSp>
        <p:nvCxnSpPr>
          <p:cNvPr id="84" name="直线连接符 83"/>
          <p:cNvCxnSpPr/>
          <p:nvPr/>
        </p:nvCxnSpPr>
        <p:spPr>
          <a:xfrm>
            <a:off x="1712940" y="3766123"/>
            <a:ext cx="0" cy="2422539"/>
          </a:xfrm>
          <a:prstGeom prst="line">
            <a:avLst/>
          </a:prstGeom>
          <a:ln w="22225" cap="rnd">
            <a:gradFill flip="none" rotWithShape="1">
              <a:gsLst>
                <a:gs pos="0">
                  <a:srgbClr val="032168">
                    <a:alpha val="0"/>
                  </a:srgbClr>
                </a:gs>
                <a:gs pos="47000">
                  <a:srgbClr val="013FAA"/>
                </a:gs>
                <a:gs pos="99000">
                  <a:srgbClr val="0077FE"/>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88" name="文本框 87"/>
          <p:cNvSpPr txBox="1"/>
          <p:nvPr/>
        </p:nvSpPr>
        <p:spPr>
          <a:xfrm>
            <a:off x="4675204" y="3296839"/>
            <a:ext cx="1854995" cy="1169551"/>
          </a:xfrm>
          <a:prstGeom prst="rect">
            <a:avLst/>
          </a:prstGeom>
          <a:noFill/>
        </p:spPr>
        <p:txBody>
          <a:bodyPr wrap="none" rtlCol="0">
            <a:spAutoFit/>
          </a:bodyPr>
          <a:lstStyle/>
          <a:p>
            <a:pPr>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深圳</a:t>
            </a:r>
            <a:endParaRPr kumimoji="1" lang="en-US" altLang="zh-CN" sz="2000" dirty="0">
              <a:solidFill>
                <a:schemeClr val="tx1">
                  <a:lumMod val="95000"/>
                  <a:lumOff val="5000"/>
                </a:schemeClr>
              </a:solidFill>
              <a:latin typeface="Microsoft YaHei" charset="-122"/>
              <a:ea typeface="Microsoft YaHei" charset="-122"/>
              <a:cs typeface="Microsoft YaHei" charset="-122"/>
            </a:endParaRPr>
          </a:p>
          <a:p>
            <a:pPr>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高科技</a:t>
            </a:r>
            <a:endParaRPr kumimoji="1" lang="en-US" altLang="zh-CN" sz="2000" dirty="0">
              <a:solidFill>
                <a:schemeClr val="tx1">
                  <a:lumMod val="95000"/>
                  <a:lumOff val="5000"/>
                </a:schemeClr>
              </a:solidFill>
              <a:latin typeface="Microsoft YaHei" charset="-122"/>
              <a:ea typeface="Microsoft YaHei" charset="-122"/>
              <a:cs typeface="Microsoft YaHei" charset="-122"/>
            </a:endParaRPr>
          </a:p>
          <a:p>
            <a:pPr>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高成长</a:t>
            </a:r>
            <a:r>
              <a:rPr kumimoji="1" lang="en-US" altLang="zh-CN" sz="1400" dirty="0">
                <a:solidFill>
                  <a:schemeClr val="tx1">
                    <a:lumMod val="95000"/>
                    <a:lumOff val="5000"/>
                  </a:schemeClr>
                </a:solidFill>
                <a:latin typeface="Microsoft YaHei" charset="-122"/>
                <a:ea typeface="Microsoft YaHei" charset="-122"/>
                <a:cs typeface="Microsoft YaHei" charset="-122"/>
              </a:rPr>
              <a:t>(</a:t>
            </a:r>
            <a:r>
              <a:rPr kumimoji="1" lang="zh-CN" altLang="en-US" sz="1400" dirty="0">
                <a:solidFill>
                  <a:schemeClr val="tx1">
                    <a:lumMod val="95000"/>
                    <a:lumOff val="5000"/>
                  </a:schemeClr>
                </a:solidFill>
                <a:latin typeface="Microsoft YaHei" charset="-122"/>
                <a:ea typeface="Microsoft YaHei" charset="-122"/>
                <a:cs typeface="Microsoft YaHei" charset="-122"/>
              </a:rPr>
              <a:t>德勤</a:t>
            </a:r>
            <a:r>
              <a:rPr kumimoji="1" lang="en-US" altLang="zh-CN" sz="1400" dirty="0">
                <a:solidFill>
                  <a:schemeClr val="tx1">
                    <a:lumMod val="95000"/>
                    <a:lumOff val="5000"/>
                  </a:schemeClr>
                </a:solidFill>
                <a:latin typeface="Microsoft YaHei" charset="-122"/>
                <a:ea typeface="Microsoft YaHei" charset="-122"/>
                <a:cs typeface="Microsoft YaHei" charset="-122"/>
              </a:rPr>
              <a:t>2017)</a:t>
            </a:r>
            <a:endParaRPr kumimoji="1" lang="zh-CN" altLang="en-US" sz="1400" dirty="0">
              <a:solidFill>
                <a:schemeClr val="tx1">
                  <a:lumMod val="95000"/>
                  <a:lumOff val="5000"/>
                </a:schemeClr>
              </a:solidFill>
              <a:latin typeface="Microsoft YaHei" charset="-122"/>
              <a:ea typeface="Microsoft YaHei" charset="-122"/>
              <a:cs typeface="Microsoft YaHei" charset="-122"/>
            </a:endParaRPr>
          </a:p>
        </p:txBody>
      </p:sp>
      <p:sp>
        <p:nvSpPr>
          <p:cNvPr id="89" name="圆角矩形 88"/>
          <p:cNvSpPr/>
          <p:nvPr/>
        </p:nvSpPr>
        <p:spPr>
          <a:xfrm>
            <a:off x="4775233" y="2937300"/>
            <a:ext cx="991026" cy="301632"/>
          </a:xfrm>
          <a:prstGeom prst="roundRect">
            <a:avLst>
              <a:gd name="adj" fmla="val 8557"/>
            </a:avLst>
          </a:prstGeom>
          <a:solidFill>
            <a:srgbClr val="18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solidFill>
                  <a:schemeClr val="bg1"/>
                </a:solidFill>
                <a:latin typeface="Microsoft YaHei" charset="-122"/>
                <a:ea typeface="Microsoft YaHei" charset="-122"/>
                <a:cs typeface="Microsoft YaHei" charset="-122"/>
              </a:rPr>
              <a:t>TOP2</a:t>
            </a:r>
            <a:endParaRPr kumimoji="1" lang="en-US" altLang="zh-CN" sz="1050" b="1" dirty="0">
              <a:solidFill>
                <a:schemeClr val="bg1"/>
              </a:solidFill>
              <a:latin typeface="Microsoft YaHei" charset="-122"/>
              <a:ea typeface="Microsoft YaHei" charset="-122"/>
              <a:cs typeface="Microsoft YaHei" charset="-122"/>
            </a:endParaRPr>
          </a:p>
        </p:txBody>
      </p:sp>
      <p:cxnSp>
        <p:nvCxnSpPr>
          <p:cNvPr id="90" name="直线连接符 89"/>
          <p:cNvCxnSpPr/>
          <p:nvPr/>
        </p:nvCxnSpPr>
        <p:spPr>
          <a:xfrm>
            <a:off x="4540947" y="2931782"/>
            <a:ext cx="0" cy="2944627"/>
          </a:xfrm>
          <a:prstGeom prst="line">
            <a:avLst/>
          </a:prstGeom>
          <a:ln w="22225" cap="rnd">
            <a:gradFill flip="none" rotWithShape="1">
              <a:gsLst>
                <a:gs pos="0">
                  <a:srgbClr val="032168">
                    <a:alpha val="0"/>
                  </a:srgbClr>
                </a:gs>
                <a:gs pos="47000">
                  <a:srgbClr val="013FAA"/>
                </a:gs>
                <a:gs pos="99000">
                  <a:srgbClr val="0077FE"/>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97" name="文本框 96"/>
          <p:cNvSpPr txBox="1"/>
          <p:nvPr/>
        </p:nvSpPr>
        <p:spPr>
          <a:xfrm>
            <a:off x="7297691" y="3741074"/>
            <a:ext cx="1210588" cy="810478"/>
          </a:xfrm>
          <a:prstGeom prst="rect">
            <a:avLst/>
          </a:prstGeom>
          <a:noFill/>
        </p:spPr>
        <p:txBody>
          <a:bodyPr wrap="none" rtlCol="0">
            <a:spAutoFit/>
          </a:bodyPr>
          <a:lstStyle/>
          <a:p>
            <a:pPr>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售后服务</a:t>
            </a:r>
            <a:endParaRPr kumimoji="1" lang="en-US" altLang="zh-CN" sz="2000" dirty="0">
              <a:solidFill>
                <a:schemeClr val="tx1">
                  <a:lumMod val="95000"/>
                  <a:lumOff val="5000"/>
                </a:schemeClr>
              </a:solidFill>
              <a:latin typeface="Microsoft YaHei" charset="-122"/>
              <a:ea typeface="Microsoft YaHei" charset="-122"/>
              <a:cs typeface="Microsoft YaHei" charset="-122"/>
            </a:endParaRPr>
          </a:p>
          <a:p>
            <a:pPr>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最高级</a:t>
            </a:r>
            <a:endParaRPr kumimoji="1" lang="zh-CN" altLang="en-US" sz="1400" dirty="0">
              <a:solidFill>
                <a:schemeClr val="tx1">
                  <a:lumMod val="95000"/>
                  <a:lumOff val="5000"/>
                </a:schemeClr>
              </a:solidFill>
              <a:latin typeface="Microsoft YaHei" charset="-122"/>
              <a:ea typeface="Microsoft YaHei" charset="-122"/>
              <a:cs typeface="Microsoft YaHei" charset="-122"/>
            </a:endParaRPr>
          </a:p>
        </p:txBody>
      </p:sp>
      <p:sp>
        <p:nvSpPr>
          <p:cNvPr id="98" name="圆角矩形 97"/>
          <p:cNvSpPr/>
          <p:nvPr/>
        </p:nvSpPr>
        <p:spPr>
          <a:xfrm>
            <a:off x="7383931" y="3381535"/>
            <a:ext cx="991026" cy="301632"/>
          </a:xfrm>
          <a:prstGeom prst="roundRect">
            <a:avLst>
              <a:gd name="adj" fmla="val 8557"/>
            </a:avLst>
          </a:prstGeom>
          <a:solidFill>
            <a:srgbClr val="18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solidFill>
                  <a:schemeClr val="bg1"/>
                </a:solidFill>
                <a:latin typeface="Microsoft YaHei" charset="-122"/>
                <a:ea typeface="Microsoft YaHei" charset="-122"/>
                <a:cs typeface="Microsoft YaHei" charset="-122"/>
              </a:rPr>
              <a:t>5</a:t>
            </a:r>
            <a:r>
              <a:rPr kumimoji="1" lang="zh-CN" altLang="en-US" sz="1600" b="1" dirty="0">
                <a:solidFill>
                  <a:schemeClr val="bg1"/>
                </a:solidFill>
                <a:latin typeface="Microsoft YaHei" charset="-122"/>
                <a:ea typeface="Microsoft YaHei" charset="-122"/>
                <a:cs typeface="Microsoft YaHei" charset="-122"/>
              </a:rPr>
              <a:t>星</a:t>
            </a:r>
            <a:endParaRPr kumimoji="1" lang="en-US" altLang="zh-CN" sz="1050" b="1" dirty="0">
              <a:solidFill>
                <a:schemeClr val="bg1"/>
              </a:solidFill>
              <a:latin typeface="Microsoft YaHei" charset="-122"/>
              <a:ea typeface="Microsoft YaHei" charset="-122"/>
              <a:cs typeface="Microsoft YaHei" charset="-122"/>
            </a:endParaRPr>
          </a:p>
        </p:txBody>
      </p:sp>
      <p:cxnSp>
        <p:nvCxnSpPr>
          <p:cNvPr id="99" name="直线连接符 98"/>
          <p:cNvCxnSpPr/>
          <p:nvPr/>
        </p:nvCxnSpPr>
        <p:spPr>
          <a:xfrm>
            <a:off x="7161704" y="3376017"/>
            <a:ext cx="0" cy="2944627"/>
          </a:xfrm>
          <a:prstGeom prst="line">
            <a:avLst/>
          </a:prstGeom>
          <a:ln w="22225" cap="rnd">
            <a:gradFill flip="none" rotWithShape="1">
              <a:gsLst>
                <a:gs pos="0">
                  <a:srgbClr val="032168">
                    <a:alpha val="0"/>
                  </a:srgbClr>
                </a:gs>
                <a:gs pos="47000">
                  <a:srgbClr val="013FAA"/>
                </a:gs>
                <a:gs pos="99000">
                  <a:srgbClr val="0077FE"/>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9619185" y="3561018"/>
            <a:ext cx="1944763" cy="422680"/>
          </a:xfrm>
          <a:prstGeom prst="rect">
            <a:avLst/>
          </a:prstGeom>
          <a:noFill/>
        </p:spPr>
        <p:txBody>
          <a:bodyPr wrap="none" rtlCol="0">
            <a:spAutoFit/>
          </a:bodyPr>
          <a:lstStyle/>
          <a:p>
            <a:pPr lvl="0">
              <a:lnSpc>
                <a:spcPts val="2800"/>
              </a:lnSpc>
            </a:pPr>
            <a:r>
              <a:rPr kumimoji="1" lang="zh-CN" altLang="en-US" sz="2000" dirty="0">
                <a:solidFill>
                  <a:schemeClr val="tx1">
                    <a:lumMod val="95000"/>
                    <a:lumOff val="5000"/>
                  </a:schemeClr>
                </a:solidFill>
                <a:latin typeface="Microsoft YaHei" charset="-122"/>
                <a:ea typeface="Microsoft YaHei" charset="-122"/>
                <a:cs typeface="Microsoft YaHei" charset="-122"/>
              </a:rPr>
              <a:t>创新型企业</a:t>
            </a:r>
            <a:r>
              <a:rPr kumimoji="1" lang="en-US" altLang="zh-CN" sz="1400" dirty="0">
                <a:solidFill>
                  <a:schemeClr val="tx1">
                    <a:lumMod val="95000"/>
                    <a:lumOff val="5000"/>
                  </a:schemeClr>
                </a:solidFill>
                <a:latin typeface="Microsoft YaHei" charset="-122"/>
                <a:ea typeface="Microsoft YaHei" charset="-122"/>
                <a:cs typeface="Microsoft YaHei" charset="-122"/>
              </a:rPr>
              <a:t>(</a:t>
            </a:r>
            <a:r>
              <a:rPr kumimoji="1" lang="zh-CN" altLang="en-US" sz="1400" dirty="0">
                <a:solidFill>
                  <a:schemeClr val="tx1">
                    <a:lumMod val="95000"/>
                    <a:lumOff val="5000"/>
                  </a:schemeClr>
                </a:solidFill>
                <a:latin typeface="Microsoft YaHei" charset="-122"/>
                <a:ea typeface="Microsoft YaHei" charset="-122"/>
                <a:cs typeface="Microsoft YaHei" charset="-122"/>
              </a:rPr>
              <a:t>试点</a:t>
            </a:r>
            <a:r>
              <a:rPr kumimoji="1" lang="en-US" altLang="zh-CN" sz="1400" dirty="0">
                <a:solidFill>
                  <a:schemeClr val="tx1">
                    <a:lumMod val="95000"/>
                    <a:lumOff val="5000"/>
                  </a:schemeClr>
                </a:solidFill>
                <a:latin typeface="Microsoft YaHei" charset="-122"/>
                <a:ea typeface="Microsoft YaHei" charset="-122"/>
                <a:cs typeface="Microsoft YaHei" charset="-122"/>
              </a:rPr>
              <a:t>)</a:t>
            </a:r>
            <a:endParaRPr kumimoji="1" lang="zh-CN" altLang="en-US" sz="1400" dirty="0">
              <a:solidFill>
                <a:schemeClr val="tx1">
                  <a:lumMod val="95000"/>
                  <a:lumOff val="5000"/>
                </a:schemeClr>
              </a:solidFill>
              <a:latin typeface="Microsoft YaHei" charset="-122"/>
              <a:ea typeface="Microsoft YaHei" charset="-122"/>
              <a:cs typeface="Microsoft YaHei" charset="-122"/>
            </a:endParaRPr>
          </a:p>
        </p:txBody>
      </p:sp>
      <p:sp>
        <p:nvSpPr>
          <p:cNvPr id="101" name="圆角矩形 100"/>
          <p:cNvSpPr/>
          <p:nvPr/>
        </p:nvSpPr>
        <p:spPr>
          <a:xfrm>
            <a:off x="9706744" y="3201479"/>
            <a:ext cx="991026" cy="301632"/>
          </a:xfrm>
          <a:prstGeom prst="roundRect">
            <a:avLst>
              <a:gd name="adj" fmla="val 8557"/>
            </a:avLst>
          </a:prstGeom>
          <a:solidFill>
            <a:srgbClr val="184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bg1"/>
                </a:solidFill>
                <a:latin typeface="Microsoft YaHei" charset="-122"/>
                <a:ea typeface="Microsoft YaHei" charset="-122"/>
                <a:cs typeface="Microsoft YaHei" charset="-122"/>
              </a:rPr>
              <a:t>省级</a:t>
            </a:r>
            <a:endParaRPr kumimoji="1" lang="en-US" altLang="zh-CN" sz="1050" b="1" dirty="0">
              <a:solidFill>
                <a:schemeClr val="bg1"/>
              </a:solidFill>
              <a:latin typeface="Microsoft YaHei" charset="-122"/>
              <a:ea typeface="Microsoft YaHei" charset="-122"/>
              <a:cs typeface="Microsoft YaHei" charset="-122"/>
            </a:endParaRPr>
          </a:p>
        </p:txBody>
      </p:sp>
      <p:cxnSp>
        <p:nvCxnSpPr>
          <p:cNvPr id="102" name="直线连接符 101"/>
          <p:cNvCxnSpPr/>
          <p:nvPr/>
        </p:nvCxnSpPr>
        <p:spPr>
          <a:xfrm>
            <a:off x="9481475" y="3195961"/>
            <a:ext cx="0" cy="2125645"/>
          </a:xfrm>
          <a:prstGeom prst="line">
            <a:avLst/>
          </a:prstGeom>
          <a:ln w="22225" cap="rnd">
            <a:gradFill flip="none" rotWithShape="1">
              <a:gsLst>
                <a:gs pos="0">
                  <a:srgbClr val="032168">
                    <a:alpha val="0"/>
                  </a:srgbClr>
                </a:gs>
                <a:gs pos="47000">
                  <a:srgbClr val="013FAA"/>
                </a:gs>
                <a:gs pos="99000">
                  <a:srgbClr val="0077FE"/>
                </a:gs>
              </a:gsLst>
              <a:lin ang="16200000" scaled="1"/>
              <a:tileRect/>
            </a:gradFill>
          </a:ln>
        </p:spPr>
        <p:style>
          <a:lnRef idx="1">
            <a:schemeClr val="accent1"/>
          </a:lnRef>
          <a:fillRef idx="0">
            <a:schemeClr val="accent1"/>
          </a:fillRef>
          <a:effectRef idx="0">
            <a:schemeClr val="accent1"/>
          </a:effectRef>
          <a:fontRef idx="minor">
            <a:schemeClr val="tx1"/>
          </a:fontRef>
        </p:style>
      </p:cxnSp>
      <p:pic>
        <p:nvPicPr>
          <p:cNvPr id="103" name="图片 102"/>
          <p:cNvPicPr>
            <a:picLocks noChangeAspect="1"/>
          </p:cNvPicPr>
          <p:nvPr/>
        </p:nvPicPr>
        <p:blipFill>
          <a:blip r:embed="rId3"/>
          <a:stretch>
            <a:fillRect/>
          </a:stretch>
        </p:blipFill>
        <p:spPr>
          <a:xfrm>
            <a:off x="9242667" y="2432654"/>
            <a:ext cx="459895" cy="394601"/>
          </a:xfrm>
          <a:prstGeom prst="rect">
            <a:avLst/>
          </a:prstGeom>
        </p:spPr>
      </p:pic>
      <p:pic>
        <p:nvPicPr>
          <p:cNvPr id="104" name="图片 103"/>
          <p:cNvPicPr>
            <a:picLocks noChangeAspect="1"/>
          </p:cNvPicPr>
          <p:nvPr/>
        </p:nvPicPr>
        <p:blipFill>
          <a:blip r:embed="rId4"/>
          <a:stretch>
            <a:fillRect/>
          </a:stretch>
        </p:blipFill>
        <p:spPr>
          <a:xfrm>
            <a:off x="4255556" y="2125197"/>
            <a:ext cx="518375" cy="496515"/>
          </a:xfrm>
          <a:prstGeom prst="rect">
            <a:avLst/>
          </a:prstGeom>
        </p:spPr>
      </p:pic>
      <p:pic>
        <p:nvPicPr>
          <p:cNvPr id="105" name="图片 104"/>
          <p:cNvPicPr>
            <a:picLocks noChangeAspect="1"/>
          </p:cNvPicPr>
          <p:nvPr/>
        </p:nvPicPr>
        <p:blipFill>
          <a:blip r:embed="rId5"/>
          <a:stretch>
            <a:fillRect/>
          </a:stretch>
        </p:blipFill>
        <p:spPr>
          <a:xfrm>
            <a:off x="6918130" y="2547837"/>
            <a:ext cx="487147" cy="468411"/>
          </a:xfrm>
          <a:prstGeom prst="rect">
            <a:avLst/>
          </a:prstGeom>
        </p:spPr>
      </p:pic>
      <p:pic>
        <p:nvPicPr>
          <p:cNvPr id="106" name="图片 105"/>
          <p:cNvPicPr>
            <a:picLocks noChangeAspect="1"/>
          </p:cNvPicPr>
          <p:nvPr/>
        </p:nvPicPr>
        <p:blipFill>
          <a:blip r:embed="rId6"/>
          <a:stretch>
            <a:fillRect/>
          </a:stretch>
        </p:blipFill>
        <p:spPr>
          <a:xfrm>
            <a:off x="1493159" y="2956597"/>
            <a:ext cx="443116" cy="511816"/>
          </a:xfrm>
          <a:prstGeom prst="rect">
            <a:avLst/>
          </a:prstGeom>
        </p:spPr>
      </p:pic>
      <p:pic>
        <p:nvPicPr>
          <p:cNvPr id="107" name="图片 10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9523" y="5226217"/>
            <a:ext cx="361188" cy="361188"/>
          </a:xfrm>
          <a:prstGeom prst="rect">
            <a:avLst/>
          </a:prstGeom>
        </p:spPr>
      </p:pic>
      <p:pic>
        <p:nvPicPr>
          <p:cNvPr id="108" name="图片 10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3099" y="4839468"/>
            <a:ext cx="482138" cy="482138"/>
          </a:xfrm>
          <a:prstGeom prst="rect">
            <a:avLst/>
          </a:prstGeom>
        </p:spPr>
      </p:pic>
      <p:pic>
        <p:nvPicPr>
          <p:cNvPr id="109" name="图片 10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6206" y="6346453"/>
            <a:ext cx="378229" cy="378229"/>
          </a:xfrm>
          <a:prstGeom prst="rect">
            <a:avLst/>
          </a:prstGeom>
        </p:spPr>
      </p:pic>
      <p:pic>
        <p:nvPicPr>
          <p:cNvPr id="110" name="图片 10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7441" y="5870331"/>
            <a:ext cx="320040" cy="320040"/>
          </a:xfrm>
          <a:prstGeom prst="rect">
            <a:avLst/>
          </a:prstGeom>
        </p:spPr>
      </p:pic>
    </p:spTree>
    <p:extLst>
      <p:ext uri="{BB962C8B-B14F-4D97-AF65-F5344CB8AC3E}">
        <p14:creationId xmlns:p14="http://schemas.microsoft.com/office/powerpoint/2010/main" val="12759614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 52"/>
          <p:cNvGrpSpPr/>
          <p:nvPr/>
        </p:nvGrpSpPr>
        <p:grpSpPr>
          <a:xfrm>
            <a:off x="8692720" y="5157679"/>
            <a:ext cx="3224611" cy="1358144"/>
            <a:chOff x="8692720" y="5157679"/>
            <a:chExt cx="3224611" cy="1358144"/>
          </a:xfrm>
        </p:grpSpPr>
        <p:pic>
          <p:nvPicPr>
            <p:cNvPr id="55" name="图片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720" y="6195783"/>
              <a:ext cx="320040" cy="320040"/>
            </a:xfrm>
            <a:prstGeom prst="rect">
              <a:avLst/>
            </a:prstGeom>
          </p:spPr>
        </p:pic>
        <p:pic>
          <p:nvPicPr>
            <p:cNvPr id="56" name="图片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143" y="5157679"/>
              <a:ext cx="361188" cy="361188"/>
            </a:xfrm>
            <a:prstGeom prst="rect">
              <a:avLst/>
            </a:prstGeom>
          </p:spPr>
        </p:pic>
        <p:pic>
          <p:nvPicPr>
            <p:cNvPr id="57" name="图片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9236" y="5985471"/>
              <a:ext cx="530352" cy="530352"/>
            </a:xfrm>
            <a:prstGeom prst="rect">
              <a:avLst/>
            </a:prstGeom>
          </p:spPr>
        </p:pic>
      </p:grpSp>
      <p:sp>
        <p:nvSpPr>
          <p:cNvPr id="17" name="矩形 16"/>
          <p:cNvSpPr/>
          <p:nvPr/>
        </p:nvSpPr>
        <p:spPr>
          <a:xfrm>
            <a:off x="5105990" y="629228"/>
            <a:ext cx="1980029"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服务优势</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sp>
        <p:nvSpPr>
          <p:cNvPr id="43" name="矩形 42"/>
          <p:cNvSpPr/>
          <p:nvPr/>
        </p:nvSpPr>
        <p:spPr>
          <a:xfrm>
            <a:off x="1383942" y="4503842"/>
            <a:ext cx="9494942" cy="1356209"/>
          </a:xfrm>
          <a:prstGeom prst="rect">
            <a:avLst/>
          </a:prstGeom>
          <a:gradFill>
            <a:gsLst>
              <a:gs pos="0">
                <a:schemeClr val="bg1">
                  <a:alpha val="70000"/>
                </a:schemeClr>
              </a:gs>
              <a:gs pos="99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椭圆 43"/>
          <p:cNvSpPr/>
          <p:nvPr/>
        </p:nvSpPr>
        <p:spPr>
          <a:xfrm>
            <a:off x="3966806" y="4782263"/>
            <a:ext cx="842836" cy="842836"/>
          </a:xfrm>
          <a:prstGeom prst="ellipse">
            <a:avLst/>
          </a:prstGeom>
          <a:gradFill>
            <a:gsLst>
              <a:gs pos="75000">
                <a:srgbClr val="1190ED"/>
              </a:gs>
              <a:gs pos="0">
                <a:srgbClr val="003FAA"/>
              </a:gs>
              <a:gs pos="100000">
                <a:srgbClr val="15A6F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椭圆 44"/>
          <p:cNvSpPr/>
          <p:nvPr/>
        </p:nvSpPr>
        <p:spPr>
          <a:xfrm>
            <a:off x="6350222" y="4782263"/>
            <a:ext cx="842836" cy="842836"/>
          </a:xfrm>
          <a:prstGeom prst="ellipse">
            <a:avLst/>
          </a:prstGeom>
          <a:gradFill>
            <a:gsLst>
              <a:gs pos="75000">
                <a:srgbClr val="1190ED"/>
              </a:gs>
              <a:gs pos="0">
                <a:srgbClr val="003FAA"/>
              </a:gs>
              <a:gs pos="100000">
                <a:srgbClr val="15A6F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椭圆 46"/>
          <p:cNvSpPr/>
          <p:nvPr/>
        </p:nvSpPr>
        <p:spPr>
          <a:xfrm>
            <a:off x="8649264" y="4782263"/>
            <a:ext cx="842836" cy="842836"/>
          </a:xfrm>
          <a:prstGeom prst="ellipse">
            <a:avLst/>
          </a:prstGeom>
          <a:gradFill>
            <a:gsLst>
              <a:gs pos="75000">
                <a:srgbClr val="1190ED"/>
              </a:gs>
              <a:gs pos="0">
                <a:srgbClr val="003FAA"/>
              </a:gs>
              <a:gs pos="100000">
                <a:srgbClr val="15A6F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椭圆 47"/>
          <p:cNvSpPr/>
          <p:nvPr/>
        </p:nvSpPr>
        <p:spPr>
          <a:xfrm>
            <a:off x="1697164" y="4782263"/>
            <a:ext cx="842836" cy="842836"/>
          </a:xfrm>
          <a:prstGeom prst="ellipse">
            <a:avLst/>
          </a:prstGeom>
          <a:gradFill>
            <a:gsLst>
              <a:gs pos="75000">
                <a:srgbClr val="1190ED"/>
              </a:gs>
              <a:gs pos="0">
                <a:srgbClr val="003FAA"/>
              </a:gs>
              <a:gs pos="100000">
                <a:srgbClr val="15A6F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53"/>
          <p:cNvSpPr/>
          <p:nvPr/>
        </p:nvSpPr>
        <p:spPr>
          <a:xfrm>
            <a:off x="3993736" y="1979669"/>
            <a:ext cx="1665562" cy="1496916"/>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圆角矩形 66"/>
          <p:cNvSpPr/>
          <p:nvPr/>
        </p:nvSpPr>
        <p:spPr>
          <a:xfrm>
            <a:off x="3911544" y="1901825"/>
            <a:ext cx="1829947" cy="1869147"/>
          </a:xfrm>
          <a:prstGeom prst="roundRect">
            <a:avLst>
              <a:gd name="adj" fmla="val 5293"/>
            </a:avLst>
          </a:prstGeom>
          <a:noFill/>
          <a:ln w="15875">
            <a:gradFill>
              <a:gsLst>
                <a:gs pos="16000">
                  <a:srgbClr val="184199">
                    <a:alpha val="0"/>
                  </a:srgbClr>
                </a:gs>
                <a:gs pos="100000">
                  <a:srgbClr val="184199"/>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67"/>
          <p:cNvSpPr/>
          <p:nvPr/>
        </p:nvSpPr>
        <p:spPr>
          <a:xfrm>
            <a:off x="6603529" y="1979669"/>
            <a:ext cx="1665562" cy="1496916"/>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圆角矩形 68"/>
          <p:cNvSpPr/>
          <p:nvPr/>
        </p:nvSpPr>
        <p:spPr>
          <a:xfrm>
            <a:off x="6521337" y="1901825"/>
            <a:ext cx="1829947" cy="1869147"/>
          </a:xfrm>
          <a:prstGeom prst="roundRect">
            <a:avLst>
              <a:gd name="adj" fmla="val 5293"/>
            </a:avLst>
          </a:prstGeom>
          <a:noFill/>
          <a:ln w="15875">
            <a:gradFill>
              <a:gsLst>
                <a:gs pos="16000">
                  <a:srgbClr val="184199">
                    <a:alpha val="0"/>
                  </a:srgbClr>
                </a:gs>
                <a:gs pos="100000">
                  <a:srgbClr val="184199"/>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矩形 70"/>
          <p:cNvSpPr/>
          <p:nvPr/>
        </p:nvSpPr>
        <p:spPr>
          <a:xfrm>
            <a:off x="9213322" y="1979669"/>
            <a:ext cx="1665562" cy="1496916"/>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圆角矩形 71"/>
          <p:cNvSpPr/>
          <p:nvPr/>
        </p:nvSpPr>
        <p:spPr>
          <a:xfrm>
            <a:off x="9131130" y="1901825"/>
            <a:ext cx="1829947" cy="1869147"/>
          </a:xfrm>
          <a:prstGeom prst="roundRect">
            <a:avLst>
              <a:gd name="adj" fmla="val 5293"/>
            </a:avLst>
          </a:prstGeom>
          <a:noFill/>
          <a:ln w="15875">
            <a:gradFill>
              <a:gsLst>
                <a:gs pos="16000">
                  <a:srgbClr val="184199">
                    <a:alpha val="0"/>
                  </a:srgbClr>
                </a:gs>
                <a:gs pos="100000">
                  <a:srgbClr val="184199"/>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矩形 72"/>
          <p:cNvSpPr/>
          <p:nvPr/>
        </p:nvSpPr>
        <p:spPr>
          <a:xfrm>
            <a:off x="1383942" y="1979669"/>
            <a:ext cx="1665562" cy="1496916"/>
          </a:xfrm>
          <a:prstGeom prst="rect">
            <a:avLst/>
          </a:prstGeom>
          <a:gradFill>
            <a:gsLst>
              <a:gs pos="31000">
                <a:srgbClr val="0557BE"/>
              </a:gs>
              <a:gs pos="0">
                <a:srgbClr val="003FAA"/>
              </a:gs>
              <a:gs pos="98000">
                <a:srgbClr val="15A6FF">
                  <a:alpha val="0"/>
                </a:srgbClr>
              </a:gs>
            </a:gsLst>
            <a:lin ang="5400000" scaled="0"/>
          </a:gra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圆角矩形 73"/>
          <p:cNvSpPr/>
          <p:nvPr/>
        </p:nvSpPr>
        <p:spPr>
          <a:xfrm>
            <a:off x="1301751" y="1901825"/>
            <a:ext cx="1829947" cy="1869147"/>
          </a:xfrm>
          <a:prstGeom prst="roundRect">
            <a:avLst>
              <a:gd name="adj" fmla="val 5293"/>
            </a:avLst>
          </a:prstGeom>
          <a:noFill/>
          <a:ln w="15875">
            <a:gradFill>
              <a:gsLst>
                <a:gs pos="16000">
                  <a:srgbClr val="184199">
                    <a:alpha val="0"/>
                  </a:srgbClr>
                </a:gs>
                <a:gs pos="100000">
                  <a:srgbClr val="184199"/>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标题 1"/>
          <p:cNvSpPr txBox="1">
            <a:spLocks/>
          </p:cNvSpPr>
          <p:nvPr/>
        </p:nvSpPr>
        <p:spPr>
          <a:xfrm>
            <a:off x="1200183" y="1391173"/>
            <a:ext cx="1405537" cy="45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2400" b="1" dirty="0">
                <a:solidFill>
                  <a:srgbClr val="184199"/>
                </a:solidFill>
                <a:latin typeface="Microsoft YaHei" charset="-122"/>
                <a:ea typeface="Microsoft YaHei" charset="-122"/>
                <a:cs typeface="Microsoft YaHei" charset="-122"/>
              </a:rPr>
              <a:t>专业团队</a:t>
            </a:r>
          </a:p>
        </p:txBody>
      </p:sp>
      <p:sp>
        <p:nvSpPr>
          <p:cNvPr id="83" name="标题 1"/>
          <p:cNvSpPr txBox="1">
            <a:spLocks/>
          </p:cNvSpPr>
          <p:nvPr/>
        </p:nvSpPr>
        <p:spPr>
          <a:xfrm>
            <a:off x="1188151" y="3895356"/>
            <a:ext cx="1812679" cy="4548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CN" altLang="en-US" sz="2400" b="1" dirty="0">
                <a:solidFill>
                  <a:srgbClr val="184199"/>
                </a:solidFill>
                <a:latin typeface="Microsoft YaHei" charset="-122"/>
                <a:ea typeface="Microsoft YaHei" charset="-122"/>
                <a:cs typeface="Microsoft YaHei" charset="-122"/>
              </a:rPr>
              <a:t>信锐</a:t>
            </a:r>
            <a:r>
              <a:rPr kumimoji="1" lang="en-US" altLang="zh-CN" sz="2400" b="1" dirty="0">
                <a:solidFill>
                  <a:srgbClr val="184199"/>
                </a:solidFill>
                <a:latin typeface="Microsoft YaHei" charset="-122"/>
                <a:ea typeface="Microsoft YaHei" charset="-122"/>
                <a:cs typeface="Microsoft YaHei" charset="-122"/>
              </a:rPr>
              <a:t>4S</a:t>
            </a:r>
            <a:r>
              <a:rPr kumimoji="1" lang="zh-CN" altLang="en-US" sz="2400" b="1" dirty="0">
                <a:solidFill>
                  <a:srgbClr val="184199"/>
                </a:solidFill>
                <a:latin typeface="Microsoft YaHei" charset="-122"/>
                <a:ea typeface="Microsoft YaHei" charset="-122"/>
                <a:cs typeface="Microsoft YaHei" charset="-122"/>
              </a:rPr>
              <a:t>服务</a:t>
            </a:r>
          </a:p>
        </p:txBody>
      </p:sp>
      <p:sp>
        <p:nvSpPr>
          <p:cNvPr id="84" name="文本框 83"/>
          <p:cNvSpPr txBox="1"/>
          <p:nvPr/>
        </p:nvSpPr>
        <p:spPr>
          <a:xfrm>
            <a:off x="1527555" y="3042521"/>
            <a:ext cx="1673999" cy="584775"/>
          </a:xfrm>
          <a:prstGeom prst="rect">
            <a:avLst/>
          </a:prstGeom>
          <a:noFill/>
        </p:spPr>
        <p:txBody>
          <a:bodyPr wrap="square" rtlCol="0">
            <a:spAutoFit/>
          </a:bodyPr>
          <a:lstStyle/>
          <a:p>
            <a:r>
              <a:rPr kumimoji="1" lang="en-US" altLang="zh-CN" sz="3200" b="1" dirty="0">
                <a:solidFill>
                  <a:srgbClr val="184199"/>
                </a:solidFill>
                <a:latin typeface="Microsoft YaHei" charset="-122"/>
                <a:ea typeface="Microsoft YaHei" charset="-122"/>
                <a:cs typeface="Microsoft YaHei" charset="-122"/>
              </a:rPr>
              <a:t>42</a:t>
            </a:r>
            <a:r>
              <a:rPr kumimoji="1" lang="zh-CN" altLang="en-US" sz="1400" dirty="0">
                <a:solidFill>
                  <a:srgbClr val="184199"/>
                </a:solidFill>
                <a:latin typeface="Microsoft YaHei" charset="-122"/>
                <a:ea typeface="Microsoft YaHei" charset="-122"/>
                <a:cs typeface="Microsoft YaHei" charset="-122"/>
              </a:rPr>
              <a:t>个 办事处</a:t>
            </a:r>
          </a:p>
        </p:txBody>
      </p:sp>
      <p:sp>
        <p:nvSpPr>
          <p:cNvPr id="85" name="文本框 84"/>
          <p:cNvSpPr txBox="1"/>
          <p:nvPr/>
        </p:nvSpPr>
        <p:spPr>
          <a:xfrm>
            <a:off x="3797173" y="3042521"/>
            <a:ext cx="2335888" cy="584775"/>
          </a:xfrm>
          <a:prstGeom prst="rect">
            <a:avLst/>
          </a:prstGeom>
          <a:noFill/>
        </p:spPr>
        <p:txBody>
          <a:bodyPr wrap="square" rtlCol="0">
            <a:spAutoFit/>
          </a:bodyPr>
          <a:lstStyle/>
          <a:p>
            <a:r>
              <a:rPr kumimoji="1" lang="en-US" altLang="zh-CN" sz="3200" b="1" dirty="0">
                <a:solidFill>
                  <a:srgbClr val="184199"/>
                </a:solidFill>
                <a:latin typeface="Microsoft YaHei" charset="-122"/>
                <a:ea typeface="Microsoft YaHei" charset="-122"/>
                <a:cs typeface="Microsoft YaHei" charset="-122"/>
              </a:rPr>
              <a:t>152</a:t>
            </a:r>
            <a:r>
              <a:rPr kumimoji="1" lang="zh-CN" altLang="en-US" sz="1400" dirty="0">
                <a:solidFill>
                  <a:srgbClr val="184199"/>
                </a:solidFill>
                <a:latin typeface="Microsoft YaHei" charset="-122"/>
                <a:ea typeface="Microsoft YaHei" charset="-122"/>
                <a:cs typeface="Microsoft YaHei" charset="-122"/>
              </a:rPr>
              <a:t>个 原厂工程师</a:t>
            </a:r>
          </a:p>
        </p:txBody>
      </p:sp>
      <p:sp>
        <p:nvSpPr>
          <p:cNvPr id="86" name="文本框 85"/>
          <p:cNvSpPr txBox="1"/>
          <p:nvPr/>
        </p:nvSpPr>
        <p:spPr>
          <a:xfrm>
            <a:off x="6234277" y="3042521"/>
            <a:ext cx="2731781" cy="584775"/>
          </a:xfrm>
          <a:prstGeom prst="rect">
            <a:avLst/>
          </a:prstGeom>
          <a:noFill/>
        </p:spPr>
        <p:txBody>
          <a:bodyPr wrap="square" rtlCol="0">
            <a:spAutoFit/>
          </a:bodyPr>
          <a:lstStyle/>
          <a:p>
            <a:r>
              <a:rPr kumimoji="1" lang="en-US" altLang="zh-CN" sz="3200" b="1" dirty="0">
                <a:solidFill>
                  <a:srgbClr val="184199"/>
                </a:solidFill>
                <a:latin typeface="Microsoft YaHei" charset="-122"/>
                <a:ea typeface="Microsoft YaHei" charset="-122"/>
                <a:cs typeface="Microsoft YaHei" charset="-122"/>
              </a:rPr>
              <a:t>3000</a:t>
            </a:r>
            <a:r>
              <a:rPr kumimoji="1" lang="en-US" altLang="zh-CN" sz="2400" dirty="0">
                <a:solidFill>
                  <a:srgbClr val="184199"/>
                </a:solidFill>
                <a:latin typeface="Microsoft YaHei" charset="-122"/>
                <a:ea typeface="Microsoft YaHei" charset="-122"/>
                <a:cs typeface="Microsoft YaHei" charset="-122"/>
              </a:rPr>
              <a:t>+</a:t>
            </a:r>
            <a:r>
              <a:rPr kumimoji="1" lang="zh-CN" altLang="en-US" sz="1400" dirty="0">
                <a:solidFill>
                  <a:srgbClr val="184199"/>
                </a:solidFill>
                <a:latin typeface="Microsoft YaHei" charset="-122"/>
                <a:ea typeface="Microsoft YaHei" charset="-122"/>
                <a:cs typeface="Microsoft YaHei" charset="-122"/>
              </a:rPr>
              <a:t> 认证工程师</a:t>
            </a:r>
          </a:p>
        </p:txBody>
      </p:sp>
      <p:sp>
        <p:nvSpPr>
          <p:cNvPr id="87" name="文本框 86"/>
          <p:cNvSpPr txBox="1"/>
          <p:nvPr/>
        </p:nvSpPr>
        <p:spPr>
          <a:xfrm>
            <a:off x="9028738" y="3042521"/>
            <a:ext cx="2305014" cy="584775"/>
          </a:xfrm>
          <a:prstGeom prst="rect">
            <a:avLst/>
          </a:prstGeom>
          <a:noFill/>
        </p:spPr>
        <p:txBody>
          <a:bodyPr wrap="square" rtlCol="0">
            <a:spAutoFit/>
          </a:bodyPr>
          <a:lstStyle/>
          <a:p>
            <a:r>
              <a:rPr kumimoji="1" lang="en-US" altLang="zh-CN" sz="3200" b="1" dirty="0">
                <a:solidFill>
                  <a:srgbClr val="184199"/>
                </a:solidFill>
                <a:latin typeface="Microsoft YaHei" charset="-122"/>
                <a:ea typeface="Microsoft YaHei" charset="-122"/>
                <a:cs typeface="Microsoft YaHei" charset="-122"/>
              </a:rPr>
              <a:t>99%</a:t>
            </a:r>
            <a:r>
              <a:rPr kumimoji="1" lang="en-US" altLang="zh-CN" sz="2400" dirty="0">
                <a:solidFill>
                  <a:srgbClr val="184199"/>
                </a:solidFill>
                <a:latin typeface="Microsoft YaHei" charset="-122"/>
                <a:ea typeface="Microsoft YaHei" charset="-122"/>
                <a:cs typeface="Microsoft YaHei" charset="-122"/>
              </a:rPr>
              <a:t>+</a:t>
            </a:r>
            <a:r>
              <a:rPr kumimoji="1" lang="zh-CN" altLang="en-US" sz="1400" dirty="0">
                <a:solidFill>
                  <a:srgbClr val="184199"/>
                </a:solidFill>
                <a:latin typeface="Microsoft YaHei" charset="-122"/>
                <a:ea typeface="Microsoft YaHei" charset="-122"/>
                <a:cs typeface="Microsoft YaHei" charset="-122"/>
              </a:rPr>
              <a:t> 服务好评</a:t>
            </a:r>
          </a:p>
        </p:txBody>
      </p:sp>
      <p:sp>
        <p:nvSpPr>
          <p:cNvPr id="88" name="矩形 87"/>
          <p:cNvSpPr/>
          <p:nvPr/>
        </p:nvSpPr>
        <p:spPr>
          <a:xfrm>
            <a:off x="2600160" y="4859959"/>
            <a:ext cx="1102977" cy="646331"/>
          </a:xfrm>
          <a:prstGeom prst="rect">
            <a:avLst/>
          </a:prstGeom>
        </p:spPr>
        <p:txBody>
          <a:bodyPr wrap="square">
            <a:spAutoFit/>
          </a:bodyPr>
          <a:lstStyle/>
          <a:p>
            <a:r>
              <a:rPr kumimoji="1" lang="en-US" altLang="zh-CN" b="1" dirty="0">
                <a:solidFill>
                  <a:srgbClr val="184199"/>
                </a:solidFill>
                <a:latin typeface="Microsoft YaHei" charset="-122"/>
                <a:ea typeface="Microsoft YaHei" charset="-122"/>
                <a:cs typeface="Microsoft YaHei" charset="-122"/>
              </a:rPr>
              <a:t>S</a:t>
            </a:r>
            <a:r>
              <a:rPr kumimoji="1" lang="en-US" altLang="zh-CN" dirty="0">
                <a:solidFill>
                  <a:srgbClr val="184199"/>
                </a:solidFill>
                <a:latin typeface="Microsoft YaHei" charset="-122"/>
                <a:ea typeface="Microsoft YaHei" charset="-122"/>
                <a:cs typeface="Microsoft YaHei" charset="-122"/>
              </a:rPr>
              <a:t>peed</a:t>
            </a:r>
          </a:p>
          <a:p>
            <a:r>
              <a:rPr kumimoji="1" lang="zh-CN" altLang="en-US" dirty="0">
                <a:solidFill>
                  <a:srgbClr val="184199"/>
                </a:solidFill>
                <a:latin typeface="Microsoft YaHei" charset="-122"/>
                <a:ea typeface="Microsoft YaHei" charset="-122"/>
                <a:cs typeface="Microsoft YaHei" charset="-122"/>
              </a:rPr>
              <a:t>极速服务</a:t>
            </a:r>
          </a:p>
        </p:txBody>
      </p:sp>
      <p:sp>
        <p:nvSpPr>
          <p:cNvPr id="89" name="矩形 88"/>
          <p:cNvSpPr/>
          <p:nvPr/>
        </p:nvSpPr>
        <p:spPr>
          <a:xfrm>
            <a:off x="4861986" y="4859959"/>
            <a:ext cx="1232378" cy="646331"/>
          </a:xfrm>
          <a:prstGeom prst="rect">
            <a:avLst/>
          </a:prstGeom>
        </p:spPr>
        <p:txBody>
          <a:bodyPr wrap="square">
            <a:spAutoFit/>
          </a:bodyPr>
          <a:lstStyle/>
          <a:p>
            <a:r>
              <a:rPr kumimoji="1" lang="en-US" altLang="zh-CN" b="1" dirty="0">
                <a:solidFill>
                  <a:srgbClr val="184199"/>
                </a:solidFill>
                <a:latin typeface="Microsoft YaHei" charset="-122"/>
                <a:ea typeface="Microsoft YaHei" charset="-122"/>
                <a:cs typeface="Microsoft YaHei" charset="-122"/>
              </a:rPr>
              <a:t>S</a:t>
            </a:r>
            <a:r>
              <a:rPr kumimoji="1" lang="en-US" altLang="zh-CN" dirty="0">
                <a:solidFill>
                  <a:srgbClr val="184199"/>
                </a:solidFill>
                <a:latin typeface="Microsoft YaHei" charset="-122"/>
                <a:ea typeface="Microsoft YaHei" charset="-122"/>
                <a:cs typeface="Microsoft YaHei" charset="-122"/>
              </a:rPr>
              <a:t>tandard</a:t>
            </a:r>
          </a:p>
          <a:p>
            <a:r>
              <a:rPr kumimoji="1" lang="zh-CN" altLang="en-US" dirty="0">
                <a:solidFill>
                  <a:srgbClr val="184199"/>
                </a:solidFill>
                <a:latin typeface="Microsoft YaHei" charset="-122"/>
                <a:ea typeface="Microsoft YaHei" charset="-122"/>
                <a:cs typeface="Microsoft YaHei" charset="-122"/>
              </a:rPr>
              <a:t>标准服务</a:t>
            </a:r>
          </a:p>
        </p:txBody>
      </p:sp>
      <p:sp>
        <p:nvSpPr>
          <p:cNvPr id="90" name="矩形 89"/>
          <p:cNvSpPr/>
          <p:nvPr/>
        </p:nvSpPr>
        <p:spPr>
          <a:xfrm>
            <a:off x="7244069" y="4859959"/>
            <a:ext cx="1137998" cy="646331"/>
          </a:xfrm>
          <a:prstGeom prst="rect">
            <a:avLst/>
          </a:prstGeom>
        </p:spPr>
        <p:txBody>
          <a:bodyPr wrap="square">
            <a:spAutoFit/>
          </a:bodyPr>
          <a:lstStyle/>
          <a:p>
            <a:r>
              <a:rPr kumimoji="1" lang="en-US" altLang="zh-CN" b="1" dirty="0">
                <a:solidFill>
                  <a:srgbClr val="184199"/>
                </a:solidFill>
                <a:latin typeface="Microsoft YaHei" charset="-122"/>
                <a:ea typeface="Microsoft YaHei" charset="-122"/>
                <a:cs typeface="Microsoft YaHei" charset="-122"/>
              </a:rPr>
              <a:t>S</a:t>
            </a:r>
            <a:r>
              <a:rPr kumimoji="1" lang="en-US" altLang="zh-CN" dirty="0">
                <a:solidFill>
                  <a:srgbClr val="184199"/>
                </a:solidFill>
                <a:latin typeface="Microsoft YaHei" charset="-122"/>
                <a:ea typeface="Microsoft YaHei" charset="-122"/>
                <a:cs typeface="Microsoft YaHei" charset="-122"/>
              </a:rPr>
              <a:t>incere</a:t>
            </a:r>
          </a:p>
          <a:p>
            <a:r>
              <a:rPr kumimoji="1" lang="zh-CN" altLang="en-US" dirty="0">
                <a:solidFill>
                  <a:srgbClr val="184199"/>
                </a:solidFill>
                <a:latin typeface="Microsoft YaHei" charset="-122"/>
                <a:ea typeface="Microsoft YaHei" charset="-122"/>
                <a:cs typeface="Microsoft YaHei" charset="-122"/>
              </a:rPr>
              <a:t>用心服务</a:t>
            </a:r>
          </a:p>
        </p:txBody>
      </p:sp>
      <p:sp>
        <p:nvSpPr>
          <p:cNvPr id="91" name="矩形 90"/>
          <p:cNvSpPr/>
          <p:nvPr/>
        </p:nvSpPr>
        <p:spPr>
          <a:xfrm>
            <a:off x="9550948" y="4859959"/>
            <a:ext cx="1109055" cy="646331"/>
          </a:xfrm>
          <a:prstGeom prst="rect">
            <a:avLst/>
          </a:prstGeom>
        </p:spPr>
        <p:txBody>
          <a:bodyPr wrap="square">
            <a:spAutoFit/>
          </a:bodyPr>
          <a:lstStyle/>
          <a:p>
            <a:r>
              <a:rPr kumimoji="1" lang="en-US" altLang="zh-CN" b="1" dirty="0">
                <a:solidFill>
                  <a:srgbClr val="184199"/>
                </a:solidFill>
                <a:latin typeface="Microsoft YaHei" charset="-122"/>
                <a:ea typeface="Microsoft YaHei" charset="-122"/>
                <a:cs typeface="Microsoft YaHei" charset="-122"/>
              </a:rPr>
              <a:t>S</a:t>
            </a:r>
            <a:r>
              <a:rPr kumimoji="1" lang="en-US" altLang="zh-CN" dirty="0">
                <a:solidFill>
                  <a:srgbClr val="184199"/>
                </a:solidFill>
                <a:latin typeface="Microsoft YaHei" charset="-122"/>
                <a:ea typeface="Microsoft YaHei" charset="-122"/>
                <a:cs typeface="Microsoft YaHei" charset="-122"/>
              </a:rPr>
              <a:t>pecial</a:t>
            </a:r>
          </a:p>
          <a:p>
            <a:r>
              <a:rPr kumimoji="1" lang="zh-CN" altLang="en-US" dirty="0">
                <a:solidFill>
                  <a:srgbClr val="184199"/>
                </a:solidFill>
                <a:latin typeface="Microsoft YaHei" charset="-122"/>
                <a:ea typeface="Microsoft YaHei" charset="-122"/>
                <a:cs typeface="Microsoft YaHei" charset="-122"/>
              </a:rPr>
              <a:t>专属服务</a:t>
            </a:r>
          </a:p>
        </p:txBody>
      </p:sp>
      <p:pic>
        <p:nvPicPr>
          <p:cNvPr id="92" name="图片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404" y="2252962"/>
            <a:ext cx="548640" cy="548640"/>
          </a:xfrm>
          <a:prstGeom prst="rect">
            <a:avLst/>
          </a:prstGeom>
        </p:spPr>
      </p:pic>
      <p:pic>
        <p:nvPicPr>
          <p:cNvPr id="93" name="图片 92"/>
          <p:cNvPicPr>
            <a:picLocks noChangeAspect="1"/>
          </p:cNvPicPr>
          <p:nvPr/>
        </p:nvPicPr>
        <p:blipFill>
          <a:blip r:embed="rId6"/>
          <a:stretch>
            <a:fillRect/>
          </a:stretch>
        </p:blipFill>
        <p:spPr>
          <a:xfrm>
            <a:off x="4197409" y="5033874"/>
            <a:ext cx="381630" cy="340066"/>
          </a:xfrm>
          <a:prstGeom prst="rect">
            <a:avLst/>
          </a:prstGeom>
        </p:spPr>
      </p:pic>
      <p:pic>
        <p:nvPicPr>
          <p:cNvPr id="94" name="图片 93"/>
          <p:cNvPicPr>
            <a:picLocks noChangeAspect="1"/>
          </p:cNvPicPr>
          <p:nvPr/>
        </p:nvPicPr>
        <p:blipFill>
          <a:blip r:embed="rId7"/>
          <a:stretch>
            <a:fillRect/>
          </a:stretch>
        </p:blipFill>
        <p:spPr>
          <a:xfrm>
            <a:off x="6592161" y="5031915"/>
            <a:ext cx="358959" cy="362737"/>
          </a:xfrm>
          <a:prstGeom prst="rect">
            <a:avLst/>
          </a:prstGeom>
        </p:spPr>
      </p:pic>
      <p:pic>
        <p:nvPicPr>
          <p:cNvPr id="95" name="图片 94"/>
          <p:cNvPicPr>
            <a:picLocks noChangeAspect="1"/>
          </p:cNvPicPr>
          <p:nvPr/>
        </p:nvPicPr>
        <p:blipFill>
          <a:blip r:embed="rId8"/>
          <a:stretch>
            <a:fillRect/>
          </a:stretch>
        </p:blipFill>
        <p:spPr>
          <a:xfrm>
            <a:off x="8896871" y="5083715"/>
            <a:ext cx="347623" cy="321174"/>
          </a:xfrm>
          <a:prstGeom prst="rect">
            <a:avLst/>
          </a:prstGeom>
        </p:spPr>
      </p:pic>
      <p:pic>
        <p:nvPicPr>
          <p:cNvPr id="96" name="图片 95"/>
          <p:cNvPicPr>
            <a:picLocks noChangeAspect="1"/>
          </p:cNvPicPr>
          <p:nvPr/>
        </p:nvPicPr>
        <p:blipFill>
          <a:blip r:embed="rId9"/>
          <a:stretch>
            <a:fillRect/>
          </a:stretch>
        </p:blipFill>
        <p:spPr>
          <a:xfrm>
            <a:off x="1940992" y="5026091"/>
            <a:ext cx="355180" cy="355180"/>
          </a:xfrm>
          <a:prstGeom prst="rect">
            <a:avLst/>
          </a:prstGeom>
        </p:spPr>
      </p:pic>
      <p:pic>
        <p:nvPicPr>
          <p:cNvPr id="97" name="图片 9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6113" y="2286806"/>
            <a:ext cx="540395" cy="480952"/>
          </a:xfrm>
          <a:prstGeom prst="rect">
            <a:avLst/>
          </a:prstGeom>
        </p:spPr>
      </p:pic>
      <p:pic>
        <p:nvPicPr>
          <p:cNvPr id="98" name="图片 9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84153" y="2165332"/>
            <a:ext cx="723900" cy="723900"/>
          </a:xfrm>
          <a:prstGeom prst="rect">
            <a:avLst/>
          </a:prstGeom>
        </p:spPr>
      </p:pic>
      <p:pic>
        <p:nvPicPr>
          <p:cNvPr id="99" name="图片 9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5399" y="2246164"/>
            <a:ext cx="562236" cy="562236"/>
          </a:xfrm>
          <a:prstGeom prst="rect">
            <a:avLst/>
          </a:prstGeom>
        </p:spPr>
      </p:pic>
    </p:spTree>
    <p:extLst>
      <p:ext uri="{BB962C8B-B14F-4D97-AF65-F5344CB8AC3E}">
        <p14:creationId xmlns:p14="http://schemas.microsoft.com/office/powerpoint/2010/main" val="1106361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496" y="3263150"/>
            <a:ext cx="2558206" cy="2194475"/>
          </a:xfrm>
          <a:prstGeom prst="rect">
            <a:avLst/>
          </a:prstGeom>
        </p:spPr>
      </p:pic>
      <p:pic>
        <p:nvPicPr>
          <p:cNvPr id="72" name="图片 7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2328" y="3263150"/>
            <a:ext cx="2558206" cy="2194475"/>
          </a:xfrm>
          <a:prstGeom prst="rect">
            <a:avLst/>
          </a:prstGeom>
        </p:spPr>
      </p:pic>
      <p:pic>
        <p:nvPicPr>
          <p:cNvPr id="73" name="图片 7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408" y="3263150"/>
            <a:ext cx="2558206" cy="2194475"/>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798" y="3263150"/>
            <a:ext cx="2558206" cy="2194475"/>
          </a:xfrm>
          <a:prstGeom prst="rect">
            <a:avLst/>
          </a:prstGeom>
        </p:spPr>
      </p:pic>
      <p:sp>
        <p:nvSpPr>
          <p:cNvPr id="16" name="矩形 15"/>
          <p:cNvSpPr/>
          <p:nvPr/>
        </p:nvSpPr>
        <p:spPr>
          <a:xfrm>
            <a:off x="5105992" y="629228"/>
            <a:ext cx="1980029"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服务承诺</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46" name="图片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5493" y="5049438"/>
            <a:ext cx="482138" cy="482138"/>
          </a:xfrm>
          <a:prstGeom prst="rect">
            <a:avLst/>
          </a:prstGeom>
        </p:spPr>
      </p:pic>
      <p:pic>
        <p:nvPicPr>
          <p:cNvPr id="47" name="图片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9208" y="5318922"/>
            <a:ext cx="361188" cy="361188"/>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6206" y="6346453"/>
            <a:ext cx="378229" cy="378229"/>
          </a:xfrm>
          <a:prstGeom prst="rect">
            <a:avLst/>
          </a:prstGeom>
        </p:spPr>
      </p:pic>
      <p:pic>
        <p:nvPicPr>
          <p:cNvPr id="49" name="图片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7441" y="5705708"/>
            <a:ext cx="320040" cy="320040"/>
          </a:xfrm>
          <a:prstGeom prst="rect">
            <a:avLst/>
          </a:prstGeom>
        </p:spPr>
      </p:pic>
      <p:grpSp>
        <p:nvGrpSpPr>
          <p:cNvPr id="44" name="组 43"/>
          <p:cNvGrpSpPr>
            <a:grpSpLocks noChangeAspect="1"/>
          </p:cNvGrpSpPr>
          <p:nvPr/>
        </p:nvGrpSpPr>
        <p:grpSpPr>
          <a:xfrm rot="15198231">
            <a:off x="4101235" y="1770598"/>
            <a:ext cx="1332000" cy="1332000"/>
            <a:chOff x="7932493" y="324682"/>
            <a:chExt cx="1663558" cy="1691134"/>
          </a:xfrm>
        </p:grpSpPr>
        <p:sp>
          <p:nvSpPr>
            <p:cNvPr id="45" name="椭圆 44"/>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0" name="椭圆 49"/>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3" name="组 52"/>
          <p:cNvGrpSpPr>
            <a:grpSpLocks noChangeAspect="1"/>
          </p:cNvGrpSpPr>
          <p:nvPr/>
        </p:nvGrpSpPr>
        <p:grpSpPr>
          <a:xfrm rot="15198231">
            <a:off x="6796712" y="1770598"/>
            <a:ext cx="1332000" cy="1332000"/>
            <a:chOff x="7932493" y="324682"/>
            <a:chExt cx="1663558" cy="1691134"/>
          </a:xfrm>
        </p:grpSpPr>
        <p:sp>
          <p:nvSpPr>
            <p:cNvPr id="54" name="椭圆 53"/>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椭圆 54"/>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椭圆 55"/>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椭圆 56"/>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8" name="组 57"/>
          <p:cNvGrpSpPr>
            <a:grpSpLocks noChangeAspect="1"/>
          </p:cNvGrpSpPr>
          <p:nvPr/>
        </p:nvGrpSpPr>
        <p:grpSpPr>
          <a:xfrm rot="15198231">
            <a:off x="9457465" y="1770598"/>
            <a:ext cx="1332000" cy="1332000"/>
            <a:chOff x="7932493" y="324682"/>
            <a:chExt cx="1663558" cy="1691134"/>
          </a:xfrm>
        </p:grpSpPr>
        <p:sp>
          <p:nvSpPr>
            <p:cNvPr id="59" name="椭圆 58"/>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椭圆 59"/>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椭圆 60"/>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椭圆 61"/>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3" name="组 62"/>
          <p:cNvGrpSpPr>
            <a:grpSpLocks noChangeAspect="1"/>
          </p:cNvGrpSpPr>
          <p:nvPr/>
        </p:nvGrpSpPr>
        <p:grpSpPr>
          <a:xfrm rot="15198231">
            <a:off x="1405758" y="1770597"/>
            <a:ext cx="1332000" cy="1332000"/>
            <a:chOff x="7932493" y="324682"/>
            <a:chExt cx="1663558" cy="1691134"/>
          </a:xfrm>
        </p:grpSpPr>
        <p:sp>
          <p:nvSpPr>
            <p:cNvPr id="64" name="椭圆 63"/>
            <p:cNvSpPr/>
            <p:nvPr/>
          </p:nvSpPr>
          <p:spPr>
            <a:xfrm>
              <a:off x="8005166" y="417176"/>
              <a:ext cx="1518213" cy="1518213"/>
            </a:xfrm>
            <a:prstGeom prst="ellipse">
              <a:avLst/>
            </a:prstGeom>
            <a:gradFill flip="none" rotWithShape="1">
              <a:gsLst>
                <a:gs pos="0">
                  <a:srgbClr val="0141AE"/>
                </a:gs>
                <a:gs pos="62000">
                  <a:srgbClr val="247CD6"/>
                </a:gs>
                <a:gs pos="98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椭圆 64"/>
            <p:cNvSpPr/>
            <p:nvPr/>
          </p:nvSpPr>
          <p:spPr>
            <a:xfrm>
              <a:off x="7932493" y="336748"/>
              <a:ext cx="1663558" cy="1679068"/>
            </a:xfrm>
            <a:prstGeom prst="ellipse">
              <a:avLst/>
            </a:prstGeom>
            <a:noFill/>
            <a:ln w="12700">
              <a:solidFill>
                <a:srgbClr val="014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椭圆 65"/>
            <p:cNvSpPr/>
            <p:nvPr/>
          </p:nvSpPr>
          <p:spPr>
            <a:xfrm>
              <a:off x="9367923" y="1638135"/>
              <a:ext cx="114532" cy="114532"/>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椭圆 66"/>
            <p:cNvSpPr/>
            <p:nvPr/>
          </p:nvSpPr>
          <p:spPr>
            <a:xfrm>
              <a:off x="8481567" y="324682"/>
              <a:ext cx="91049" cy="91049"/>
            </a:xfrm>
            <a:prstGeom prst="ellipse">
              <a:avLst/>
            </a:prstGeom>
            <a:gradFill flip="none" rotWithShape="1">
              <a:gsLst>
                <a:gs pos="0">
                  <a:srgbClr val="0141AE"/>
                </a:gs>
                <a:gs pos="62000">
                  <a:srgbClr val="247CD6"/>
                </a:gs>
                <a:gs pos="99000">
                  <a:srgbClr val="46B6FE"/>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8" name="文本框 67"/>
          <p:cNvSpPr txBox="1"/>
          <p:nvPr/>
        </p:nvSpPr>
        <p:spPr>
          <a:xfrm>
            <a:off x="1029089" y="3887410"/>
            <a:ext cx="2085338" cy="1353089"/>
          </a:xfrm>
          <a:prstGeom prst="rect">
            <a:avLst/>
          </a:prstGeom>
          <a:noFill/>
        </p:spPr>
        <p:txBody>
          <a:bodyPr wrap="square" rtlCol="0" anchor="t">
            <a:spAutoFit/>
          </a:bodyPr>
          <a:lstStyle/>
          <a:p>
            <a:pPr lvl="0" algn="just">
              <a:lnSpc>
                <a:spcPts val="2000"/>
              </a:lnSpc>
            </a:pPr>
            <a:r>
              <a:rPr kumimoji="1" lang="zh-CN" altLang="en-US" sz="1200" dirty="0">
                <a:solidFill>
                  <a:schemeClr val="tx1">
                    <a:lumMod val="95000"/>
                    <a:lumOff val="5000"/>
                  </a:schemeClr>
                </a:solidFill>
                <a:latin typeface="Microsoft YaHei" charset="-122"/>
                <a:ea typeface="Microsoft YaHei" charset="-122"/>
                <a:cs typeface="Microsoft YaHei" charset="-122"/>
              </a:rPr>
              <a:t>信锐技术推出“慢必赔”服务。远程访问等待超过</a:t>
            </a:r>
            <a:r>
              <a:rPr kumimoji="1" lang="en-US" altLang="zh-CN" sz="1200" dirty="0">
                <a:solidFill>
                  <a:schemeClr val="tx1">
                    <a:lumMod val="95000"/>
                    <a:lumOff val="5000"/>
                  </a:schemeClr>
                </a:solidFill>
                <a:latin typeface="Microsoft YaHei" charset="-122"/>
                <a:ea typeface="Microsoft YaHei" charset="-122"/>
                <a:cs typeface="Microsoft YaHei" charset="-122"/>
              </a:rPr>
              <a:t>10</a:t>
            </a:r>
            <a:r>
              <a:rPr kumimoji="1" lang="zh-CN" altLang="en-US" sz="1200" dirty="0">
                <a:solidFill>
                  <a:schemeClr val="tx1">
                    <a:lumMod val="95000"/>
                    <a:lumOff val="5000"/>
                  </a:schemeClr>
                </a:solidFill>
                <a:latin typeface="Microsoft YaHei" charset="-122"/>
                <a:ea typeface="Microsoft YaHei" charset="-122"/>
                <a:cs typeface="Microsoft YaHei" charset="-122"/>
              </a:rPr>
              <a:t>分钟响应，我们将给与相应金额的补偿。</a:t>
            </a:r>
          </a:p>
        </p:txBody>
      </p:sp>
      <p:sp>
        <p:nvSpPr>
          <p:cNvPr id="69" name="文本框 68"/>
          <p:cNvSpPr txBox="1"/>
          <p:nvPr/>
        </p:nvSpPr>
        <p:spPr>
          <a:xfrm>
            <a:off x="3685559" y="3914341"/>
            <a:ext cx="2085338" cy="1042746"/>
          </a:xfrm>
          <a:prstGeom prst="rect">
            <a:avLst/>
          </a:prstGeom>
          <a:noFill/>
        </p:spPr>
        <p:txBody>
          <a:bodyPr wrap="square" rtlCol="0" anchor="t">
            <a:spAutoFit/>
          </a:bodyPr>
          <a:lstStyle/>
          <a:p>
            <a:pPr lvl="0" algn="just">
              <a:lnSpc>
                <a:spcPts val="2000"/>
              </a:lnSpc>
            </a:pPr>
            <a:r>
              <a:rPr kumimoji="1" lang="zh-CN" altLang="en-US" sz="1200" dirty="0">
                <a:solidFill>
                  <a:schemeClr val="tx1">
                    <a:lumMod val="95000"/>
                    <a:lumOff val="5000"/>
                  </a:schemeClr>
                </a:solidFill>
                <a:latin typeface="Microsoft YaHei" charset="-122"/>
                <a:ea typeface="Microsoft YaHei" charset="-122"/>
                <a:cs typeface="Microsoft YaHei" charset="-122"/>
              </a:rPr>
              <a:t>质保期内，</a:t>
            </a:r>
            <a:r>
              <a:rPr kumimoji="1" lang="en-US" altLang="zh-CN" sz="1200" dirty="0">
                <a:solidFill>
                  <a:schemeClr val="tx1">
                    <a:lumMod val="95000"/>
                    <a:lumOff val="5000"/>
                  </a:schemeClr>
                </a:solidFill>
                <a:latin typeface="Microsoft YaHei" charset="-122"/>
                <a:ea typeface="Microsoft YaHei" charset="-122"/>
                <a:cs typeface="Microsoft YaHei" charset="-122"/>
              </a:rPr>
              <a:t>AP</a:t>
            </a:r>
            <a:r>
              <a:rPr kumimoji="1" lang="zh-CN" altLang="en-US" sz="1200" dirty="0">
                <a:solidFill>
                  <a:schemeClr val="tx1">
                    <a:lumMod val="95000"/>
                    <a:lumOff val="5000"/>
                  </a:schemeClr>
                </a:solidFill>
                <a:latin typeface="Microsoft YaHei" charset="-122"/>
                <a:ea typeface="Microsoft YaHei" charset="-122"/>
                <a:cs typeface="Microsoft YaHei" charset="-122"/>
              </a:rPr>
              <a:t>与物联网前端设备，信锐技术承诺只换不修，好件先行，维修零等待。</a:t>
            </a:r>
          </a:p>
        </p:txBody>
      </p:sp>
      <p:pic>
        <p:nvPicPr>
          <p:cNvPr id="70" name="图片 69"/>
          <p:cNvPicPr>
            <a:picLocks noChangeAspect="1"/>
          </p:cNvPicPr>
          <p:nvPr/>
        </p:nvPicPr>
        <p:blipFill>
          <a:blip r:embed="rId7"/>
          <a:stretch>
            <a:fillRect/>
          </a:stretch>
        </p:blipFill>
        <p:spPr>
          <a:xfrm>
            <a:off x="4524544" y="2188009"/>
            <a:ext cx="530352" cy="475489"/>
          </a:xfrm>
          <a:prstGeom prst="rect">
            <a:avLst/>
          </a:prstGeom>
        </p:spPr>
      </p:pic>
      <p:sp>
        <p:nvSpPr>
          <p:cNvPr id="71" name="文本框 70"/>
          <p:cNvSpPr txBox="1"/>
          <p:nvPr/>
        </p:nvSpPr>
        <p:spPr>
          <a:xfrm>
            <a:off x="9095786" y="3917229"/>
            <a:ext cx="2085338" cy="1009463"/>
          </a:xfrm>
          <a:prstGeom prst="rect">
            <a:avLst/>
          </a:prstGeom>
          <a:noFill/>
        </p:spPr>
        <p:txBody>
          <a:bodyPr wrap="square" rtlCol="0" anchor="t">
            <a:spAutoFit/>
          </a:bodyPr>
          <a:lstStyle/>
          <a:p>
            <a:pPr lvl="0" algn="just">
              <a:lnSpc>
                <a:spcPts val="2000"/>
              </a:lnSpc>
            </a:pPr>
            <a:r>
              <a:rPr kumimoji="1" lang="zh-CN" altLang="en-US" sz="1200" dirty="0">
                <a:solidFill>
                  <a:schemeClr val="tx1">
                    <a:lumMod val="95000"/>
                    <a:lumOff val="5000"/>
                  </a:schemeClr>
                </a:solidFill>
                <a:latin typeface="Microsoft YaHei" charset="-122"/>
                <a:ea typeface="Microsoft YaHei" charset="-122"/>
                <a:cs typeface="Microsoft YaHei" charset="-122"/>
              </a:rPr>
              <a:t>为提供产品报修体验，信锐技术推出“信锐快修”微信小程序，并承诺报修时效。</a:t>
            </a:r>
          </a:p>
        </p:txBody>
      </p:sp>
      <p:sp>
        <p:nvSpPr>
          <p:cNvPr id="76" name="文本框 75"/>
          <p:cNvSpPr txBox="1"/>
          <p:nvPr/>
        </p:nvSpPr>
        <p:spPr>
          <a:xfrm>
            <a:off x="6387749" y="3944159"/>
            <a:ext cx="2085338" cy="699123"/>
          </a:xfrm>
          <a:prstGeom prst="rect">
            <a:avLst/>
          </a:prstGeom>
          <a:noFill/>
        </p:spPr>
        <p:txBody>
          <a:bodyPr wrap="square" rtlCol="0" anchor="t">
            <a:spAutoFit/>
          </a:bodyPr>
          <a:lstStyle/>
          <a:p>
            <a:pPr lvl="0" algn="just">
              <a:lnSpc>
                <a:spcPts val="2000"/>
              </a:lnSpc>
            </a:pPr>
            <a:r>
              <a:rPr kumimoji="1" lang="zh-CN" altLang="en-US" sz="1200" dirty="0">
                <a:solidFill>
                  <a:schemeClr val="tx1">
                    <a:lumMod val="95000"/>
                    <a:lumOff val="5000"/>
                  </a:schemeClr>
                </a:solidFill>
                <a:latin typeface="Microsoft YaHei" charset="-122"/>
                <a:ea typeface="Microsoft YaHei" charset="-122"/>
                <a:cs typeface="Microsoft YaHei" charset="-122"/>
              </a:rPr>
              <a:t>全国拥有</a:t>
            </a:r>
            <a:r>
              <a:rPr kumimoji="1" lang="en-US" altLang="zh-CN" sz="1200" dirty="0">
                <a:solidFill>
                  <a:schemeClr val="tx1">
                    <a:lumMod val="95000"/>
                    <a:lumOff val="5000"/>
                  </a:schemeClr>
                </a:solidFill>
                <a:latin typeface="Microsoft YaHei" charset="-122"/>
                <a:ea typeface="Microsoft YaHei" charset="-122"/>
                <a:cs typeface="Microsoft YaHei" charset="-122"/>
              </a:rPr>
              <a:t>42</a:t>
            </a:r>
            <a:r>
              <a:rPr kumimoji="1" lang="zh-CN" altLang="en-US" sz="1200" dirty="0">
                <a:solidFill>
                  <a:schemeClr val="tx1">
                    <a:lumMod val="95000"/>
                    <a:lumOff val="5000"/>
                  </a:schemeClr>
                </a:solidFill>
                <a:latin typeface="Microsoft YaHei" charset="-122"/>
                <a:ea typeface="Microsoft YaHei" charset="-122"/>
                <a:cs typeface="Microsoft YaHei" charset="-122"/>
              </a:rPr>
              <a:t>个备件中心，享受小时级备件服务。</a:t>
            </a:r>
          </a:p>
        </p:txBody>
      </p:sp>
      <p:pic>
        <p:nvPicPr>
          <p:cNvPr id="77" name="图片 7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2029" y="2155070"/>
            <a:ext cx="541366" cy="541366"/>
          </a:xfrm>
          <a:prstGeom prst="rect">
            <a:avLst/>
          </a:prstGeom>
        </p:spPr>
      </p:pic>
      <p:pic>
        <p:nvPicPr>
          <p:cNvPr id="78" name="图片 7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087" y="2170385"/>
            <a:ext cx="510737" cy="510737"/>
          </a:xfrm>
          <a:prstGeom prst="rect">
            <a:avLst/>
          </a:prstGeom>
        </p:spPr>
      </p:pic>
      <p:pic>
        <p:nvPicPr>
          <p:cNvPr id="79" name="图片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6967" y="2150962"/>
            <a:ext cx="549583" cy="549583"/>
          </a:xfrm>
          <a:prstGeom prst="rect">
            <a:avLst/>
          </a:prstGeom>
        </p:spPr>
      </p:pic>
      <p:sp>
        <p:nvSpPr>
          <p:cNvPr id="80" name="矩形 79"/>
          <p:cNvSpPr/>
          <p:nvPr/>
        </p:nvSpPr>
        <p:spPr>
          <a:xfrm>
            <a:off x="1594704" y="3274725"/>
            <a:ext cx="954108" cy="400110"/>
          </a:xfrm>
          <a:prstGeom prst="rect">
            <a:avLst/>
          </a:prstGeom>
        </p:spPr>
        <p:txBody>
          <a:bodyPr wrap="none">
            <a:spAutoFit/>
          </a:bodyPr>
          <a:lstStyle/>
          <a:p>
            <a:pPr algn="ctr"/>
            <a:r>
              <a:rPr kumimoji="1" lang="zh-CN" altLang="en-US" sz="2000" b="1" dirty="0">
                <a:solidFill>
                  <a:schemeClr val="bg1"/>
                </a:solidFill>
                <a:latin typeface="Microsoft YaHei" charset="-122"/>
                <a:ea typeface="Microsoft YaHei" charset="-122"/>
                <a:cs typeface="Microsoft YaHei" charset="-122"/>
              </a:rPr>
              <a:t>慢必赔</a:t>
            </a:r>
            <a:endParaRPr kumimoji="1" lang="en-US" altLang="zh-CN" sz="2000" b="1" dirty="0">
              <a:solidFill>
                <a:schemeClr val="bg1"/>
              </a:solidFill>
              <a:latin typeface="Microsoft YaHei" charset="-122"/>
              <a:ea typeface="Microsoft YaHei" charset="-122"/>
              <a:cs typeface="Microsoft YaHei" charset="-122"/>
            </a:endParaRPr>
          </a:p>
        </p:txBody>
      </p:sp>
      <p:sp>
        <p:nvSpPr>
          <p:cNvPr id="81" name="矩形 80"/>
          <p:cNvSpPr/>
          <p:nvPr/>
        </p:nvSpPr>
        <p:spPr>
          <a:xfrm>
            <a:off x="3879901" y="3274725"/>
            <a:ext cx="1723549" cy="400110"/>
          </a:xfrm>
          <a:prstGeom prst="rect">
            <a:avLst/>
          </a:prstGeom>
        </p:spPr>
        <p:txBody>
          <a:bodyPr wrap="none">
            <a:spAutoFit/>
          </a:bodyPr>
          <a:lstStyle/>
          <a:p>
            <a:pPr algn="ctr"/>
            <a:r>
              <a:rPr kumimoji="1" lang="zh-CN" altLang="en-US" sz="2000" b="1" dirty="0">
                <a:solidFill>
                  <a:schemeClr val="bg1"/>
                </a:solidFill>
                <a:latin typeface="Microsoft YaHei" charset="-122"/>
                <a:ea typeface="Microsoft YaHei" charset="-122"/>
                <a:cs typeface="Microsoft YaHei" charset="-122"/>
              </a:rPr>
              <a:t>质保期内包换</a:t>
            </a:r>
            <a:endParaRPr kumimoji="1" lang="en-US" altLang="zh-CN" sz="2000" b="1" dirty="0">
              <a:solidFill>
                <a:schemeClr val="bg1"/>
              </a:solidFill>
              <a:latin typeface="Microsoft YaHei" charset="-122"/>
              <a:ea typeface="Microsoft YaHei" charset="-122"/>
              <a:cs typeface="Microsoft YaHei" charset="-122"/>
            </a:endParaRPr>
          </a:p>
        </p:txBody>
      </p:sp>
      <p:sp>
        <p:nvSpPr>
          <p:cNvPr id="82" name="矩形 81"/>
          <p:cNvSpPr/>
          <p:nvPr/>
        </p:nvSpPr>
        <p:spPr>
          <a:xfrm>
            <a:off x="6568644" y="3274725"/>
            <a:ext cx="1723549" cy="400110"/>
          </a:xfrm>
          <a:prstGeom prst="rect">
            <a:avLst/>
          </a:prstGeom>
        </p:spPr>
        <p:txBody>
          <a:bodyPr wrap="none">
            <a:spAutoFit/>
          </a:bodyPr>
          <a:lstStyle/>
          <a:p>
            <a:pPr algn="ctr"/>
            <a:r>
              <a:rPr kumimoji="1" lang="zh-CN" altLang="en-US" sz="2000" b="1" dirty="0">
                <a:solidFill>
                  <a:schemeClr val="bg1"/>
                </a:solidFill>
                <a:latin typeface="Microsoft YaHei" charset="-122"/>
                <a:ea typeface="Microsoft YaHei" charset="-122"/>
                <a:cs typeface="Microsoft YaHei" charset="-122"/>
              </a:rPr>
              <a:t>小时级备件库</a:t>
            </a:r>
            <a:endParaRPr kumimoji="1" lang="en-US" altLang="zh-CN" sz="2000" b="1" dirty="0">
              <a:solidFill>
                <a:schemeClr val="bg1"/>
              </a:solidFill>
              <a:latin typeface="Microsoft YaHei" charset="-122"/>
              <a:ea typeface="Microsoft YaHei" charset="-122"/>
              <a:cs typeface="Microsoft YaHei" charset="-122"/>
            </a:endParaRPr>
          </a:p>
        </p:txBody>
      </p:sp>
      <p:sp>
        <p:nvSpPr>
          <p:cNvPr id="83" name="矩形 82"/>
          <p:cNvSpPr/>
          <p:nvPr/>
        </p:nvSpPr>
        <p:spPr>
          <a:xfrm>
            <a:off x="9540509" y="3274725"/>
            <a:ext cx="1210588" cy="400110"/>
          </a:xfrm>
          <a:prstGeom prst="rect">
            <a:avLst/>
          </a:prstGeom>
        </p:spPr>
        <p:txBody>
          <a:bodyPr wrap="none">
            <a:spAutoFit/>
          </a:bodyPr>
          <a:lstStyle/>
          <a:p>
            <a:pPr algn="ctr"/>
            <a:r>
              <a:rPr kumimoji="1" lang="zh-CN" altLang="en-US" sz="2000" b="1" dirty="0">
                <a:solidFill>
                  <a:schemeClr val="bg1"/>
                </a:solidFill>
                <a:latin typeface="Microsoft YaHei" charset="-122"/>
                <a:ea typeface="Microsoft YaHei" charset="-122"/>
                <a:cs typeface="Microsoft YaHei" charset="-122"/>
              </a:rPr>
              <a:t>极速报修</a:t>
            </a:r>
            <a:endParaRPr kumimoji="1" lang="en-US" altLang="zh-CN" sz="2000" b="1" dirty="0">
              <a:solidFill>
                <a:schemeClr val="bg1"/>
              </a:solidFill>
              <a:latin typeface="Microsoft YaHei" charset="-122"/>
              <a:ea typeface="Microsoft YaHei" charset="-122"/>
              <a:cs typeface="Microsoft YaHei" charset="-122"/>
            </a:endParaRPr>
          </a:p>
        </p:txBody>
      </p:sp>
    </p:spTree>
    <p:extLst>
      <p:ext uri="{BB962C8B-B14F-4D97-AF65-F5344CB8AC3E}">
        <p14:creationId xmlns:p14="http://schemas.microsoft.com/office/powerpoint/2010/main" val="1292679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a:off x="3310629" y="629228"/>
            <a:ext cx="5570756"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信锐服务于各行业龙头客户</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58" name="图片 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2882" y="5949302"/>
            <a:ext cx="482138" cy="482138"/>
          </a:xfrm>
          <a:prstGeom prst="rect">
            <a:avLst/>
          </a:prstGeom>
        </p:spPr>
      </p:pic>
      <p:pic>
        <p:nvPicPr>
          <p:cNvPr id="60" name="图片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206" y="6346453"/>
            <a:ext cx="378229" cy="378229"/>
          </a:xfrm>
          <a:prstGeom prst="rect">
            <a:avLst/>
          </a:prstGeom>
        </p:spPr>
      </p:pic>
      <p:pic>
        <p:nvPicPr>
          <p:cNvPr id="61" name="图片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441" y="5870331"/>
            <a:ext cx="320040" cy="320040"/>
          </a:xfrm>
          <a:prstGeom prst="rect">
            <a:avLst/>
          </a:prstGeom>
        </p:spPr>
      </p:pic>
      <p:grpSp>
        <p:nvGrpSpPr>
          <p:cNvPr id="62" name="组 61"/>
          <p:cNvGrpSpPr/>
          <p:nvPr/>
        </p:nvGrpSpPr>
        <p:grpSpPr>
          <a:xfrm>
            <a:off x="977404" y="1970685"/>
            <a:ext cx="10237193" cy="582498"/>
            <a:chOff x="1213781" y="1837150"/>
            <a:chExt cx="9764440" cy="614649"/>
          </a:xfrm>
        </p:grpSpPr>
        <p:sp>
          <p:nvSpPr>
            <p:cNvPr id="63" name="圆角矩形 62"/>
            <p:cNvSpPr/>
            <p:nvPr/>
          </p:nvSpPr>
          <p:spPr>
            <a:xfrm>
              <a:off x="1213781" y="1837150"/>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圆角矩形 63"/>
            <p:cNvSpPr/>
            <p:nvPr/>
          </p:nvSpPr>
          <p:spPr>
            <a:xfrm>
              <a:off x="3217628" y="1837150"/>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圆角矩形 64"/>
            <p:cNvSpPr/>
            <p:nvPr/>
          </p:nvSpPr>
          <p:spPr>
            <a:xfrm>
              <a:off x="5221475" y="1837150"/>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圆角矩形 75"/>
            <p:cNvSpPr/>
            <p:nvPr/>
          </p:nvSpPr>
          <p:spPr>
            <a:xfrm>
              <a:off x="7225322" y="1837150"/>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圆角矩形 81"/>
            <p:cNvSpPr/>
            <p:nvPr/>
          </p:nvSpPr>
          <p:spPr>
            <a:xfrm>
              <a:off x="9229170" y="1837150"/>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8" name="组 87"/>
          <p:cNvGrpSpPr/>
          <p:nvPr/>
        </p:nvGrpSpPr>
        <p:grpSpPr>
          <a:xfrm>
            <a:off x="977404" y="2741374"/>
            <a:ext cx="10237193" cy="582498"/>
            <a:chOff x="1213781" y="2607839"/>
            <a:chExt cx="9764440" cy="614649"/>
          </a:xfrm>
        </p:grpSpPr>
        <p:sp>
          <p:nvSpPr>
            <p:cNvPr id="119" name="圆角矩形 118"/>
            <p:cNvSpPr/>
            <p:nvPr/>
          </p:nvSpPr>
          <p:spPr>
            <a:xfrm>
              <a:off x="1213781" y="2607839"/>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圆角矩形 119"/>
            <p:cNvSpPr/>
            <p:nvPr/>
          </p:nvSpPr>
          <p:spPr>
            <a:xfrm>
              <a:off x="3217628" y="2607839"/>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1" name="圆角矩形 120"/>
            <p:cNvSpPr/>
            <p:nvPr/>
          </p:nvSpPr>
          <p:spPr>
            <a:xfrm>
              <a:off x="5221475" y="2607839"/>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2" name="圆角矩形 121"/>
            <p:cNvSpPr/>
            <p:nvPr/>
          </p:nvSpPr>
          <p:spPr>
            <a:xfrm>
              <a:off x="7225322" y="2607839"/>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3" name="圆角矩形 122"/>
            <p:cNvSpPr/>
            <p:nvPr/>
          </p:nvSpPr>
          <p:spPr>
            <a:xfrm>
              <a:off x="9229170" y="2607839"/>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24" name="组 123"/>
          <p:cNvGrpSpPr/>
          <p:nvPr/>
        </p:nvGrpSpPr>
        <p:grpSpPr>
          <a:xfrm>
            <a:off x="977404" y="3512063"/>
            <a:ext cx="10237193" cy="582498"/>
            <a:chOff x="1213781" y="3378528"/>
            <a:chExt cx="9764440" cy="614649"/>
          </a:xfrm>
        </p:grpSpPr>
        <p:sp>
          <p:nvSpPr>
            <p:cNvPr id="125" name="圆角矩形 124"/>
            <p:cNvSpPr/>
            <p:nvPr/>
          </p:nvSpPr>
          <p:spPr>
            <a:xfrm>
              <a:off x="1213781" y="3378528"/>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6" name="圆角矩形 125"/>
            <p:cNvSpPr/>
            <p:nvPr/>
          </p:nvSpPr>
          <p:spPr>
            <a:xfrm>
              <a:off x="3217628" y="3378528"/>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7" name="圆角矩形 126"/>
            <p:cNvSpPr/>
            <p:nvPr/>
          </p:nvSpPr>
          <p:spPr>
            <a:xfrm>
              <a:off x="5221475" y="3378528"/>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8" name="圆角矩形 127"/>
            <p:cNvSpPr/>
            <p:nvPr/>
          </p:nvSpPr>
          <p:spPr>
            <a:xfrm>
              <a:off x="7225322" y="3378528"/>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9" name="圆角矩形 128"/>
            <p:cNvSpPr/>
            <p:nvPr/>
          </p:nvSpPr>
          <p:spPr>
            <a:xfrm>
              <a:off x="9229170" y="3378528"/>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30" name="组 129"/>
          <p:cNvGrpSpPr/>
          <p:nvPr/>
        </p:nvGrpSpPr>
        <p:grpSpPr>
          <a:xfrm>
            <a:off x="977404" y="4282752"/>
            <a:ext cx="10237193" cy="582498"/>
            <a:chOff x="1213781" y="4149217"/>
            <a:chExt cx="9764440" cy="614649"/>
          </a:xfrm>
        </p:grpSpPr>
        <p:sp>
          <p:nvSpPr>
            <p:cNvPr id="131" name="圆角矩形 130"/>
            <p:cNvSpPr/>
            <p:nvPr/>
          </p:nvSpPr>
          <p:spPr>
            <a:xfrm>
              <a:off x="1213781" y="4149217"/>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2" name="圆角矩形 131"/>
            <p:cNvSpPr/>
            <p:nvPr/>
          </p:nvSpPr>
          <p:spPr>
            <a:xfrm>
              <a:off x="3217628" y="4149217"/>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圆角矩形 132"/>
            <p:cNvSpPr/>
            <p:nvPr/>
          </p:nvSpPr>
          <p:spPr>
            <a:xfrm>
              <a:off x="5221475" y="4149217"/>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4" name="圆角矩形 133"/>
            <p:cNvSpPr/>
            <p:nvPr/>
          </p:nvSpPr>
          <p:spPr>
            <a:xfrm>
              <a:off x="7225322" y="4149217"/>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圆角矩形 134"/>
            <p:cNvSpPr/>
            <p:nvPr/>
          </p:nvSpPr>
          <p:spPr>
            <a:xfrm>
              <a:off x="9229170" y="4149217"/>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36" name="组 135"/>
          <p:cNvGrpSpPr/>
          <p:nvPr/>
        </p:nvGrpSpPr>
        <p:grpSpPr>
          <a:xfrm>
            <a:off x="977404" y="5053440"/>
            <a:ext cx="10237193" cy="582498"/>
            <a:chOff x="1213781" y="4919905"/>
            <a:chExt cx="9764440" cy="614649"/>
          </a:xfrm>
        </p:grpSpPr>
        <p:sp>
          <p:nvSpPr>
            <p:cNvPr id="137" name="圆角矩形 136"/>
            <p:cNvSpPr/>
            <p:nvPr/>
          </p:nvSpPr>
          <p:spPr>
            <a:xfrm>
              <a:off x="1213781" y="4919905"/>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8" name="圆角矩形 137"/>
            <p:cNvSpPr/>
            <p:nvPr/>
          </p:nvSpPr>
          <p:spPr>
            <a:xfrm>
              <a:off x="3217628" y="4919905"/>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9" name="圆角矩形 138"/>
            <p:cNvSpPr/>
            <p:nvPr/>
          </p:nvSpPr>
          <p:spPr>
            <a:xfrm>
              <a:off x="5221475" y="4919905"/>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0" name="圆角矩形 139"/>
            <p:cNvSpPr/>
            <p:nvPr/>
          </p:nvSpPr>
          <p:spPr>
            <a:xfrm>
              <a:off x="7225322" y="4919905"/>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1" name="圆角矩形 140"/>
            <p:cNvSpPr/>
            <p:nvPr/>
          </p:nvSpPr>
          <p:spPr>
            <a:xfrm>
              <a:off x="9229170" y="4919905"/>
              <a:ext cx="1749051" cy="614649"/>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42" name="图片 141"/>
          <p:cNvPicPr>
            <a:picLocks noChangeAspect="1"/>
          </p:cNvPicPr>
          <p:nvPr/>
        </p:nvPicPr>
        <p:blipFill>
          <a:blip r:embed="rId5"/>
          <a:stretch>
            <a:fillRect/>
          </a:stretch>
        </p:blipFill>
        <p:spPr>
          <a:xfrm>
            <a:off x="1163123" y="2101019"/>
            <a:ext cx="1462294" cy="321830"/>
          </a:xfrm>
          <a:prstGeom prst="rect">
            <a:avLst/>
          </a:prstGeom>
        </p:spPr>
      </p:pic>
      <p:pic>
        <p:nvPicPr>
          <p:cNvPr id="143" name="图片 14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9136" y="4386239"/>
            <a:ext cx="1506486" cy="393775"/>
          </a:xfrm>
          <a:prstGeom prst="rect">
            <a:avLst/>
          </a:prstGeom>
        </p:spPr>
      </p:pic>
      <p:pic>
        <p:nvPicPr>
          <p:cNvPr id="144" name="图片 14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7649" y="4335789"/>
            <a:ext cx="1519667" cy="490777"/>
          </a:xfrm>
          <a:prstGeom prst="rect">
            <a:avLst/>
          </a:prstGeom>
        </p:spPr>
      </p:pic>
      <p:pic>
        <p:nvPicPr>
          <p:cNvPr id="145" name="图片 14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17582" y="4335031"/>
            <a:ext cx="1526443" cy="477940"/>
          </a:xfrm>
          <a:prstGeom prst="rect">
            <a:avLst/>
          </a:prstGeom>
        </p:spPr>
      </p:pic>
      <p:pic>
        <p:nvPicPr>
          <p:cNvPr id="146" name="图片 14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13427" y="4382730"/>
            <a:ext cx="1522032" cy="349315"/>
          </a:xfrm>
          <a:prstGeom prst="rect">
            <a:avLst/>
          </a:prstGeom>
        </p:spPr>
      </p:pic>
      <p:pic>
        <p:nvPicPr>
          <p:cNvPr id="147" name="图片 14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67654" y="4335031"/>
            <a:ext cx="1495354" cy="444715"/>
          </a:xfrm>
          <a:prstGeom prst="rect">
            <a:avLst/>
          </a:prstGeom>
        </p:spPr>
      </p:pic>
      <p:pic>
        <p:nvPicPr>
          <p:cNvPr id="148" name="图片 147"/>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54513" y="2005669"/>
            <a:ext cx="1506634" cy="505565"/>
          </a:xfrm>
          <a:prstGeom prst="rect">
            <a:avLst/>
          </a:prstGeom>
        </p:spPr>
      </p:pic>
      <p:pic>
        <p:nvPicPr>
          <p:cNvPr id="149" name="Picture 6" descr="http://www.gxmu.edu.cn/images/gxmu_logo.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327190" y="2839860"/>
            <a:ext cx="1537620" cy="41003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8" descr="http://www.gufe.edu.cn/www/r/cms/www/gufe/images/gufe_logo.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396182" y="2878794"/>
            <a:ext cx="1638299" cy="332164"/>
          </a:xfrm>
          <a:prstGeom prst="rect">
            <a:avLst/>
          </a:prstGeom>
          <a:noFill/>
          <a:extLst>
            <a:ext uri="{909E8E84-426E-40DD-AFC4-6F175D3DCCD1}">
              <a14:hiddenFill xmlns:a14="http://schemas.microsoft.com/office/drawing/2010/main">
                <a:solidFill>
                  <a:srgbClr val="FFFFFF"/>
                </a:solidFill>
              </a14:hiddenFill>
            </a:ext>
          </a:extLst>
        </p:spPr>
      </p:pic>
      <p:pic>
        <p:nvPicPr>
          <p:cNvPr id="151" name="图片 150"/>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73972" y="3580164"/>
            <a:ext cx="1440596" cy="398935"/>
          </a:xfrm>
          <a:prstGeom prst="rect">
            <a:avLst/>
          </a:prstGeom>
        </p:spPr>
      </p:pic>
      <p:pic>
        <p:nvPicPr>
          <p:cNvPr id="152" name="图片 15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70078" y="3574198"/>
            <a:ext cx="1591069" cy="458228"/>
          </a:xfrm>
          <a:prstGeom prst="rect">
            <a:avLst/>
          </a:prstGeom>
        </p:spPr>
      </p:pic>
      <p:pic>
        <p:nvPicPr>
          <p:cNvPr id="153" name="图片 152"/>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231524" y="3629342"/>
            <a:ext cx="1664918" cy="363677"/>
          </a:xfrm>
          <a:prstGeom prst="rect">
            <a:avLst/>
          </a:prstGeom>
        </p:spPr>
      </p:pic>
      <p:pic>
        <p:nvPicPr>
          <p:cNvPr id="154" name="图片 153"/>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336621" y="3568024"/>
            <a:ext cx="1720483" cy="448822"/>
          </a:xfrm>
          <a:prstGeom prst="rect">
            <a:avLst/>
          </a:prstGeom>
        </p:spPr>
      </p:pic>
      <p:pic>
        <p:nvPicPr>
          <p:cNvPr id="155" name="图片 15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595072" y="3578018"/>
            <a:ext cx="1376470" cy="438828"/>
          </a:xfrm>
          <a:prstGeom prst="rect">
            <a:avLst/>
          </a:prstGeom>
        </p:spPr>
      </p:pic>
      <p:pic>
        <p:nvPicPr>
          <p:cNvPr id="156" name="图片 155"/>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37194" y="5141250"/>
            <a:ext cx="1539660" cy="404377"/>
          </a:xfrm>
          <a:prstGeom prst="rect">
            <a:avLst/>
          </a:prstGeom>
        </p:spPr>
      </p:pic>
      <p:pic>
        <p:nvPicPr>
          <p:cNvPr id="157" name="图片 156"/>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422321" y="5105249"/>
            <a:ext cx="1145625" cy="484996"/>
          </a:xfrm>
          <a:prstGeom prst="rect">
            <a:avLst/>
          </a:prstGeom>
        </p:spPr>
      </p:pic>
      <p:pic>
        <p:nvPicPr>
          <p:cNvPr id="158" name="Picture 4" descr="https://timgsa.baidu.com/timg?image&amp;quality=80&amp;size=b9999_10000&amp;sec=1569497250555&amp;di=084a67b5081189d50f2aacc31256fa6e&amp;imgtype=0&amp;src=http%3A%2F%2Fwww.lein-design.com%2Fupload%2F20180820145034_7031.jpg"/>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t="27045"/>
          <a:stretch/>
        </p:blipFill>
        <p:spPr bwMode="auto">
          <a:xfrm>
            <a:off x="5314191" y="5063838"/>
            <a:ext cx="1590020" cy="559199"/>
          </a:xfrm>
          <a:prstGeom prst="rect">
            <a:avLst/>
          </a:prstGeom>
          <a:noFill/>
          <a:extLst>
            <a:ext uri="{909E8E84-426E-40DD-AFC4-6F175D3DCCD1}">
              <a14:hiddenFill xmlns:a14="http://schemas.microsoft.com/office/drawing/2010/main">
                <a:solidFill>
                  <a:srgbClr val="FFFFFF"/>
                </a:solidFill>
              </a14:hiddenFill>
            </a:ext>
          </a:extLst>
        </p:spPr>
      </p:pic>
      <p:pic>
        <p:nvPicPr>
          <p:cNvPr id="159" name="图片 158"/>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753488" y="5083292"/>
            <a:ext cx="886747" cy="503767"/>
          </a:xfrm>
          <a:prstGeom prst="rect">
            <a:avLst/>
          </a:prstGeom>
        </p:spPr>
      </p:pic>
      <p:pic>
        <p:nvPicPr>
          <p:cNvPr id="160" name="图片 159"/>
          <p:cNvPicPr>
            <a:picLocks noChangeAspect="1"/>
          </p:cNvPicPr>
          <p:nvPr/>
        </p:nvPicPr>
        <p:blipFill>
          <a:blip r:embed="rId23"/>
          <a:stretch>
            <a:fillRect/>
          </a:stretch>
        </p:blipFill>
        <p:spPr>
          <a:xfrm>
            <a:off x="5267445" y="2056574"/>
            <a:ext cx="1626718" cy="419003"/>
          </a:xfrm>
          <a:prstGeom prst="rect">
            <a:avLst/>
          </a:prstGeom>
        </p:spPr>
      </p:pic>
      <p:pic>
        <p:nvPicPr>
          <p:cNvPr id="161" name="图片 160"/>
          <p:cNvPicPr>
            <a:picLocks noChangeAspect="1"/>
          </p:cNvPicPr>
          <p:nvPr/>
        </p:nvPicPr>
        <p:blipFill>
          <a:blip r:embed="rId24"/>
          <a:stretch>
            <a:fillRect/>
          </a:stretch>
        </p:blipFill>
        <p:spPr>
          <a:xfrm>
            <a:off x="7359246" y="2098994"/>
            <a:ext cx="1675235" cy="332846"/>
          </a:xfrm>
          <a:prstGeom prst="rect">
            <a:avLst/>
          </a:prstGeom>
        </p:spPr>
      </p:pic>
      <p:pic>
        <p:nvPicPr>
          <p:cNvPr id="162" name="图片 161"/>
          <p:cNvPicPr>
            <a:picLocks noChangeAspect="1"/>
          </p:cNvPicPr>
          <p:nvPr/>
        </p:nvPicPr>
        <p:blipFill>
          <a:blip r:embed="rId25"/>
          <a:stretch>
            <a:fillRect/>
          </a:stretch>
        </p:blipFill>
        <p:spPr>
          <a:xfrm>
            <a:off x="9471594" y="2085035"/>
            <a:ext cx="1623426" cy="360762"/>
          </a:xfrm>
          <a:prstGeom prst="rect">
            <a:avLst/>
          </a:prstGeom>
        </p:spPr>
      </p:pic>
      <p:pic>
        <p:nvPicPr>
          <p:cNvPr id="163" name="图片 162"/>
          <p:cNvPicPr>
            <a:picLocks noChangeAspect="1"/>
          </p:cNvPicPr>
          <p:nvPr/>
        </p:nvPicPr>
        <p:blipFill>
          <a:blip r:embed="rId26"/>
          <a:stretch>
            <a:fillRect/>
          </a:stretch>
        </p:blipFill>
        <p:spPr>
          <a:xfrm>
            <a:off x="1219440" y="2814223"/>
            <a:ext cx="1385881" cy="461309"/>
          </a:xfrm>
          <a:prstGeom prst="rect">
            <a:avLst/>
          </a:prstGeom>
        </p:spPr>
      </p:pic>
      <p:pic>
        <p:nvPicPr>
          <p:cNvPr id="164" name="图片 163"/>
          <p:cNvPicPr>
            <a:picLocks noChangeAspect="1"/>
          </p:cNvPicPr>
          <p:nvPr/>
        </p:nvPicPr>
        <p:blipFill>
          <a:blip r:embed="rId27"/>
          <a:stretch>
            <a:fillRect/>
          </a:stretch>
        </p:blipFill>
        <p:spPr>
          <a:xfrm>
            <a:off x="3281052" y="2794707"/>
            <a:ext cx="1428165" cy="480825"/>
          </a:xfrm>
          <a:prstGeom prst="rect">
            <a:avLst/>
          </a:prstGeom>
        </p:spPr>
      </p:pic>
      <p:pic>
        <p:nvPicPr>
          <p:cNvPr id="165" name="图片 164"/>
          <p:cNvPicPr>
            <a:picLocks noChangeAspect="1"/>
          </p:cNvPicPr>
          <p:nvPr/>
        </p:nvPicPr>
        <p:blipFill>
          <a:blip r:embed="rId28"/>
          <a:stretch>
            <a:fillRect/>
          </a:stretch>
        </p:blipFill>
        <p:spPr>
          <a:xfrm>
            <a:off x="9418504" y="2852544"/>
            <a:ext cx="1761413" cy="376949"/>
          </a:xfrm>
          <a:prstGeom prst="rect">
            <a:avLst/>
          </a:prstGeom>
        </p:spPr>
      </p:pic>
      <p:pic>
        <p:nvPicPr>
          <p:cNvPr id="166" name="图片 165"/>
          <p:cNvPicPr>
            <a:picLocks noChangeAspect="1"/>
          </p:cNvPicPr>
          <p:nvPr/>
        </p:nvPicPr>
        <p:blipFill>
          <a:blip r:embed="rId29"/>
          <a:stretch>
            <a:fillRect/>
          </a:stretch>
        </p:blipFill>
        <p:spPr>
          <a:xfrm>
            <a:off x="9703762" y="5083292"/>
            <a:ext cx="1187935" cy="480991"/>
          </a:xfrm>
          <a:prstGeom prst="rect">
            <a:avLst/>
          </a:prstGeom>
        </p:spPr>
      </p:pic>
      <p:pic>
        <p:nvPicPr>
          <p:cNvPr id="167" name="图片 16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641608" y="5471322"/>
            <a:ext cx="361188" cy="361188"/>
          </a:xfrm>
          <a:prstGeom prst="rect">
            <a:avLst/>
          </a:prstGeom>
        </p:spPr>
      </p:pic>
    </p:spTree>
    <p:extLst>
      <p:ext uri="{BB962C8B-B14F-4D97-AF65-F5344CB8AC3E}">
        <p14:creationId xmlns:p14="http://schemas.microsoft.com/office/powerpoint/2010/main" val="12744611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矩形 66"/>
          <p:cNvSpPr/>
          <p:nvPr/>
        </p:nvSpPr>
        <p:spPr>
          <a:xfrm>
            <a:off x="3310629" y="629228"/>
            <a:ext cx="5570756" cy="630942"/>
          </a:xfrm>
          <a:prstGeom prst="rect">
            <a:avLst/>
          </a:prstGeom>
        </p:spPr>
        <p:txBody>
          <a:bodyPr wrap="none">
            <a:spAutoFit/>
          </a:bodyPr>
          <a:lstStyle/>
          <a:p>
            <a:pPr lvl="0" algn="ctr">
              <a:defRPr/>
            </a:pPr>
            <a:r>
              <a:rPr lang="zh-CN" altLang="en-US" sz="3500" b="1" dirty="0">
                <a:solidFill>
                  <a:srgbClr val="184199"/>
                </a:solidFill>
                <a:latin typeface="微软雅黑" panose="020B0503020204020204" pitchFamily="34" charset="-122"/>
                <a:ea typeface="微软雅黑" panose="020B0503020204020204" pitchFamily="34" charset="-122"/>
              </a:rPr>
              <a:t>信锐服务于各行业龙头客户</a:t>
            </a:r>
            <a:endParaRPr kumimoji="0" lang="zh-CN" altLang="en-US" sz="3500" b="1" i="0" u="none" strike="noStrike" kern="1200" cap="none" spc="0" normalizeH="0" baseline="0" noProof="0" dirty="0">
              <a:ln>
                <a:noFill/>
              </a:ln>
              <a:solidFill>
                <a:srgbClr val="184199"/>
              </a:solidFill>
              <a:effectLst/>
              <a:uLnTx/>
              <a:uFillTx/>
              <a:latin typeface="微软雅黑" panose="020B0503020204020204" pitchFamily="34" charset="-122"/>
              <a:ea typeface="微软雅黑" panose="020B0503020204020204" pitchFamily="34" charset="-122"/>
            </a:endParaRPr>
          </a:p>
        </p:txBody>
      </p:sp>
      <p:pic>
        <p:nvPicPr>
          <p:cNvPr id="54" name="图片 5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2882" y="5949302"/>
            <a:ext cx="482138" cy="482138"/>
          </a:xfrm>
          <a:prstGeom prst="rect">
            <a:avLst/>
          </a:prstGeom>
        </p:spPr>
      </p:pic>
      <p:pic>
        <p:nvPicPr>
          <p:cNvPr id="56" name="图片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206" y="6346453"/>
            <a:ext cx="378229" cy="378229"/>
          </a:xfrm>
          <a:prstGeom prst="rect">
            <a:avLst/>
          </a:prstGeom>
        </p:spPr>
      </p:pic>
      <p:pic>
        <p:nvPicPr>
          <p:cNvPr id="57" name="图片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441" y="5870331"/>
            <a:ext cx="320040" cy="320040"/>
          </a:xfrm>
          <a:prstGeom prst="rect">
            <a:avLst/>
          </a:prstGeom>
        </p:spPr>
      </p:pic>
      <p:grpSp>
        <p:nvGrpSpPr>
          <p:cNvPr id="66" name="组 65"/>
          <p:cNvGrpSpPr/>
          <p:nvPr/>
        </p:nvGrpSpPr>
        <p:grpSpPr>
          <a:xfrm>
            <a:off x="911782" y="1889397"/>
            <a:ext cx="10368437" cy="3717582"/>
            <a:chOff x="885717" y="1889397"/>
            <a:chExt cx="10368437" cy="3717582"/>
          </a:xfrm>
        </p:grpSpPr>
        <p:sp>
          <p:nvSpPr>
            <p:cNvPr id="68" name="圆角矩形 67"/>
            <p:cNvSpPr/>
            <p:nvPr/>
          </p:nvSpPr>
          <p:spPr>
            <a:xfrm>
              <a:off x="885717" y="1889397"/>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圆角矩形 68"/>
            <p:cNvSpPr/>
            <p:nvPr/>
          </p:nvSpPr>
          <p:spPr>
            <a:xfrm>
              <a:off x="2986582" y="1889397"/>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圆角矩形 69"/>
            <p:cNvSpPr/>
            <p:nvPr/>
          </p:nvSpPr>
          <p:spPr>
            <a:xfrm>
              <a:off x="5087447" y="1889397"/>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1" name="圆角矩形 70"/>
            <p:cNvSpPr/>
            <p:nvPr/>
          </p:nvSpPr>
          <p:spPr>
            <a:xfrm>
              <a:off x="7188311" y="1889397"/>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圆角矩形 71"/>
            <p:cNvSpPr/>
            <p:nvPr/>
          </p:nvSpPr>
          <p:spPr>
            <a:xfrm>
              <a:off x="9289177" y="1889397"/>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圆角矩形 72"/>
            <p:cNvSpPr/>
            <p:nvPr/>
          </p:nvSpPr>
          <p:spPr>
            <a:xfrm>
              <a:off x="885717" y="2660086"/>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圆角矩形 73"/>
            <p:cNvSpPr/>
            <p:nvPr/>
          </p:nvSpPr>
          <p:spPr>
            <a:xfrm>
              <a:off x="2986582" y="2660086"/>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圆角矩形 74"/>
            <p:cNvSpPr/>
            <p:nvPr/>
          </p:nvSpPr>
          <p:spPr>
            <a:xfrm>
              <a:off x="5087447" y="2660086"/>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圆角矩形 76"/>
            <p:cNvSpPr/>
            <p:nvPr/>
          </p:nvSpPr>
          <p:spPr>
            <a:xfrm>
              <a:off x="7188311" y="2660086"/>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圆角矩形 77"/>
            <p:cNvSpPr/>
            <p:nvPr/>
          </p:nvSpPr>
          <p:spPr>
            <a:xfrm>
              <a:off x="9289177" y="2660086"/>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圆角矩形 78"/>
            <p:cNvSpPr/>
            <p:nvPr/>
          </p:nvSpPr>
          <p:spPr>
            <a:xfrm>
              <a:off x="885717" y="3430775"/>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圆角矩形 79"/>
            <p:cNvSpPr/>
            <p:nvPr/>
          </p:nvSpPr>
          <p:spPr>
            <a:xfrm>
              <a:off x="2986582" y="3430775"/>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圆角矩形 80"/>
            <p:cNvSpPr/>
            <p:nvPr/>
          </p:nvSpPr>
          <p:spPr>
            <a:xfrm>
              <a:off x="5087447" y="3430775"/>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圆角矩形 82"/>
            <p:cNvSpPr/>
            <p:nvPr/>
          </p:nvSpPr>
          <p:spPr>
            <a:xfrm>
              <a:off x="7188311" y="3430775"/>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圆角矩形 83"/>
            <p:cNvSpPr/>
            <p:nvPr/>
          </p:nvSpPr>
          <p:spPr>
            <a:xfrm>
              <a:off x="9289177" y="3430775"/>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圆角矩形 84"/>
            <p:cNvSpPr/>
            <p:nvPr/>
          </p:nvSpPr>
          <p:spPr>
            <a:xfrm>
              <a:off x="885717" y="4201464"/>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圆角矩形 85"/>
            <p:cNvSpPr/>
            <p:nvPr/>
          </p:nvSpPr>
          <p:spPr>
            <a:xfrm>
              <a:off x="2986582" y="4201464"/>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圆角矩形 86"/>
            <p:cNvSpPr/>
            <p:nvPr/>
          </p:nvSpPr>
          <p:spPr>
            <a:xfrm>
              <a:off x="5087447" y="4201464"/>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圆角矩形 88"/>
            <p:cNvSpPr/>
            <p:nvPr/>
          </p:nvSpPr>
          <p:spPr>
            <a:xfrm>
              <a:off x="7188311" y="4201464"/>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圆角矩形 89"/>
            <p:cNvSpPr/>
            <p:nvPr/>
          </p:nvSpPr>
          <p:spPr>
            <a:xfrm>
              <a:off x="9289177" y="4201464"/>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圆角矩形 90"/>
            <p:cNvSpPr/>
            <p:nvPr/>
          </p:nvSpPr>
          <p:spPr>
            <a:xfrm>
              <a:off x="885717" y="4972152"/>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2" name="圆角矩形 91"/>
            <p:cNvSpPr/>
            <p:nvPr/>
          </p:nvSpPr>
          <p:spPr>
            <a:xfrm>
              <a:off x="2986582" y="4972152"/>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3" name="圆角矩形 92"/>
            <p:cNvSpPr/>
            <p:nvPr/>
          </p:nvSpPr>
          <p:spPr>
            <a:xfrm>
              <a:off x="5087447" y="4972152"/>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4" name="圆角矩形 133"/>
            <p:cNvSpPr/>
            <p:nvPr/>
          </p:nvSpPr>
          <p:spPr>
            <a:xfrm>
              <a:off x="7188311" y="4972152"/>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圆角矩形 134"/>
            <p:cNvSpPr/>
            <p:nvPr/>
          </p:nvSpPr>
          <p:spPr>
            <a:xfrm>
              <a:off x="9289177" y="4972152"/>
              <a:ext cx="1964977" cy="634827"/>
            </a:xfrm>
            <a:prstGeom prst="roundRect">
              <a:avLst>
                <a:gd name="adj" fmla="val 8063"/>
              </a:avLst>
            </a:prstGeom>
            <a:solidFill>
              <a:schemeClr val="bg1"/>
            </a:solidFill>
            <a:ln w="19050">
              <a:solidFill>
                <a:srgbClr val="1841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136" name="图片 135"/>
          <p:cNvPicPr>
            <a:picLocks noChangeAspect="1"/>
          </p:cNvPicPr>
          <p:nvPr/>
        </p:nvPicPr>
        <p:blipFill>
          <a:blip r:embed="rId5"/>
          <a:stretch>
            <a:fillRect/>
          </a:stretch>
        </p:blipFill>
        <p:spPr>
          <a:xfrm>
            <a:off x="1079961" y="2023737"/>
            <a:ext cx="1608523" cy="354013"/>
          </a:xfrm>
          <a:prstGeom prst="rect">
            <a:avLst/>
          </a:prstGeom>
        </p:spPr>
      </p:pic>
      <p:pic>
        <p:nvPicPr>
          <p:cNvPr id="137" name="图片 13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3812" y="4305359"/>
            <a:ext cx="1657135" cy="433153"/>
          </a:xfrm>
          <a:prstGeom prst="rect">
            <a:avLst/>
          </a:prstGeom>
        </p:spPr>
      </p:pic>
      <p:pic>
        <p:nvPicPr>
          <p:cNvPr id="138" name="图片 13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37649" y="4264550"/>
            <a:ext cx="1519667" cy="490777"/>
          </a:xfrm>
          <a:prstGeom prst="rect">
            <a:avLst/>
          </a:prstGeom>
        </p:spPr>
      </p:pic>
      <p:pic>
        <p:nvPicPr>
          <p:cNvPr id="139" name="图片 13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27630" y="4273840"/>
            <a:ext cx="1526443" cy="477940"/>
          </a:xfrm>
          <a:prstGeom prst="rect">
            <a:avLst/>
          </a:prstGeom>
        </p:spPr>
      </p:pic>
      <p:pic>
        <p:nvPicPr>
          <p:cNvPr id="140" name="图片 13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437326" y="4283977"/>
            <a:ext cx="1674235" cy="384247"/>
          </a:xfrm>
          <a:prstGeom prst="rect">
            <a:avLst/>
          </a:prstGeom>
        </p:spPr>
      </p:pic>
      <p:pic>
        <p:nvPicPr>
          <p:cNvPr id="141" name="图片 14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82839" y="4249602"/>
            <a:ext cx="1644889" cy="533245"/>
          </a:xfrm>
          <a:prstGeom prst="rect">
            <a:avLst/>
          </a:prstGeom>
        </p:spPr>
      </p:pic>
      <p:pic>
        <p:nvPicPr>
          <p:cNvPr id="142" name="图片 14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49038" y="1929247"/>
            <a:ext cx="1657297" cy="556122"/>
          </a:xfrm>
          <a:prstGeom prst="rect">
            <a:avLst/>
          </a:prstGeom>
        </p:spPr>
      </p:pic>
      <p:pic>
        <p:nvPicPr>
          <p:cNvPr id="143" name="Picture 6" descr="http://www.gxmu.edu.cn/images/gxmu_logo.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250309" y="2758168"/>
            <a:ext cx="1691382" cy="45103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8" descr="http://www.gufe.edu.cn/www/r/cms/www/gufe/images/gufe_logo.pn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314267" y="2800995"/>
            <a:ext cx="1802129" cy="365380"/>
          </a:xfrm>
          <a:prstGeom prst="rect">
            <a:avLst/>
          </a:prstGeom>
          <a:noFill/>
          <a:extLst>
            <a:ext uri="{909E8E84-426E-40DD-AFC4-6F175D3DCCD1}">
              <a14:hiddenFill xmlns:a14="http://schemas.microsoft.com/office/drawing/2010/main">
                <a:solidFill>
                  <a:srgbClr val="FFFFFF"/>
                </a:solidFill>
              </a14:hiddenFill>
            </a:ext>
          </a:extLst>
        </p:spPr>
      </p:pic>
      <p:pic>
        <p:nvPicPr>
          <p:cNvPr id="145" name="图片 144"/>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101942" y="3509074"/>
            <a:ext cx="1584656" cy="438829"/>
          </a:xfrm>
          <a:prstGeom prst="rect">
            <a:avLst/>
          </a:prstGeom>
        </p:spPr>
      </p:pic>
      <p:pic>
        <p:nvPicPr>
          <p:cNvPr id="146" name="图片 14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90174" y="3523055"/>
            <a:ext cx="1591069" cy="458228"/>
          </a:xfrm>
          <a:prstGeom prst="rect">
            <a:avLst/>
          </a:prstGeom>
        </p:spPr>
      </p:pic>
      <p:pic>
        <p:nvPicPr>
          <p:cNvPr id="147" name="图片 146"/>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261668" y="3578199"/>
            <a:ext cx="1664918" cy="363677"/>
          </a:xfrm>
          <a:prstGeom prst="rect">
            <a:avLst/>
          </a:prstGeom>
        </p:spPr>
      </p:pic>
      <p:pic>
        <p:nvPicPr>
          <p:cNvPr id="148" name="图片 14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336621" y="3516881"/>
            <a:ext cx="1720483" cy="448822"/>
          </a:xfrm>
          <a:prstGeom prst="rect">
            <a:avLst/>
          </a:prstGeom>
        </p:spPr>
      </p:pic>
      <p:pic>
        <p:nvPicPr>
          <p:cNvPr id="149" name="图片 148"/>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526249" y="3504934"/>
            <a:ext cx="1514117" cy="482711"/>
          </a:xfrm>
          <a:prstGeom prst="rect">
            <a:avLst/>
          </a:prstGeom>
        </p:spPr>
      </p:pic>
      <p:pic>
        <p:nvPicPr>
          <p:cNvPr id="150" name="图片 149"/>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137194" y="5090107"/>
            <a:ext cx="1539660" cy="404377"/>
          </a:xfrm>
          <a:prstGeom prst="rect">
            <a:avLst/>
          </a:prstGeom>
        </p:spPr>
      </p:pic>
      <p:pic>
        <p:nvPicPr>
          <p:cNvPr id="151" name="图片 150"/>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365039" y="5009760"/>
            <a:ext cx="1260188" cy="533496"/>
          </a:xfrm>
          <a:prstGeom prst="rect">
            <a:avLst/>
          </a:prstGeom>
        </p:spPr>
      </p:pic>
      <p:pic>
        <p:nvPicPr>
          <p:cNvPr id="152" name="Picture 4" descr="https://timgsa.baidu.com/timg?image&amp;quality=80&amp;size=b9999_10000&amp;sec=1569497250555&amp;di=084a67b5081189d50f2aacc31256fa6e&amp;imgtype=0&amp;src=http%3A%2F%2Fwww.lein-design.com%2Fupload%2F20180820145034_7031.jpg"/>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t="27045"/>
          <a:stretch/>
        </p:blipFill>
        <p:spPr bwMode="auto">
          <a:xfrm>
            <a:off x="5314191" y="5002647"/>
            <a:ext cx="1590020" cy="559199"/>
          </a:xfrm>
          <a:prstGeom prst="rect">
            <a:avLst/>
          </a:prstGeom>
          <a:noFill/>
          <a:extLst>
            <a:ext uri="{909E8E84-426E-40DD-AFC4-6F175D3DCCD1}">
              <a14:hiddenFill xmlns:a14="http://schemas.microsoft.com/office/drawing/2010/main">
                <a:solidFill>
                  <a:srgbClr val="FFFFFF"/>
                </a:solidFill>
              </a14:hiddenFill>
            </a:ext>
          </a:extLst>
        </p:spPr>
      </p:pic>
      <p:pic>
        <p:nvPicPr>
          <p:cNvPr id="153" name="图片 152"/>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709150" y="5006960"/>
            <a:ext cx="975422" cy="554144"/>
          </a:xfrm>
          <a:prstGeom prst="rect">
            <a:avLst/>
          </a:prstGeom>
        </p:spPr>
      </p:pic>
      <p:pic>
        <p:nvPicPr>
          <p:cNvPr id="154" name="图片 153"/>
          <p:cNvPicPr>
            <a:picLocks noChangeAspect="1"/>
          </p:cNvPicPr>
          <p:nvPr/>
        </p:nvPicPr>
        <p:blipFill>
          <a:blip r:embed="rId23"/>
          <a:stretch>
            <a:fillRect/>
          </a:stretch>
        </p:blipFill>
        <p:spPr>
          <a:xfrm>
            <a:off x="5186109" y="1974433"/>
            <a:ext cx="1789390" cy="460903"/>
          </a:xfrm>
          <a:prstGeom prst="rect">
            <a:avLst/>
          </a:prstGeom>
        </p:spPr>
      </p:pic>
      <p:pic>
        <p:nvPicPr>
          <p:cNvPr id="155" name="图片 154"/>
          <p:cNvPicPr>
            <a:picLocks noChangeAspect="1"/>
          </p:cNvPicPr>
          <p:nvPr/>
        </p:nvPicPr>
        <p:blipFill>
          <a:blip r:embed="rId24"/>
          <a:stretch>
            <a:fillRect/>
          </a:stretch>
        </p:blipFill>
        <p:spPr>
          <a:xfrm>
            <a:off x="7359246" y="2027755"/>
            <a:ext cx="1675235" cy="332846"/>
          </a:xfrm>
          <a:prstGeom prst="rect">
            <a:avLst/>
          </a:prstGeom>
        </p:spPr>
      </p:pic>
      <p:pic>
        <p:nvPicPr>
          <p:cNvPr id="156" name="图片 155"/>
          <p:cNvPicPr>
            <a:picLocks noChangeAspect="1"/>
          </p:cNvPicPr>
          <p:nvPr/>
        </p:nvPicPr>
        <p:blipFill>
          <a:blip r:embed="rId25"/>
          <a:stretch>
            <a:fillRect/>
          </a:stretch>
        </p:blipFill>
        <p:spPr>
          <a:xfrm>
            <a:off x="9390423" y="2005806"/>
            <a:ext cx="1785769" cy="396838"/>
          </a:xfrm>
          <a:prstGeom prst="rect">
            <a:avLst/>
          </a:prstGeom>
        </p:spPr>
      </p:pic>
      <p:pic>
        <p:nvPicPr>
          <p:cNvPr id="157" name="图片 156"/>
          <p:cNvPicPr>
            <a:picLocks noChangeAspect="1"/>
          </p:cNvPicPr>
          <p:nvPr/>
        </p:nvPicPr>
        <p:blipFill>
          <a:blip r:embed="rId26"/>
          <a:stretch>
            <a:fillRect/>
          </a:stretch>
        </p:blipFill>
        <p:spPr>
          <a:xfrm>
            <a:off x="1150146" y="2729966"/>
            <a:ext cx="1524469" cy="507440"/>
          </a:xfrm>
          <a:prstGeom prst="rect">
            <a:avLst/>
          </a:prstGeom>
        </p:spPr>
      </p:pic>
      <p:pic>
        <p:nvPicPr>
          <p:cNvPr id="158" name="图片 157"/>
          <p:cNvPicPr>
            <a:picLocks noChangeAspect="1"/>
          </p:cNvPicPr>
          <p:nvPr/>
        </p:nvPicPr>
        <p:blipFill>
          <a:blip r:embed="rId27"/>
          <a:stretch>
            <a:fillRect/>
          </a:stretch>
        </p:blipFill>
        <p:spPr>
          <a:xfrm>
            <a:off x="3209643" y="2709474"/>
            <a:ext cx="1570982" cy="528908"/>
          </a:xfrm>
          <a:prstGeom prst="rect">
            <a:avLst/>
          </a:prstGeom>
        </p:spPr>
      </p:pic>
      <p:pic>
        <p:nvPicPr>
          <p:cNvPr id="159" name="图片 158"/>
          <p:cNvPicPr>
            <a:picLocks noChangeAspect="1"/>
          </p:cNvPicPr>
          <p:nvPr/>
        </p:nvPicPr>
        <p:blipFill>
          <a:blip r:embed="rId28"/>
          <a:stretch>
            <a:fillRect/>
          </a:stretch>
        </p:blipFill>
        <p:spPr>
          <a:xfrm>
            <a:off x="9400472" y="2771257"/>
            <a:ext cx="1789494" cy="376949"/>
          </a:xfrm>
          <a:prstGeom prst="rect">
            <a:avLst/>
          </a:prstGeom>
        </p:spPr>
      </p:pic>
      <p:pic>
        <p:nvPicPr>
          <p:cNvPr id="160" name="图片 159"/>
          <p:cNvPicPr>
            <a:picLocks noChangeAspect="1"/>
          </p:cNvPicPr>
          <p:nvPr/>
        </p:nvPicPr>
        <p:blipFill>
          <a:blip r:embed="rId29"/>
          <a:stretch>
            <a:fillRect/>
          </a:stretch>
        </p:blipFill>
        <p:spPr>
          <a:xfrm>
            <a:off x="9644365" y="5028195"/>
            <a:ext cx="1306729" cy="529090"/>
          </a:xfrm>
          <a:prstGeom prst="rect">
            <a:avLst/>
          </a:prstGeom>
        </p:spPr>
      </p:pic>
      <p:pic>
        <p:nvPicPr>
          <p:cNvPr id="161" name="图片 16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1489208" y="5318922"/>
            <a:ext cx="361188" cy="361188"/>
          </a:xfrm>
          <a:prstGeom prst="rect">
            <a:avLst/>
          </a:prstGeom>
        </p:spPr>
      </p:pic>
    </p:spTree>
    <p:extLst>
      <p:ext uri="{BB962C8B-B14F-4D97-AF65-F5344CB8AC3E}">
        <p14:creationId xmlns:p14="http://schemas.microsoft.com/office/powerpoint/2010/main" val="4045381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606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666"/>
          </a:xfrm>
          <a:prstGeom prst="rect">
            <a:avLst/>
          </a:prstGeom>
        </p:spPr>
      </p:pic>
      <p:grpSp>
        <p:nvGrpSpPr>
          <p:cNvPr id="17" name="组 16"/>
          <p:cNvGrpSpPr/>
          <p:nvPr/>
        </p:nvGrpSpPr>
        <p:grpSpPr>
          <a:xfrm>
            <a:off x="1135103" y="1901581"/>
            <a:ext cx="4512902" cy="1686915"/>
            <a:chOff x="1344443" y="2166118"/>
            <a:chExt cx="4512902" cy="1686915"/>
          </a:xfrm>
        </p:grpSpPr>
        <p:sp>
          <p:nvSpPr>
            <p:cNvPr id="18" name="文本框 17"/>
            <p:cNvSpPr txBox="1"/>
            <p:nvPr/>
          </p:nvSpPr>
          <p:spPr>
            <a:xfrm>
              <a:off x="1344443" y="3022036"/>
              <a:ext cx="2736647" cy="830997"/>
            </a:xfrm>
            <a:prstGeom prst="rect">
              <a:avLst/>
            </a:prstGeom>
            <a:noFill/>
          </p:spPr>
          <p:txBody>
            <a:bodyPr wrap="none" rtlCol="0">
              <a:spAutoFit/>
            </a:bodyPr>
            <a:lstStyle/>
            <a:p>
              <a:r>
                <a:rPr kumimoji="1" lang="zh-CN" altLang="en-US" sz="4400" dirty="0">
                  <a:solidFill>
                    <a:srgbClr val="184199"/>
                  </a:solidFill>
                  <a:latin typeface="Microsoft YaHei" charset="-122"/>
                  <a:ea typeface="Microsoft YaHei" charset="-122"/>
                  <a:cs typeface="Microsoft YaHei" charset="-122"/>
                </a:rPr>
                <a:t>感谢</a:t>
              </a:r>
              <a:r>
                <a:rPr kumimoji="1" lang="zh-CN" altLang="en-US" sz="4800" dirty="0">
                  <a:solidFill>
                    <a:srgbClr val="184199"/>
                  </a:solidFill>
                  <a:latin typeface="Microsoft YaHei" charset="-122"/>
                  <a:ea typeface="Microsoft YaHei" charset="-122"/>
                  <a:cs typeface="Microsoft YaHei" charset="-122"/>
                </a:rPr>
                <a:t>观看</a:t>
              </a:r>
              <a:r>
                <a:rPr kumimoji="1" lang="en-US" altLang="zh-CN" sz="4800" dirty="0">
                  <a:solidFill>
                    <a:srgbClr val="184199"/>
                  </a:solidFill>
                  <a:latin typeface="Microsoft YaHei" charset="-122"/>
                  <a:ea typeface="Microsoft YaHei" charset="-122"/>
                  <a:cs typeface="Microsoft YaHei" charset="-122"/>
                </a:rPr>
                <a:t>!</a:t>
              </a:r>
              <a:endParaRPr kumimoji="1" lang="zh-CN" altLang="en-US" sz="4400" dirty="0">
                <a:solidFill>
                  <a:srgbClr val="184199"/>
                </a:solidFill>
                <a:latin typeface="Microsoft YaHei" charset="-122"/>
                <a:ea typeface="Microsoft YaHei" charset="-122"/>
                <a:cs typeface="Microsoft YaHei" charset="-122"/>
              </a:endParaRPr>
            </a:p>
          </p:txBody>
        </p:sp>
        <p:sp>
          <p:nvSpPr>
            <p:cNvPr id="19" name="文本框 18"/>
            <p:cNvSpPr txBox="1"/>
            <p:nvPr/>
          </p:nvSpPr>
          <p:spPr>
            <a:xfrm>
              <a:off x="1344443" y="2166118"/>
              <a:ext cx="4512902" cy="923330"/>
            </a:xfrm>
            <a:prstGeom prst="rect">
              <a:avLst/>
            </a:prstGeom>
            <a:noFill/>
          </p:spPr>
          <p:txBody>
            <a:bodyPr wrap="none" rtlCol="0">
              <a:spAutoFit/>
            </a:bodyPr>
            <a:lstStyle/>
            <a:p>
              <a:r>
                <a:rPr kumimoji="1" lang="en-US" altLang="zh-CN" sz="5400" dirty="0">
                  <a:solidFill>
                    <a:srgbClr val="184199"/>
                  </a:solidFill>
                  <a:latin typeface="Microsoft YaHei" charset="-122"/>
                  <a:ea typeface="Microsoft YaHei" charset="-122"/>
                  <a:cs typeface="Microsoft YaHei" charset="-122"/>
                </a:rPr>
                <a:t>THANK</a:t>
              </a:r>
              <a:r>
                <a:rPr kumimoji="1" lang="zh-CN" altLang="en-US" sz="5400" dirty="0">
                  <a:solidFill>
                    <a:srgbClr val="184199"/>
                  </a:solidFill>
                  <a:latin typeface="Microsoft YaHei" charset="-122"/>
                  <a:ea typeface="Microsoft YaHei" charset="-122"/>
                  <a:cs typeface="Microsoft YaHei" charset="-122"/>
                </a:rPr>
                <a:t> </a:t>
              </a:r>
              <a:r>
                <a:rPr kumimoji="1" lang="en-US" altLang="zh-CN" sz="5400" dirty="0">
                  <a:solidFill>
                    <a:srgbClr val="184199"/>
                  </a:solidFill>
                  <a:latin typeface="Microsoft YaHei" charset="-122"/>
                  <a:ea typeface="Microsoft YaHei" charset="-122"/>
                  <a:cs typeface="Microsoft YaHei" charset="-122"/>
                </a:rPr>
                <a:t>YOU!</a:t>
              </a:r>
              <a:endParaRPr kumimoji="1" lang="zh-CN" altLang="en-US" sz="5400" dirty="0">
                <a:solidFill>
                  <a:srgbClr val="184199"/>
                </a:solidFill>
                <a:latin typeface="Microsoft YaHei" charset="-122"/>
                <a:ea typeface="Microsoft YaHei" charset="-122"/>
                <a:cs typeface="Microsoft YaHei" charset="-122"/>
              </a:endParaRPr>
            </a:p>
          </p:txBody>
        </p:sp>
      </p:grpSp>
      <p:sp>
        <p:nvSpPr>
          <p:cNvPr id="20" name="文本框 19"/>
          <p:cNvSpPr txBox="1"/>
          <p:nvPr/>
        </p:nvSpPr>
        <p:spPr>
          <a:xfrm>
            <a:off x="1137624" y="5778803"/>
            <a:ext cx="1571264" cy="276999"/>
          </a:xfrm>
          <a:prstGeom prst="rect">
            <a:avLst/>
          </a:prstGeom>
          <a:noFill/>
        </p:spPr>
        <p:txBody>
          <a:bodyPr wrap="none" rtlCol="0">
            <a:spAutoFit/>
          </a:bodyPr>
          <a:lstStyle/>
          <a:p>
            <a:r>
              <a:rPr kumimoji="1" lang="en-US" altLang="zh-CN" sz="1200" dirty="0" err="1">
                <a:solidFill>
                  <a:srgbClr val="184199"/>
                </a:solidFill>
              </a:rPr>
              <a:t>www.sundray.com.cn</a:t>
            </a:r>
            <a:endParaRPr kumimoji="1" lang="zh-CN" altLang="en-US" sz="1200" dirty="0">
              <a:solidFill>
                <a:srgbClr val="184199"/>
              </a:solidFill>
            </a:endParaRPr>
          </a:p>
        </p:txBody>
      </p:sp>
      <p:pic>
        <p:nvPicPr>
          <p:cNvPr id="21" name="图片 20"/>
          <p:cNvPicPr>
            <a:picLocks noChangeAspect="1"/>
          </p:cNvPicPr>
          <p:nvPr/>
        </p:nvPicPr>
        <p:blipFill>
          <a:blip r:embed="rId3"/>
          <a:stretch>
            <a:fillRect/>
          </a:stretch>
        </p:blipFill>
        <p:spPr>
          <a:xfrm rot="5400000">
            <a:off x="1693900" y="5023734"/>
            <a:ext cx="20083" cy="215542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061" y="581219"/>
            <a:ext cx="1813112" cy="739143"/>
          </a:xfrm>
          <a:prstGeom prst="rect">
            <a:avLst/>
          </a:prstGeom>
        </p:spPr>
      </p:pic>
    </p:spTree>
    <p:extLst>
      <p:ext uri="{BB962C8B-B14F-4D97-AF65-F5344CB8AC3E}">
        <p14:creationId xmlns:p14="http://schemas.microsoft.com/office/powerpoint/2010/main" val="113931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AD71D8-DB86-4EF5-9B67-D5C10CBFFCCA}"/>
              </a:ext>
            </a:extLst>
          </p:cNvPr>
          <p:cNvSpPr>
            <a:spLocks noGrp="1"/>
          </p:cNvSpPr>
          <p:nvPr>
            <p:ph type="title"/>
          </p:nvPr>
        </p:nvSpPr>
        <p:spPr>
          <a:xfrm>
            <a:off x="2654894" y="298573"/>
            <a:ext cx="10515600" cy="543631"/>
          </a:xfrm>
        </p:spPr>
        <p:txBody>
          <a:bodyPr>
            <a:norm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机房管理过程中的风险和挑战</a:t>
            </a:r>
            <a:r>
              <a:rPr lang="en-US" altLang="zh-CN" sz="2400" b="1" dirty="0">
                <a:solidFill>
                  <a:schemeClr val="accent1"/>
                </a:solidFill>
                <a:latin typeface="微软雅黑" panose="020B0503020204020204" pitchFamily="34" charset="-122"/>
                <a:ea typeface="微软雅黑" panose="020B0503020204020204" pitchFamily="34" charset="-122"/>
              </a:rPr>
              <a:t>---</a:t>
            </a:r>
            <a:r>
              <a:rPr lang="zh-CN" altLang="en-US" sz="2400" b="1" dirty="0">
                <a:solidFill>
                  <a:schemeClr val="accent1"/>
                </a:solidFill>
                <a:latin typeface="微软雅黑" panose="020B0503020204020204" pitchFamily="34" charset="-122"/>
                <a:ea typeface="微软雅黑" panose="020B0503020204020204" pitchFamily="34" charset="-122"/>
              </a:rPr>
              <a:t>风险处置</a:t>
            </a:r>
            <a:endParaRPr lang="zh-CN" altLang="en-US" sz="2400" dirty="0"/>
          </a:p>
        </p:txBody>
      </p:sp>
      <p:grpSp>
        <p:nvGrpSpPr>
          <p:cNvPr id="8" name="组合 7">
            <a:extLst>
              <a:ext uri="{FF2B5EF4-FFF2-40B4-BE49-F238E27FC236}">
                <a16:creationId xmlns:a16="http://schemas.microsoft.com/office/drawing/2014/main" id="{3C4F452D-8984-44EF-AE7D-E2D9CDD8654B}"/>
              </a:ext>
            </a:extLst>
          </p:cNvPr>
          <p:cNvGrpSpPr/>
          <p:nvPr/>
        </p:nvGrpSpPr>
        <p:grpSpPr>
          <a:xfrm>
            <a:off x="2813938" y="1119032"/>
            <a:ext cx="6005210" cy="4972740"/>
            <a:chOff x="2207243" y="459381"/>
            <a:chExt cx="7606539" cy="6745339"/>
          </a:xfrm>
          <a:solidFill>
            <a:schemeClr val="accent6">
              <a:lumMod val="20000"/>
              <a:lumOff val="80000"/>
            </a:schemeClr>
          </a:solidFill>
        </p:grpSpPr>
        <p:sp>
          <p:nvSpPr>
            <p:cNvPr id="9" name="正五边形 6">
              <a:extLst>
                <a:ext uri="{FF2B5EF4-FFF2-40B4-BE49-F238E27FC236}">
                  <a16:creationId xmlns:a16="http://schemas.microsoft.com/office/drawing/2014/main" id="{91AF9119-EC32-475B-BB99-D1259284510A}"/>
                </a:ext>
              </a:extLst>
            </p:cNvPr>
            <p:cNvSpPr/>
            <p:nvPr/>
          </p:nvSpPr>
          <p:spPr>
            <a:xfrm>
              <a:off x="5214133" y="3279327"/>
              <a:ext cx="1802275" cy="1385612"/>
            </a:xfrm>
            <a:prstGeom prst="pentag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宋体" panose="02010600030101010101" pitchFamily="2" charset="-122"/>
                  <a:ea typeface="宋体" panose="02010600030101010101" pitchFamily="2" charset="-122"/>
                </a:rPr>
                <a:t>风险处置</a:t>
              </a:r>
            </a:p>
          </p:txBody>
        </p:sp>
        <p:sp>
          <p:nvSpPr>
            <p:cNvPr id="10" name="椭圆 9">
              <a:extLst>
                <a:ext uri="{FF2B5EF4-FFF2-40B4-BE49-F238E27FC236}">
                  <a16:creationId xmlns:a16="http://schemas.microsoft.com/office/drawing/2014/main" id="{6617DF6B-E428-4B3C-95EB-1BBF0F54A778}"/>
                </a:ext>
              </a:extLst>
            </p:cNvPr>
            <p:cNvSpPr/>
            <p:nvPr/>
          </p:nvSpPr>
          <p:spPr>
            <a:xfrm>
              <a:off x="2207243" y="2286547"/>
              <a:ext cx="2079044" cy="198556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宋体" panose="02010600030101010101" pitchFamily="2" charset="-122"/>
                  <a:ea typeface="宋体" panose="02010600030101010101" pitchFamily="2" charset="-122"/>
                </a:rPr>
                <a:t>告警复杂、预先配置难度大</a:t>
              </a:r>
            </a:p>
          </p:txBody>
        </p:sp>
        <p:sp>
          <p:nvSpPr>
            <p:cNvPr id="11" name="椭圆 10">
              <a:extLst>
                <a:ext uri="{FF2B5EF4-FFF2-40B4-BE49-F238E27FC236}">
                  <a16:creationId xmlns:a16="http://schemas.microsoft.com/office/drawing/2014/main" id="{0DE4059E-F7C1-460A-9040-5167AD22612A}"/>
                </a:ext>
              </a:extLst>
            </p:cNvPr>
            <p:cNvSpPr/>
            <p:nvPr/>
          </p:nvSpPr>
          <p:spPr>
            <a:xfrm>
              <a:off x="5131803" y="459381"/>
              <a:ext cx="1966934" cy="191185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宋体" panose="02010600030101010101" pitchFamily="2" charset="-122"/>
                  <a:ea typeface="宋体" panose="02010600030101010101" pitchFamily="2" charset="-122"/>
                </a:rPr>
                <a:t>告警分散，无法统一管理</a:t>
              </a:r>
            </a:p>
          </p:txBody>
        </p:sp>
        <p:sp>
          <p:nvSpPr>
            <p:cNvPr id="12" name="椭圆 11">
              <a:extLst>
                <a:ext uri="{FF2B5EF4-FFF2-40B4-BE49-F238E27FC236}">
                  <a16:creationId xmlns:a16="http://schemas.microsoft.com/office/drawing/2014/main" id="{C61D4874-08A9-43F2-93A3-E6F9A776E1FE}"/>
                </a:ext>
              </a:extLst>
            </p:cNvPr>
            <p:cNvSpPr/>
            <p:nvPr/>
          </p:nvSpPr>
          <p:spPr>
            <a:xfrm>
              <a:off x="7746300" y="2438400"/>
              <a:ext cx="2067482" cy="191186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宋体" panose="02010600030101010101" pitchFamily="2" charset="-122"/>
                  <a:ea typeface="宋体" panose="02010600030101010101" pitchFamily="2" charset="-122"/>
                </a:rPr>
                <a:t>告警不及时、定位不准确</a:t>
              </a:r>
            </a:p>
          </p:txBody>
        </p:sp>
        <p:sp>
          <p:nvSpPr>
            <p:cNvPr id="13" name="椭圆 12">
              <a:extLst>
                <a:ext uri="{FF2B5EF4-FFF2-40B4-BE49-F238E27FC236}">
                  <a16:creationId xmlns:a16="http://schemas.microsoft.com/office/drawing/2014/main" id="{0E44A287-C360-44F1-940D-FC61B765E85A}"/>
                </a:ext>
              </a:extLst>
            </p:cNvPr>
            <p:cNvSpPr/>
            <p:nvPr/>
          </p:nvSpPr>
          <p:spPr>
            <a:xfrm>
              <a:off x="3165749" y="5178729"/>
              <a:ext cx="2048384" cy="202599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宋体" panose="02010600030101010101" pitchFamily="2" charset="-122"/>
                  <a:ea typeface="宋体" panose="02010600030101010101" pitchFamily="2" charset="-122"/>
                </a:rPr>
                <a:t>缺乏告警处理流程化监督手段和制度</a:t>
              </a:r>
            </a:p>
          </p:txBody>
        </p:sp>
        <p:sp>
          <p:nvSpPr>
            <p:cNvPr id="14" name="椭圆 13">
              <a:extLst>
                <a:ext uri="{FF2B5EF4-FFF2-40B4-BE49-F238E27FC236}">
                  <a16:creationId xmlns:a16="http://schemas.microsoft.com/office/drawing/2014/main" id="{836E2027-70E8-44EB-B394-D434DB528C9A}"/>
                </a:ext>
              </a:extLst>
            </p:cNvPr>
            <p:cNvSpPr/>
            <p:nvPr/>
          </p:nvSpPr>
          <p:spPr>
            <a:xfrm>
              <a:off x="7443668" y="5178729"/>
              <a:ext cx="1952029" cy="1949533"/>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tx1"/>
                  </a:solidFill>
                  <a:latin typeface="宋体" panose="02010600030101010101" pitchFamily="2" charset="-122"/>
                  <a:ea typeface="宋体" panose="02010600030101010101" pitchFamily="2" charset="-122"/>
                </a:rPr>
                <a:t>无数据分析，无法排除潜在隐患</a:t>
              </a:r>
            </a:p>
          </p:txBody>
        </p:sp>
        <p:cxnSp>
          <p:nvCxnSpPr>
            <p:cNvPr id="15" name="直接连接符 14">
              <a:extLst>
                <a:ext uri="{FF2B5EF4-FFF2-40B4-BE49-F238E27FC236}">
                  <a16:creationId xmlns:a16="http://schemas.microsoft.com/office/drawing/2014/main" id="{7FFE088C-93B6-4F0D-972E-47BC6E65F130}"/>
                </a:ext>
              </a:extLst>
            </p:cNvPr>
            <p:cNvCxnSpPr>
              <a:cxnSpLocks/>
              <a:stCxn id="9" idx="0"/>
              <a:endCxn id="11" idx="4"/>
            </p:cNvCxnSpPr>
            <p:nvPr/>
          </p:nvCxnSpPr>
          <p:spPr>
            <a:xfrm flipH="1" flipV="1">
              <a:off x="6115270" y="2371239"/>
              <a:ext cx="1" cy="908088"/>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B1B08BC9-7B89-46D5-8C27-CE5FB14CB43C}"/>
                </a:ext>
              </a:extLst>
            </p:cNvPr>
            <p:cNvCxnSpPr>
              <a:cxnSpLocks/>
              <a:stCxn id="9" idx="5"/>
              <a:endCxn id="12" idx="2"/>
            </p:cNvCxnSpPr>
            <p:nvPr/>
          </p:nvCxnSpPr>
          <p:spPr>
            <a:xfrm flipV="1">
              <a:off x="7016407" y="3394332"/>
              <a:ext cx="729892" cy="414250"/>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84DBA1FB-E60A-433C-9210-C4F2F42D739E}"/>
                </a:ext>
              </a:extLst>
            </p:cNvPr>
            <p:cNvCxnSpPr>
              <a:cxnSpLocks/>
              <a:stCxn id="9" idx="4"/>
              <a:endCxn id="14" idx="1"/>
            </p:cNvCxnSpPr>
            <p:nvPr/>
          </p:nvCxnSpPr>
          <p:spPr>
            <a:xfrm>
              <a:off x="6672204" y="4664935"/>
              <a:ext cx="1057332" cy="799297"/>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CBD3A1DE-AC9E-4F90-962B-6BFA5F5809FD}"/>
                </a:ext>
              </a:extLst>
            </p:cNvPr>
            <p:cNvCxnSpPr>
              <a:cxnSpLocks/>
              <a:stCxn id="13" idx="7"/>
              <a:endCxn id="9" idx="2"/>
            </p:cNvCxnSpPr>
            <p:nvPr/>
          </p:nvCxnSpPr>
          <p:spPr>
            <a:xfrm flipV="1">
              <a:off x="4914153" y="4664935"/>
              <a:ext cx="644185" cy="810493"/>
            </a:xfrm>
            <a:prstGeom prst="line">
              <a:avLst/>
            </a:prstGeom>
            <a:grpFill/>
            <a:ln w="3810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898E7665-428E-4493-BB10-4D62B5011FBA}"/>
                </a:ext>
              </a:extLst>
            </p:cNvPr>
            <p:cNvCxnSpPr>
              <a:cxnSpLocks/>
              <a:stCxn id="10" idx="6"/>
              <a:endCxn id="9" idx="1"/>
            </p:cNvCxnSpPr>
            <p:nvPr/>
          </p:nvCxnSpPr>
          <p:spPr>
            <a:xfrm>
              <a:off x="4286287" y="3279329"/>
              <a:ext cx="927848" cy="529253"/>
            </a:xfrm>
            <a:prstGeom prst="line">
              <a:avLst/>
            </a:prstGeom>
            <a:grpFill/>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232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1">
            <a:extLst>
              <a:ext uri="{FF2B5EF4-FFF2-40B4-BE49-F238E27FC236}">
                <a16:creationId xmlns:a16="http://schemas.microsoft.com/office/drawing/2014/main" id="{32E3F24E-39C1-4B5E-B3DF-4F348EED22E1}"/>
              </a:ext>
            </a:extLst>
          </p:cNvPr>
          <p:cNvSpPr>
            <a:spLocks noGrp="1"/>
          </p:cNvSpPr>
          <p:nvPr>
            <p:ph type="title"/>
          </p:nvPr>
        </p:nvSpPr>
        <p:spPr>
          <a:xfrm>
            <a:off x="477253" y="551614"/>
            <a:ext cx="10515600" cy="603417"/>
          </a:xfrm>
        </p:spPr>
        <p:txBody>
          <a:bodyPr/>
          <a:lstStyle/>
          <a:p>
            <a:pPr algn="ctr"/>
            <a:r>
              <a:rPr lang="zh-CN" altLang="en-US" dirty="0">
                <a:solidFill>
                  <a:schemeClr val="accent5">
                    <a:lumMod val="75000"/>
                  </a:schemeClr>
                </a:solidFill>
                <a:latin typeface="微软雅黑" panose="020B0503020204020204" pitchFamily="34" charset="-122"/>
                <a:ea typeface="微软雅黑" panose="020B0503020204020204" pitchFamily="34" charset="-122"/>
              </a:rPr>
              <a:t>目  录</a:t>
            </a:r>
          </a:p>
        </p:txBody>
      </p:sp>
      <p:sp>
        <p:nvSpPr>
          <p:cNvPr id="23" name="六边形 22">
            <a:extLst>
              <a:ext uri="{FF2B5EF4-FFF2-40B4-BE49-F238E27FC236}">
                <a16:creationId xmlns:a16="http://schemas.microsoft.com/office/drawing/2014/main" id="{EAD7A78A-57D7-4146-B616-B55727ED6DAF}"/>
              </a:ext>
            </a:extLst>
          </p:cNvPr>
          <p:cNvSpPr/>
          <p:nvPr/>
        </p:nvSpPr>
        <p:spPr>
          <a:xfrm rot="5400000">
            <a:off x="9414535" y="2600056"/>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28" name="六边形 27">
            <a:extLst>
              <a:ext uri="{FF2B5EF4-FFF2-40B4-BE49-F238E27FC236}">
                <a16:creationId xmlns:a16="http://schemas.microsoft.com/office/drawing/2014/main" id="{04FD0FB9-517D-4FE4-A5A2-9573ED428D94}"/>
              </a:ext>
            </a:extLst>
          </p:cNvPr>
          <p:cNvSpPr/>
          <p:nvPr/>
        </p:nvSpPr>
        <p:spPr>
          <a:xfrm rot="5400000">
            <a:off x="745899" y="2512485"/>
            <a:ext cx="2070656" cy="178504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0" name="六边形 29">
            <a:extLst>
              <a:ext uri="{FF2B5EF4-FFF2-40B4-BE49-F238E27FC236}">
                <a16:creationId xmlns:a16="http://schemas.microsoft.com/office/drawing/2014/main" id="{F240C266-0AE6-4BD3-B818-0CB354281802}"/>
              </a:ext>
            </a:extLst>
          </p:cNvPr>
          <p:cNvSpPr/>
          <p:nvPr/>
        </p:nvSpPr>
        <p:spPr>
          <a:xfrm rot="5400000">
            <a:off x="2931316" y="2512485"/>
            <a:ext cx="2070656" cy="1785049"/>
          </a:xfrm>
          <a:prstGeom prst="hexagon">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31" name="六边形 30">
            <a:extLst>
              <a:ext uri="{FF2B5EF4-FFF2-40B4-BE49-F238E27FC236}">
                <a16:creationId xmlns:a16="http://schemas.microsoft.com/office/drawing/2014/main" id="{4994DBDC-5ABB-4B99-B72A-A209E373C604}"/>
              </a:ext>
            </a:extLst>
          </p:cNvPr>
          <p:cNvSpPr/>
          <p:nvPr/>
        </p:nvSpPr>
        <p:spPr>
          <a:xfrm rot="5400000">
            <a:off x="7140679" y="2522855"/>
            <a:ext cx="2070656" cy="1785049"/>
          </a:xfrm>
          <a:prstGeom prst="hexagon">
            <a:avLst/>
          </a:prstGeom>
          <a:noFill/>
          <a:ln w="19050">
            <a:solidFill>
              <a:srgbClr val="2E5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32" name="组合 31">
            <a:extLst>
              <a:ext uri="{FF2B5EF4-FFF2-40B4-BE49-F238E27FC236}">
                <a16:creationId xmlns:a16="http://schemas.microsoft.com/office/drawing/2014/main" id="{61FE7602-8FFB-4A9D-BF9F-22DF7DF1300E}"/>
              </a:ext>
            </a:extLst>
          </p:cNvPr>
          <p:cNvGrpSpPr/>
          <p:nvPr/>
        </p:nvGrpSpPr>
        <p:grpSpPr>
          <a:xfrm>
            <a:off x="9557338" y="3037968"/>
            <a:ext cx="1785050" cy="782063"/>
            <a:chOff x="3743086" y="2389791"/>
            <a:chExt cx="2380066" cy="1042751"/>
          </a:xfrm>
        </p:grpSpPr>
        <p:sp>
          <p:nvSpPr>
            <p:cNvPr id="35" name="文本框 34">
              <a:extLst>
                <a:ext uri="{FF2B5EF4-FFF2-40B4-BE49-F238E27FC236}">
                  <a16:creationId xmlns:a16="http://schemas.microsoft.com/office/drawing/2014/main" id="{16EC99C0-A429-499E-BB0C-34DDB17C6861}"/>
                </a:ext>
              </a:extLst>
            </p:cNvPr>
            <p:cNvSpPr txBox="1"/>
            <p:nvPr/>
          </p:nvSpPr>
          <p:spPr>
            <a:xfrm>
              <a:off x="3743086" y="2878544"/>
              <a:ext cx="2380066"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公司介绍</a:t>
              </a:r>
            </a:p>
          </p:txBody>
        </p:sp>
        <p:sp>
          <p:nvSpPr>
            <p:cNvPr id="36" name="文本框 35">
              <a:extLst>
                <a:ext uri="{FF2B5EF4-FFF2-40B4-BE49-F238E27FC236}">
                  <a16:creationId xmlns:a16="http://schemas.microsoft.com/office/drawing/2014/main" id="{F84C09A4-9A12-40E2-816C-8ED0EF73098A}"/>
                </a:ext>
              </a:extLst>
            </p:cNvPr>
            <p:cNvSpPr txBox="1"/>
            <p:nvPr/>
          </p:nvSpPr>
          <p:spPr>
            <a:xfrm>
              <a:off x="4315565" y="2389791"/>
              <a:ext cx="1235109" cy="430887"/>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05</a:t>
              </a:r>
              <a:endParaRPr lang="zh-CN" altLang="en-US" sz="1500" dirty="0">
                <a:latin typeface="微软雅黑" panose="020B0503020204020204" pitchFamily="34" charset="-122"/>
                <a:ea typeface="微软雅黑" panose="020B0503020204020204" pitchFamily="34" charset="-122"/>
              </a:endParaRPr>
            </a:p>
          </p:txBody>
        </p:sp>
      </p:grpSp>
      <p:grpSp>
        <p:nvGrpSpPr>
          <p:cNvPr id="37" name="组合 36">
            <a:extLst>
              <a:ext uri="{FF2B5EF4-FFF2-40B4-BE49-F238E27FC236}">
                <a16:creationId xmlns:a16="http://schemas.microsoft.com/office/drawing/2014/main" id="{50675689-332F-4FCE-BC4D-0EED0CE09A65}"/>
              </a:ext>
            </a:extLst>
          </p:cNvPr>
          <p:cNvGrpSpPr/>
          <p:nvPr/>
        </p:nvGrpSpPr>
        <p:grpSpPr>
          <a:xfrm>
            <a:off x="888702" y="3012860"/>
            <a:ext cx="1785051" cy="780934"/>
            <a:chOff x="5874312" y="2373462"/>
            <a:chExt cx="2380068" cy="1041246"/>
          </a:xfrm>
        </p:grpSpPr>
        <p:sp>
          <p:nvSpPr>
            <p:cNvPr id="38" name="文本框 37">
              <a:extLst>
                <a:ext uri="{FF2B5EF4-FFF2-40B4-BE49-F238E27FC236}">
                  <a16:creationId xmlns:a16="http://schemas.microsoft.com/office/drawing/2014/main" id="{B0EF01E3-6BBE-45E2-BE3D-6E032C341017}"/>
                </a:ext>
              </a:extLst>
            </p:cNvPr>
            <p:cNvSpPr txBox="1"/>
            <p:nvPr/>
          </p:nvSpPr>
          <p:spPr>
            <a:xfrm>
              <a:off x="5874312" y="2860710"/>
              <a:ext cx="2380068" cy="553998"/>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需求分析</a:t>
              </a:r>
            </a:p>
          </p:txBody>
        </p:sp>
        <p:sp>
          <p:nvSpPr>
            <p:cNvPr id="39" name="文本框 38">
              <a:extLst>
                <a:ext uri="{FF2B5EF4-FFF2-40B4-BE49-F238E27FC236}">
                  <a16:creationId xmlns:a16="http://schemas.microsoft.com/office/drawing/2014/main" id="{3B75556D-E6DD-44C9-AE68-E633922DC120}"/>
                </a:ext>
              </a:extLst>
            </p:cNvPr>
            <p:cNvSpPr txBox="1"/>
            <p:nvPr/>
          </p:nvSpPr>
          <p:spPr>
            <a:xfrm>
              <a:off x="6446791" y="2373462"/>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01</a:t>
              </a:r>
              <a:endParaRPr lang="zh-CN" altLang="en-US" sz="1500" dirty="0">
                <a:latin typeface="微软雅黑" panose="020B0503020204020204" pitchFamily="34" charset="-122"/>
                <a:ea typeface="微软雅黑" panose="020B0503020204020204" pitchFamily="34" charset="-122"/>
              </a:endParaRPr>
            </a:p>
          </p:txBody>
        </p:sp>
      </p:grpSp>
      <p:grpSp>
        <p:nvGrpSpPr>
          <p:cNvPr id="40" name="组合 39">
            <a:extLst>
              <a:ext uri="{FF2B5EF4-FFF2-40B4-BE49-F238E27FC236}">
                <a16:creationId xmlns:a16="http://schemas.microsoft.com/office/drawing/2014/main" id="{EB84F657-0945-4895-A29D-77DA78AD3F59}"/>
              </a:ext>
            </a:extLst>
          </p:cNvPr>
          <p:cNvGrpSpPr/>
          <p:nvPr/>
        </p:nvGrpSpPr>
        <p:grpSpPr>
          <a:xfrm>
            <a:off x="3109018" y="2827326"/>
            <a:ext cx="1785051" cy="1054038"/>
            <a:chOff x="8011581" y="2371337"/>
            <a:chExt cx="2380067" cy="1405384"/>
          </a:xfrm>
        </p:grpSpPr>
        <p:sp>
          <p:nvSpPr>
            <p:cNvPr id="41" name="文本框 40">
              <a:extLst>
                <a:ext uri="{FF2B5EF4-FFF2-40B4-BE49-F238E27FC236}">
                  <a16:creationId xmlns:a16="http://schemas.microsoft.com/office/drawing/2014/main" id="{4A543FF8-45B0-464D-9514-F5C091D5DB8E}"/>
                </a:ext>
              </a:extLst>
            </p:cNvPr>
            <p:cNvSpPr txBox="1"/>
            <p:nvPr/>
          </p:nvSpPr>
          <p:spPr>
            <a:xfrm>
              <a:off x="8011581" y="2791835"/>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信锐机房哨兵解决方案</a:t>
              </a:r>
            </a:p>
          </p:txBody>
        </p:sp>
        <p:sp>
          <p:nvSpPr>
            <p:cNvPr id="42" name="文本框 41">
              <a:extLst>
                <a:ext uri="{FF2B5EF4-FFF2-40B4-BE49-F238E27FC236}">
                  <a16:creationId xmlns:a16="http://schemas.microsoft.com/office/drawing/2014/main" id="{613C7055-655D-49D5-90AF-E4D7C0D1B73D}"/>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02</a:t>
              </a:r>
              <a:endParaRPr lang="zh-CN" altLang="en-US" sz="1500" dirty="0">
                <a:latin typeface="微软雅黑" panose="020B0503020204020204" pitchFamily="34" charset="-122"/>
                <a:ea typeface="微软雅黑" panose="020B0503020204020204" pitchFamily="34" charset="-122"/>
              </a:endParaRPr>
            </a:p>
          </p:txBody>
        </p:sp>
      </p:grpSp>
      <p:grpSp>
        <p:nvGrpSpPr>
          <p:cNvPr id="43" name="组合 42">
            <a:extLst>
              <a:ext uri="{FF2B5EF4-FFF2-40B4-BE49-F238E27FC236}">
                <a16:creationId xmlns:a16="http://schemas.microsoft.com/office/drawing/2014/main" id="{FFD2B5B0-8F24-47A9-A04F-9569A0DB7038}"/>
              </a:ext>
            </a:extLst>
          </p:cNvPr>
          <p:cNvGrpSpPr/>
          <p:nvPr/>
        </p:nvGrpSpPr>
        <p:grpSpPr>
          <a:xfrm>
            <a:off x="7283482" y="2819458"/>
            <a:ext cx="1785050" cy="1117676"/>
            <a:chOff x="4790707" y="4331855"/>
            <a:chExt cx="2380066" cy="1490237"/>
          </a:xfrm>
        </p:grpSpPr>
        <p:sp>
          <p:nvSpPr>
            <p:cNvPr id="44" name="文本框 43">
              <a:extLst>
                <a:ext uri="{FF2B5EF4-FFF2-40B4-BE49-F238E27FC236}">
                  <a16:creationId xmlns:a16="http://schemas.microsoft.com/office/drawing/2014/main" id="{245186A3-0C19-412A-A21D-00B40FEAADDE}"/>
                </a:ext>
              </a:extLst>
            </p:cNvPr>
            <p:cNvSpPr txBox="1"/>
            <p:nvPr/>
          </p:nvSpPr>
          <p:spPr>
            <a:xfrm>
              <a:off x="4790707" y="4837205"/>
              <a:ext cx="2380066" cy="984887"/>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信锐机房哨兵案例介绍</a:t>
              </a:r>
            </a:p>
          </p:txBody>
        </p:sp>
        <p:sp>
          <p:nvSpPr>
            <p:cNvPr id="45" name="文本框 44">
              <a:extLst>
                <a:ext uri="{FF2B5EF4-FFF2-40B4-BE49-F238E27FC236}">
                  <a16:creationId xmlns:a16="http://schemas.microsoft.com/office/drawing/2014/main" id="{506B53AC-2355-4141-8AC2-495E09584ED7}"/>
                </a:ext>
              </a:extLst>
            </p:cNvPr>
            <p:cNvSpPr txBox="1"/>
            <p:nvPr/>
          </p:nvSpPr>
          <p:spPr>
            <a:xfrm>
              <a:off x="5363186" y="4331855"/>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 04</a:t>
              </a:r>
              <a:endParaRPr lang="zh-CN" altLang="en-US" sz="1500" dirty="0">
                <a:latin typeface="微软雅黑" panose="020B0503020204020204" pitchFamily="34" charset="-122"/>
                <a:ea typeface="微软雅黑" panose="020B0503020204020204" pitchFamily="34" charset="-122"/>
              </a:endParaRPr>
            </a:p>
          </p:txBody>
        </p:sp>
      </p:grpSp>
      <p:sp>
        <p:nvSpPr>
          <p:cNvPr id="46" name="六边形 45">
            <a:extLst>
              <a:ext uri="{FF2B5EF4-FFF2-40B4-BE49-F238E27FC236}">
                <a16:creationId xmlns:a16="http://schemas.microsoft.com/office/drawing/2014/main" id="{CCCEA251-300C-4D26-ABA8-D75B6847E21F}"/>
              </a:ext>
            </a:extLst>
          </p:cNvPr>
          <p:cNvSpPr/>
          <p:nvPr/>
        </p:nvSpPr>
        <p:spPr>
          <a:xfrm rot="5400000">
            <a:off x="4995669" y="2512486"/>
            <a:ext cx="2070656" cy="1785049"/>
          </a:xfrm>
          <a:prstGeom prst="hexagon">
            <a:avLst/>
          </a:prstGeom>
          <a:noFill/>
          <a:ln w="19050">
            <a:solidFill>
              <a:srgbClr val="2E5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47" name="组合 46">
            <a:extLst>
              <a:ext uri="{FF2B5EF4-FFF2-40B4-BE49-F238E27FC236}">
                <a16:creationId xmlns:a16="http://schemas.microsoft.com/office/drawing/2014/main" id="{77752375-374B-42C1-A42C-DE566C4F2E36}"/>
              </a:ext>
            </a:extLst>
          </p:cNvPr>
          <p:cNvGrpSpPr/>
          <p:nvPr/>
        </p:nvGrpSpPr>
        <p:grpSpPr>
          <a:xfrm>
            <a:off x="5109478" y="2851276"/>
            <a:ext cx="1785051" cy="1054039"/>
            <a:chOff x="8011581" y="2371337"/>
            <a:chExt cx="2380067" cy="1405385"/>
          </a:xfrm>
        </p:grpSpPr>
        <p:sp>
          <p:nvSpPr>
            <p:cNvPr id="48" name="文本框 47">
              <a:extLst>
                <a:ext uri="{FF2B5EF4-FFF2-40B4-BE49-F238E27FC236}">
                  <a16:creationId xmlns:a16="http://schemas.microsoft.com/office/drawing/2014/main" id="{C25239D8-D3DB-4FCD-9B98-4B811700B9F6}"/>
                </a:ext>
              </a:extLst>
            </p:cNvPr>
            <p:cNvSpPr txBox="1"/>
            <p:nvPr/>
          </p:nvSpPr>
          <p:spPr>
            <a:xfrm>
              <a:off x="8011581" y="2791836"/>
              <a:ext cx="2380067" cy="984886"/>
            </a:xfrm>
            <a:prstGeom prst="rect">
              <a:avLst/>
            </a:prstGeom>
            <a:noFill/>
          </p:spPr>
          <p:txBody>
            <a:bodyPr wrap="square" rtlCol="0">
              <a:spAutoFit/>
            </a:bodyPr>
            <a:lstStyle/>
            <a:p>
              <a:pPr algn="ctr">
                <a:defRPr/>
              </a:pPr>
              <a:r>
                <a:rPr lang="zh-CN" altLang="en-US" sz="2100" spc="300" dirty="0">
                  <a:latin typeface="微软雅黑" panose="020B0503020204020204" pitchFamily="34" charset="-122"/>
                  <a:ea typeface="微软雅黑" panose="020B0503020204020204" pitchFamily="34" charset="-122"/>
                </a:rPr>
                <a:t>信锐机房哨兵方案优势</a:t>
              </a:r>
            </a:p>
          </p:txBody>
        </p:sp>
        <p:sp>
          <p:nvSpPr>
            <p:cNvPr id="49" name="文本框 48">
              <a:extLst>
                <a:ext uri="{FF2B5EF4-FFF2-40B4-BE49-F238E27FC236}">
                  <a16:creationId xmlns:a16="http://schemas.microsoft.com/office/drawing/2014/main" id="{26B0E169-40FC-42F9-9B5B-B5485785AC77}"/>
                </a:ext>
              </a:extLst>
            </p:cNvPr>
            <p:cNvSpPr txBox="1"/>
            <p:nvPr/>
          </p:nvSpPr>
          <p:spPr>
            <a:xfrm>
              <a:off x="8584060" y="2371337"/>
              <a:ext cx="1235109" cy="430886"/>
            </a:xfrm>
            <a:prstGeom prst="rect">
              <a:avLst/>
            </a:prstGeom>
            <a:noFill/>
          </p:spPr>
          <p:txBody>
            <a:bodyPr wrap="square" rtlCol="0">
              <a:spAutoFit/>
            </a:bodyPr>
            <a:lstStyle/>
            <a:p>
              <a:pPr algn="ctr">
                <a:defRPr/>
              </a:pPr>
              <a:r>
                <a:rPr lang="en-US" altLang="zh-CN" sz="1500" dirty="0">
                  <a:latin typeface="微软雅黑" panose="020B0503020204020204" pitchFamily="34" charset="-122"/>
                  <a:ea typeface="微软雅黑" panose="020B0503020204020204" pitchFamily="34" charset="-122"/>
                </a:rPr>
                <a:t>PART03</a:t>
              </a:r>
              <a:endParaRPr lang="zh-CN" altLang="en-US" sz="15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60652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BABA9-A3C9-40C5-A35D-E4CD15D6F72A}"/>
              </a:ext>
            </a:extLst>
          </p:cNvPr>
          <p:cNvSpPr>
            <a:spLocks noGrp="1"/>
          </p:cNvSpPr>
          <p:nvPr>
            <p:ph type="title"/>
          </p:nvPr>
        </p:nvSpPr>
        <p:spPr>
          <a:xfrm>
            <a:off x="3498588" y="266049"/>
            <a:ext cx="5405158" cy="767639"/>
          </a:xfrm>
        </p:spPr>
        <p:txBody>
          <a:bodyPr>
            <a:norm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信锐机房哨兵解决方案</a:t>
            </a:r>
          </a:p>
        </p:txBody>
      </p:sp>
      <p:sp>
        <p:nvSpPr>
          <p:cNvPr id="144" name="矩形: 圆角 143">
            <a:extLst>
              <a:ext uri="{FF2B5EF4-FFF2-40B4-BE49-F238E27FC236}">
                <a16:creationId xmlns:a16="http://schemas.microsoft.com/office/drawing/2014/main" id="{4D4BF48F-4CB7-46AF-97D7-C60853A583E6}"/>
              </a:ext>
            </a:extLst>
          </p:cNvPr>
          <p:cNvSpPr/>
          <p:nvPr/>
        </p:nvSpPr>
        <p:spPr>
          <a:xfrm>
            <a:off x="6519774" y="6045188"/>
            <a:ext cx="1269699" cy="206255"/>
          </a:xfrm>
          <a:prstGeom prst="roundRect">
            <a:avLst>
              <a:gd name="adj" fmla="val 16667"/>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0000"/>
                </a:solidFill>
                <a:latin typeface="宋体" panose="02010600030101010101" pitchFamily="2" charset="-122"/>
                <a:ea typeface="宋体" panose="02010600030101010101" pitchFamily="2" charset="-122"/>
              </a:rPr>
              <a:t>分支机房</a:t>
            </a:r>
          </a:p>
        </p:txBody>
      </p:sp>
      <p:grpSp>
        <p:nvGrpSpPr>
          <p:cNvPr id="147" name="组合 146">
            <a:extLst>
              <a:ext uri="{FF2B5EF4-FFF2-40B4-BE49-F238E27FC236}">
                <a16:creationId xmlns:a16="http://schemas.microsoft.com/office/drawing/2014/main" id="{4775FA4C-5BFB-4B61-9DFF-438669A38E0F}"/>
              </a:ext>
            </a:extLst>
          </p:cNvPr>
          <p:cNvGrpSpPr/>
          <p:nvPr/>
        </p:nvGrpSpPr>
        <p:grpSpPr>
          <a:xfrm>
            <a:off x="1030749" y="1097987"/>
            <a:ext cx="10130501" cy="4931226"/>
            <a:chOff x="320984" y="561380"/>
            <a:chExt cx="11293260" cy="5610162"/>
          </a:xfrm>
        </p:grpSpPr>
        <p:sp>
          <p:nvSpPr>
            <p:cNvPr id="148" name="矩形: 圆角 147">
              <a:extLst>
                <a:ext uri="{FF2B5EF4-FFF2-40B4-BE49-F238E27FC236}">
                  <a16:creationId xmlns:a16="http://schemas.microsoft.com/office/drawing/2014/main" id="{4EE7D6C6-2034-4B60-A274-9AA04A3BE642}"/>
                </a:ext>
              </a:extLst>
            </p:cNvPr>
            <p:cNvSpPr/>
            <p:nvPr/>
          </p:nvSpPr>
          <p:spPr>
            <a:xfrm>
              <a:off x="4961663" y="4491488"/>
              <a:ext cx="4672463" cy="154493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圆角 148">
              <a:extLst>
                <a:ext uri="{FF2B5EF4-FFF2-40B4-BE49-F238E27FC236}">
                  <a16:creationId xmlns:a16="http://schemas.microsoft.com/office/drawing/2014/main" id="{BDB65BDC-E3AE-487A-8FBD-10C9ABDC919A}"/>
                </a:ext>
              </a:extLst>
            </p:cNvPr>
            <p:cNvSpPr/>
            <p:nvPr/>
          </p:nvSpPr>
          <p:spPr>
            <a:xfrm>
              <a:off x="8441793" y="5173146"/>
              <a:ext cx="1157903" cy="8332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圆角 149">
              <a:extLst>
                <a:ext uri="{FF2B5EF4-FFF2-40B4-BE49-F238E27FC236}">
                  <a16:creationId xmlns:a16="http://schemas.microsoft.com/office/drawing/2014/main" id="{37952034-EF0E-4957-9512-616F74E93631}"/>
                </a:ext>
              </a:extLst>
            </p:cNvPr>
            <p:cNvSpPr/>
            <p:nvPr/>
          </p:nvSpPr>
          <p:spPr>
            <a:xfrm>
              <a:off x="6960438" y="5155330"/>
              <a:ext cx="1458924" cy="8332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圆角 150">
              <a:extLst>
                <a:ext uri="{FF2B5EF4-FFF2-40B4-BE49-F238E27FC236}">
                  <a16:creationId xmlns:a16="http://schemas.microsoft.com/office/drawing/2014/main" id="{90FC5C76-0E1A-45EE-86BD-8E6520A6BB06}"/>
                </a:ext>
              </a:extLst>
            </p:cNvPr>
            <p:cNvSpPr/>
            <p:nvPr/>
          </p:nvSpPr>
          <p:spPr>
            <a:xfrm>
              <a:off x="5008308" y="5155330"/>
              <a:ext cx="1890706" cy="83321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圆角 151">
              <a:extLst>
                <a:ext uri="{FF2B5EF4-FFF2-40B4-BE49-F238E27FC236}">
                  <a16:creationId xmlns:a16="http://schemas.microsoft.com/office/drawing/2014/main" id="{8B198BAF-B84A-4469-A14F-9669BA867E34}"/>
                </a:ext>
              </a:extLst>
            </p:cNvPr>
            <p:cNvSpPr/>
            <p:nvPr/>
          </p:nvSpPr>
          <p:spPr>
            <a:xfrm>
              <a:off x="4967247" y="3275347"/>
              <a:ext cx="860467" cy="281660"/>
            </a:xfrm>
            <a:prstGeom prst="roundRect">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圆角 152">
              <a:extLst>
                <a:ext uri="{FF2B5EF4-FFF2-40B4-BE49-F238E27FC236}">
                  <a16:creationId xmlns:a16="http://schemas.microsoft.com/office/drawing/2014/main" id="{6F6E52DB-5509-44FA-B2D0-6A6CE850A7B4}"/>
                </a:ext>
              </a:extLst>
            </p:cNvPr>
            <p:cNvSpPr/>
            <p:nvPr/>
          </p:nvSpPr>
          <p:spPr>
            <a:xfrm>
              <a:off x="4957113" y="2367504"/>
              <a:ext cx="860467" cy="374030"/>
            </a:xfrm>
            <a:prstGeom prst="roundRect">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3">
              <a:extLst>
                <a:ext uri="{FF2B5EF4-FFF2-40B4-BE49-F238E27FC236}">
                  <a16:creationId xmlns:a16="http://schemas.microsoft.com/office/drawing/2014/main" id="{5289C198-2750-4481-AE2F-231FBA95FA04}"/>
                </a:ext>
              </a:extLst>
            </p:cNvPr>
            <p:cNvSpPr/>
            <p:nvPr/>
          </p:nvSpPr>
          <p:spPr>
            <a:xfrm>
              <a:off x="320984" y="884574"/>
              <a:ext cx="3599813" cy="5286968"/>
            </a:xfrm>
            <a:prstGeom prst="rect">
              <a:avLst/>
            </a:prstGeom>
            <a:solidFill>
              <a:schemeClr val="accent5">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5" name="图片 154">
              <a:extLst>
                <a:ext uri="{FF2B5EF4-FFF2-40B4-BE49-F238E27FC236}">
                  <a16:creationId xmlns:a16="http://schemas.microsoft.com/office/drawing/2014/main" id="{1B606B1A-258E-4DC0-A455-63F34F8B9A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42053" y="2775631"/>
              <a:ext cx="1886686" cy="294774"/>
            </a:xfrm>
            <a:prstGeom prst="rect">
              <a:avLst/>
            </a:prstGeom>
          </p:spPr>
        </p:pic>
        <p:sp>
          <p:nvSpPr>
            <p:cNvPr id="156" name="矩形: 圆角 155">
              <a:extLst>
                <a:ext uri="{FF2B5EF4-FFF2-40B4-BE49-F238E27FC236}">
                  <a16:creationId xmlns:a16="http://schemas.microsoft.com/office/drawing/2014/main" id="{E4BB299C-FCB7-4370-80FB-A6C23183E13A}"/>
                </a:ext>
              </a:extLst>
            </p:cNvPr>
            <p:cNvSpPr/>
            <p:nvPr/>
          </p:nvSpPr>
          <p:spPr>
            <a:xfrm>
              <a:off x="4044561" y="561380"/>
              <a:ext cx="832023" cy="736325"/>
            </a:xfrm>
            <a:prstGeom prst="roundRect">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6">
              <a:extLst>
                <a:ext uri="{FF2B5EF4-FFF2-40B4-BE49-F238E27FC236}">
                  <a16:creationId xmlns:a16="http://schemas.microsoft.com/office/drawing/2014/main" id="{A2E7ED41-0E3C-43E1-BBDE-40D0658C6C24}"/>
                </a:ext>
              </a:extLst>
            </p:cNvPr>
            <p:cNvSpPr/>
            <p:nvPr/>
          </p:nvSpPr>
          <p:spPr>
            <a:xfrm>
              <a:off x="3945028" y="609472"/>
              <a:ext cx="1022219" cy="735319"/>
            </a:xfrm>
            <a:prstGeom prst="rect">
              <a:avLst/>
            </a:prstGeom>
          </p:spPr>
          <p:txBody>
            <a:bodyPr wrap="square">
              <a:spAutoFit/>
            </a:bodyPr>
            <a:lstStyle/>
            <a:p>
              <a:pPr algn="ctr">
                <a:spcBef>
                  <a:spcPct val="0"/>
                </a:spcBef>
                <a:buFont typeface="Arial" panose="020B0604020202020204" pitchFamily="34" charset="0"/>
                <a:buNone/>
              </a:pPr>
              <a:r>
                <a:rPr lang="zh-CN" altLang="en-US" sz="900" dirty="0">
                  <a:latin typeface="Microsoft YaHei" charset="-122"/>
                  <a:ea typeface="Microsoft YaHei" charset="-122"/>
                  <a:cs typeface="Microsoft YaHei" charset="-122"/>
                </a:rPr>
                <a:t>数据转发器</a:t>
              </a:r>
              <a:r>
                <a:rPr lang="en-US" altLang="zh-CN" sz="900" dirty="0">
                  <a:latin typeface="Microsoft YaHei" charset="-122"/>
                  <a:ea typeface="Microsoft YaHei" charset="-122"/>
                  <a:cs typeface="Microsoft YaHei" charset="-122"/>
                </a:rPr>
                <a:t>-</a:t>
              </a:r>
              <a:r>
                <a:rPr lang="zh-CN" altLang="en-US" sz="900" dirty="0">
                  <a:latin typeface="Microsoft YaHei" charset="-122"/>
                  <a:ea typeface="Microsoft YaHei" charset="-122"/>
                  <a:cs typeface="Microsoft YaHei" charset="-122"/>
                </a:rPr>
                <a:t>串口版，对接</a:t>
              </a:r>
              <a:r>
                <a:rPr lang="en-US" altLang="zh-CN" sz="900" dirty="0">
                  <a:latin typeface="Microsoft YaHei" charset="-122"/>
                  <a:ea typeface="Microsoft YaHei" charset="-122"/>
                  <a:cs typeface="Microsoft YaHei" charset="-122"/>
                </a:rPr>
                <a:t>485</a:t>
              </a:r>
              <a:r>
                <a:rPr lang="zh-CN" altLang="en-US" sz="900" dirty="0">
                  <a:latin typeface="Microsoft YaHei" charset="-122"/>
                  <a:ea typeface="Microsoft YaHei" charset="-122"/>
                  <a:cs typeface="Microsoft YaHei" charset="-122"/>
                </a:rPr>
                <a:t>、</a:t>
              </a:r>
              <a:endParaRPr lang="en-US" altLang="zh-CN" sz="900" dirty="0">
                <a:latin typeface="Microsoft YaHei" charset="-122"/>
                <a:ea typeface="Microsoft YaHei" charset="-122"/>
                <a:cs typeface="Microsoft YaHei" charset="-122"/>
              </a:endParaRPr>
            </a:p>
            <a:p>
              <a:pPr algn="ctr">
                <a:spcBef>
                  <a:spcPct val="0"/>
                </a:spcBef>
                <a:buFont typeface="Arial" panose="020B0604020202020204" pitchFamily="34" charset="0"/>
                <a:buNone/>
              </a:pPr>
              <a:r>
                <a:rPr lang="en-US" altLang="zh-CN" sz="900" dirty="0">
                  <a:latin typeface="Microsoft YaHei" charset="-122"/>
                  <a:ea typeface="Microsoft YaHei" charset="-122"/>
                  <a:cs typeface="Microsoft YaHei" charset="-122"/>
                </a:rPr>
                <a:t>232</a:t>
              </a:r>
              <a:r>
                <a:rPr lang="zh-CN" altLang="en-US" sz="900" dirty="0">
                  <a:latin typeface="Microsoft YaHei" charset="-122"/>
                  <a:ea typeface="Microsoft YaHei" charset="-122"/>
                  <a:cs typeface="Microsoft YaHei" charset="-122"/>
                </a:rPr>
                <a:t>接口设备</a:t>
              </a:r>
            </a:p>
          </p:txBody>
        </p:sp>
        <p:sp>
          <p:nvSpPr>
            <p:cNvPr id="158" name="矩形: 圆角 157">
              <a:extLst>
                <a:ext uri="{FF2B5EF4-FFF2-40B4-BE49-F238E27FC236}">
                  <a16:creationId xmlns:a16="http://schemas.microsoft.com/office/drawing/2014/main" id="{CF75D9A2-5ED7-4390-BAF3-A87E1DAFD716}"/>
                </a:ext>
              </a:extLst>
            </p:cNvPr>
            <p:cNvSpPr/>
            <p:nvPr/>
          </p:nvSpPr>
          <p:spPr>
            <a:xfrm>
              <a:off x="3950177" y="4264149"/>
              <a:ext cx="800953" cy="609967"/>
            </a:xfrm>
            <a:prstGeom prst="roundRect">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8">
              <a:extLst>
                <a:ext uri="{FF2B5EF4-FFF2-40B4-BE49-F238E27FC236}">
                  <a16:creationId xmlns:a16="http://schemas.microsoft.com/office/drawing/2014/main" id="{4868CB31-9313-4273-B94F-45071D045776}"/>
                </a:ext>
              </a:extLst>
            </p:cNvPr>
            <p:cNvSpPr/>
            <p:nvPr/>
          </p:nvSpPr>
          <p:spPr>
            <a:xfrm>
              <a:off x="3835304" y="4304282"/>
              <a:ext cx="1037560" cy="577750"/>
            </a:xfrm>
            <a:prstGeom prst="rect">
              <a:avLst/>
            </a:prstGeom>
          </p:spPr>
          <p:txBody>
            <a:bodyPr wrap="square">
              <a:spAutoFit/>
            </a:bodyPr>
            <a:lstStyle/>
            <a:p>
              <a:pPr algn="ctr">
                <a:spcBef>
                  <a:spcPct val="0"/>
                </a:spcBef>
                <a:buFont typeface="Arial" panose="020B0604020202020204" pitchFamily="34" charset="0"/>
                <a:buNone/>
              </a:pPr>
              <a:r>
                <a:rPr lang="zh-CN" altLang="en-US" sz="900" dirty="0">
                  <a:latin typeface="Microsoft YaHei" charset="-122"/>
                  <a:ea typeface="Microsoft YaHei" charset="-122"/>
                  <a:cs typeface="Microsoft YaHei" charset="-122"/>
                </a:rPr>
                <a:t>数据转发器</a:t>
              </a:r>
              <a:r>
                <a:rPr lang="en-US" altLang="zh-CN" sz="900" dirty="0">
                  <a:latin typeface="Microsoft YaHei" charset="-122"/>
                  <a:ea typeface="Microsoft YaHei" charset="-122"/>
                  <a:cs typeface="Microsoft YaHei" charset="-122"/>
                </a:rPr>
                <a:t>-IO</a:t>
              </a:r>
              <a:r>
                <a:rPr lang="zh-CN" altLang="en-US" sz="900" dirty="0">
                  <a:latin typeface="Microsoft YaHei" charset="-122"/>
                  <a:ea typeface="Microsoft YaHei" charset="-122"/>
                  <a:cs typeface="Microsoft YaHei" charset="-122"/>
                </a:rPr>
                <a:t>版，对接开关量传感器</a:t>
              </a:r>
            </a:p>
          </p:txBody>
        </p:sp>
        <p:sp>
          <p:nvSpPr>
            <p:cNvPr id="160" name="文本框 159">
              <a:extLst>
                <a:ext uri="{FF2B5EF4-FFF2-40B4-BE49-F238E27FC236}">
                  <a16:creationId xmlns:a16="http://schemas.microsoft.com/office/drawing/2014/main" id="{F42EC7ED-C60F-4DB4-A9C7-31EAAD145929}"/>
                </a:ext>
              </a:extLst>
            </p:cNvPr>
            <p:cNvSpPr txBox="1"/>
            <p:nvPr/>
          </p:nvSpPr>
          <p:spPr>
            <a:xfrm>
              <a:off x="5082150" y="820245"/>
              <a:ext cx="2130011" cy="920801"/>
            </a:xfrm>
            <a:prstGeom prst="rect">
              <a:avLst/>
            </a:prstGeom>
            <a:noFill/>
            <a:ln w="25400">
              <a:solidFill>
                <a:srgbClr val="2F64B7"/>
              </a:solidFill>
            </a:ln>
          </p:spPr>
          <p:txBody>
            <a:bodyPr wrap="square" rtlCol="0">
              <a:spAutoFit/>
            </a:bodyPr>
            <a:lstStyle/>
            <a:p>
              <a:endParaRPr kumimoji="1" lang="zh-CN" altLang="en-US" sz="1013"/>
            </a:p>
          </p:txBody>
        </p:sp>
        <p:pic>
          <p:nvPicPr>
            <p:cNvPr id="161" name="图片 160">
              <a:extLst>
                <a:ext uri="{FF2B5EF4-FFF2-40B4-BE49-F238E27FC236}">
                  <a16:creationId xmlns:a16="http://schemas.microsoft.com/office/drawing/2014/main" id="{147F2381-227D-4B60-BD46-E5F328424D3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03056" y="923461"/>
              <a:ext cx="360327" cy="360327"/>
            </a:xfrm>
            <a:prstGeom prst="rect">
              <a:avLst/>
            </a:prstGeom>
          </p:spPr>
        </p:pic>
        <p:pic>
          <p:nvPicPr>
            <p:cNvPr id="162" name="图片 161">
              <a:extLst>
                <a:ext uri="{FF2B5EF4-FFF2-40B4-BE49-F238E27FC236}">
                  <a16:creationId xmlns:a16="http://schemas.microsoft.com/office/drawing/2014/main" id="{17D94EDB-304D-4ED2-9F5E-CC679237F86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37596" y="895431"/>
              <a:ext cx="408792" cy="408792"/>
            </a:xfrm>
            <a:prstGeom prst="rect">
              <a:avLst/>
            </a:prstGeom>
          </p:spPr>
        </p:pic>
        <p:pic>
          <p:nvPicPr>
            <p:cNvPr id="163" name="图片 162">
              <a:extLst>
                <a:ext uri="{FF2B5EF4-FFF2-40B4-BE49-F238E27FC236}">
                  <a16:creationId xmlns:a16="http://schemas.microsoft.com/office/drawing/2014/main" id="{3BAF1DAF-1DED-431A-AE5E-06272FBA294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33615" y="1003722"/>
              <a:ext cx="353135" cy="256872"/>
            </a:xfrm>
            <a:prstGeom prst="rect">
              <a:avLst/>
            </a:prstGeom>
          </p:spPr>
        </p:pic>
        <p:sp>
          <p:nvSpPr>
            <p:cNvPr id="164" name="文本框 163">
              <a:extLst>
                <a:ext uri="{FF2B5EF4-FFF2-40B4-BE49-F238E27FC236}">
                  <a16:creationId xmlns:a16="http://schemas.microsoft.com/office/drawing/2014/main" id="{B80FD5EB-572C-482E-91EF-49E3B73067D5}"/>
                </a:ext>
              </a:extLst>
            </p:cNvPr>
            <p:cNvSpPr txBox="1"/>
            <p:nvPr/>
          </p:nvSpPr>
          <p:spPr>
            <a:xfrm>
              <a:off x="5082706" y="1378247"/>
              <a:ext cx="596638" cy="246221"/>
            </a:xfrm>
            <a:prstGeom prst="rect">
              <a:avLst/>
            </a:prstGeom>
            <a:noFill/>
          </p:spPr>
          <p:txBody>
            <a:bodyPr wrap="none" rtlCol="0">
              <a:spAutoFit/>
            </a:bodyPr>
            <a:lstStyle/>
            <a:p>
              <a:pPr algn="ctr"/>
              <a:r>
                <a:rPr kumimoji="1" lang="en-US" altLang="zh-CN" sz="1000" dirty="0">
                  <a:latin typeface="Microsoft YaHei" charset="-122"/>
                  <a:ea typeface="Microsoft YaHei" charset="-122"/>
                  <a:cs typeface="Microsoft YaHei" charset="-122"/>
                </a:rPr>
                <a:t>Web</a:t>
              </a:r>
              <a:r>
                <a:rPr kumimoji="1" lang="zh-CN" altLang="en-US" sz="1000" dirty="0">
                  <a:latin typeface="Microsoft YaHei" charset="-122"/>
                  <a:ea typeface="Microsoft YaHei" charset="-122"/>
                  <a:cs typeface="Microsoft YaHei" charset="-122"/>
                </a:rPr>
                <a:t>端</a:t>
              </a:r>
              <a:endParaRPr kumimoji="1" lang="en-US" altLang="zh-CN" sz="1000" dirty="0">
                <a:latin typeface="Microsoft YaHei" charset="-122"/>
                <a:ea typeface="Microsoft YaHei" charset="-122"/>
                <a:cs typeface="Microsoft YaHei" charset="-122"/>
              </a:endParaRPr>
            </a:p>
          </p:txBody>
        </p:sp>
        <p:sp>
          <p:nvSpPr>
            <p:cNvPr id="165" name="文本框 164">
              <a:extLst>
                <a:ext uri="{FF2B5EF4-FFF2-40B4-BE49-F238E27FC236}">
                  <a16:creationId xmlns:a16="http://schemas.microsoft.com/office/drawing/2014/main" id="{78C19114-11FA-40F0-BB58-71C466C563F1}"/>
                </a:ext>
              </a:extLst>
            </p:cNvPr>
            <p:cNvSpPr txBox="1"/>
            <p:nvPr/>
          </p:nvSpPr>
          <p:spPr>
            <a:xfrm>
              <a:off x="5700876" y="1378247"/>
              <a:ext cx="569387" cy="246221"/>
            </a:xfrm>
            <a:prstGeom prst="rect">
              <a:avLst/>
            </a:prstGeom>
            <a:noFill/>
          </p:spPr>
          <p:txBody>
            <a:bodyPr wrap="none" rtlCol="0">
              <a:spAutoFit/>
            </a:bodyPr>
            <a:lstStyle/>
            <a:p>
              <a:pPr algn="ctr"/>
              <a:r>
                <a:rPr kumimoji="1" lang="zh-CN" altLang="en-US" sz="1000" dirty="0">
                  <a:latin typeface="Microsoft YaHei" charset="-122"/>
                  <a:ea typeface="Microsoft YaHei" charset="-122"/>
                  <a:cs typeface="Microsoft YaHei" charset="-122"/>
                </a:rPr>
                <a:t>移动端</a:t>
              </a:r>
              <a:endParaRPr kumimoji="1" lang="en-US" altLang="zh-CN" sz="1000" dirty="0">
                <a:latin typeface="Microsoft YaHei" charset="-122"/>
                <a:ea typeface="Microsoft YaHei" charset="-122"/>
                <a:cs typeface="Microsoft YaHei" charset="-122"/>
              </a:endParaRPr>
            </a:p>
          </p:txBody>
        </p:sp>
        <p:sp>
          <p:nvSpPr>
            <p:cNvPr id="166" name="文本框 165">
              <a:extLst>
                <a:ext uri="{FF2B5EF4-FFF2-40B4-BE49-F238E27FC236}">
                  <a16:creationId xmlns:a16="http://schemas.microsoft.com/office/drawing/2014/main" id="{1FDA7C60-2516-487B-93C8-1BA73FEBBECE}"/>
                </a:ext>
              </a:extLst>
            </p:cNvPr>
            <p:cNvSpPr txBox="1"/>
            <p:nvPr/>
          </p:nvSpPr>
          <p:spPr>
            <a:xfrm>
              <a:off x="6229007" y="1381372"/>
              <a:ext cx="802668" cy="280121"/>
            </a:xfrm>
            <a:prstGeom prst="rect">
              <a:avLst/>
            </a:prstGeom>
            <a:noFill/>
          </p:spPr>
          <p:txBody>
            <a:bodyPr wrap="square" rtlCol="0">
              <a:spAutoFit/>
            </a:bodyPr>
            <a:lstStyle/>
            <a:p>
              <a:pPr algn="ctr"/>
              <a:r>
                <a:rPr kumimoji="1" lang="zh-CN" altLang="en-US" sz="1000" dirty="0">
                  <a:latin typeface="Microsoft YaHei" charset="-122"/>
                  <a:ea typeface="Microsoft YaHei" charset="-122"/>
                  <a:cs typeface="Microsoft YaHei" charset="-122"/>
                </a:rPr>
                <a:t>短信报警</a:t>
              </a:r>
              <a:endParaRPr kumimoji="1" lang="en-US" altLang="zh-CN" sz="1000" dirty="0">
                <a:latin typeface="Microsoft YaHei" charset="-122"/>
                <a:ea typeface="Microsoft YaHei" charset="-122"/>
                <a:cs typeface="Microsoft YaHei" charset="-122"/>
              </a:endParaRPr>
            </a:p>
          </p:txBody>
        </p:sp>
        <p:cxnSp>
          <p:nvCxnSpPr>
            <p:cNvPr id="167" name="直接连接符 166">
              <a:extLst>
                <a:ext uri="{FF2B5EF4-FFF2-40B4-BE49-F238E27FC236}">
                  <a16:creationId xmlns:a16="http://schemas.microsoft.com/office/drawing/2014/main" id="{0F5639CC-CCCE-4576-ABE2-42419C1F895C}"/>
                </a:ext>
              </a:extLst>
            </p:cNvPr>
            <p:cNvCxnSpPr>
              <a:cxnSpLocks/>
            </p:cNvCxnSpPr>
            <p:nvPr/>
          </p:nvCxnSpPr>
          <p:spPr>
            <a:xfrm flipH="1">
              <a:off x="4809031" y="1671840"/>
              <a:ext cx="3106" cy="3604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直接连接符 167">
              <a:extLst>
                <a:ext uri="{FF2B5EF4-FFF2-40B4-BE49-F238E27FC236}">
                  <a16:creationId xmlns:a16="http://schemas.microsoft.com/office/drawing/2014/main" id="{87CA2554-47BF-4034-BF55-D8DCF68A2EDB}"/>
                </a:ext>
              </a:extLst>
            </p:cNvPr>
            <p:cNvCxnSpPr>
              <a:cxnSpLocks/>
            </p:cNvCxnSpPr>
            <p:nvPr/>
          </p:nvCxnSpPr>
          <p:spPr>
            <a:xfrm>
              <a:off x="3826447" y="1671840"/>
              <a:ext cx="9856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直接连接符 168">
              <a:extLst>
                <a:ext uri="{FF2B5EF4-FFF2-40B4-BE49-F238E27FC236}">
                  <a16:creationId xmlns:a16="http://schemas.microsoft.com/office/drawing/2014/main" id="{0630D7D0-6CCB-46C1-8629-A39920BF79C4}"/>
                </a:ext>
              </a:extLst>
            </p:cNvPr>
            <p:cNvCxnSpPr>
              <a:cxnSpLocks/>
            </p:cNvCxnSpPr>
            <p:nvPr/>
          </p:nvCxnSpPr>
          <p:spPr>
            <a:xfrm flipV="1">
              <a:off x="3820618" y="2894149"/>
              <a:ext cx="982003" cy="68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直接连接符 169">
              <a:extLst>
                <a:ext uri="{FF2B5EF4-FFF2-40B4-BE49-F238E27FC236}">
                  <a16:creationId xmlns:a16="http://schemas.microsoft.com/office/drawing/2014/main" id="{076F050B-BA6A-4478-BABE-61D4C0E676C3}"/>
                </a:ext>
              </a:extLst>
            </p:cNvPr>
            <p:cNvCxnSpPr>
              <a:cxnSpLocks/>
            </p:cNvCxnSpPr>
            <p:nvPr/>
          </p:nvCxnSpPr>
          <p:spPr>
            <a:xfrm>
              <a:off x="3829219" y="5276710"/>
              <a:ext cx="9734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直接连接符 170">
              <a:extLst>
                <a:ext uri="{FF2B5EF4-FFF2-40B4-BE49-F238E27FC236}">
                  <a16:creationId xmlns:a16="http://schemas.microsoft.com/office/drawing/2014/main" id="{AE7A22DB-FBE3-436A-A8C2-3F1DC40FE351}"/>
                </a:ext>
              </a:extLst>
            </p:cNvPr>
            <p:cNvCxnSpPr>
              <a:cxnSpLocks/>
              <a:stCxn id="276" idx="3"/>
            </p:cNvCxnSpPr>
            <p:nvPr/>
          </p:nvCxnSpPr>
          <p:spPr>
            <a:xfrm flipV="1">
              <a:off x="3814128" y="3929615"/>
              <a:ext cx="988493" cy="9690"/>
            </a:xfrm>
            <a:prstGeom prst="line">
              <a:avLst/>
            </a:prstGeom>
          </p:spPr>
          <p:style>
            <a:lnRef idx="1">
              <a:schemeClr val="accent1"/>
            </a:lnRef>
            <a:fillRef idx="0">
              <a:schemeClr val="accent1"/>
            </a:fillRef>
            <a:effectRef idx="0">
              <a:schemeClr val="accent1"/>
            </a:effectRef>
            <a:fontRef idx="minor">
              <a:schemeClr val="tx1"/>
            </a:fontRef>
          </p:style>
        </p:cxnSp>
        <p:pic>
          <p:nvPicPr>
            <p:cNvPr id="172" name="图片 171">
              <a:extLst>
                <a:ext uri="{FF2B5EF4-FFF2-40B4-BE49-F238E27FC236}">
                  <a16:creationId xmlns:a16="http://schemas.microsoft.com/office/drawing/2014/main" id="{3C8AF7D6-5051-4B93-B3E4-D16FE52002A3}"/>
                </a:ext>
              </a:extLst>
            </p:cNvPr>
            <p:cNvPicPr>
              <a:picLocks noChangeAspect="1"/>
            </p:cNvPicPr>
            <p:nvPr/>
          </p:nvPicPr>
          <p:blipFill>
            <a:blip r:embed="rId8"/>
            <a:stretch>
              <a:fillRect/>
            </a:stretch>
          </p:blipFill>
          <p:spPr>
            <a:xfrm>
              <a:off x="4063934" y="3776300"/>
              <a:ext cx="591944" cy="348890"/>
            </a:xfrm>
            <a:prstGeom prst="rect">
              <a:avLst/>
            </a:prstGeom>
          </p:spPr>
        </p:pic>
        <p:pic>
          <p:nvPicPr>
            <p:cNvPr id="173" name="图片 172">
              <a:extLst>
                <a:ext uri="{FF2B5EF4-FFF2-40B4-BE49-F238E27FC236}">
                  <a16:creationId xmlns:a16="http://schemas.microsoft.com/office/drawing/2014/main" id="{1B33F82B-E8A5-47BD-958F-E3400C4E69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5994" y="2574488"/>
              <a:ext cx="458381" cy="566125"/>
            </a:xfrm>
            <a:prstGeom prst="rect">
              <a:avLst/>
            </a:prstGeom>
          </p:spPr>
        </p:pic>
        <p:pic>
          <p:nvPicPr>
            <p:cNvPr id="174" name="图片 173">
              <a:extLst>
                <a:ext uri="{FF2B5EF4-FFF2-40B4-BE49-F238E27FC236}">
                  <a16:creationId xmlns:a16="http://schemas.microsoft.com/office/drawing/2014/main" id="{2405C6B1-8A10-43E2-A540-F8592DE5D3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3244" y="1358172"/>
              <a:ext cx="458381" cy="566125"/>
            </a:xfrm>
            <a:prstGeom prst="rect">
              <a:avLst/>
            </a:prstGeom>
          </p:spPr>
        </p:pic>
        <p:cxnSp>
          <p:nvCxnSpPr>
            <p:cNvPr id="175" name="直接连接符 174">
              <a:extLst>
                <a:ext uri="{FF2B5EF4-FFF2-40B4-BE49-F238E27FC236}">
                  <a16:creationId xmlns:a16="http://schemas.microsoft.com/office/drawing/2014/main" id="{EAEC8910-64F1-4747-8ED5-2C296F54AACB}"/>
                </a:ext>
              </a:extLst>
            </p:cNvPr>
            <p:cNvCxnSpPr>
              <a:cxnSpLocks/>
            </p:cNvCxnSpPr>
            <p:nvPr/>
          </p:nvCxnSpPr>
          <p:spPr>
            <a:xfrm flipH="1">
              <a:off x="5910589" y="3042434"/>
              <a:ext cx="4507" cy="540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直接连接符 175">
              <a:extLst>
                <a:ext uri="{FF2B5EF4-FFF2-40B4-BE49-F238E27FC236}">
                  <a16:creationId xmlns:a16="http://schemas.microsoft.com/office/drawing/2014/main" id="{9747D9F1-EACD-4C5F-B781-F4161EB830F7}"/>
                </a:ext>
              </a:extLst>
            </p:cNvPr>
            <p:cNvCxnSpPr>
              <a:cxnSpLocks/>
            </p:cNvCxnSpPr>
            <p:nvPr/>
          </p:nvCxnSpPr>
          <p:spPr>
            <a:xfrm>
              <a:off x="5910214" y="1765069"/>
              <a:ext cx="6940" cy="10399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直接连接符 176">
              <a:extLst>
                <a:ext uri="{FF2B5EF4-FFF2-40B4-BE49-F238E27FC236}">
                  <a16:creationId xmlns:a16="http://schemas.microsoft.com/office/drawing/2014/main" id="{8BA2CC27-CE57-4A9B-AF3A-BB0C723C9AAB}"/>
                </a:ext>
              </a:extLst>
            </p:cNvPr>
            <p:cNvCxnSpPr>
              <a:cxnSpLocks/>
            </p:cNvCxnSpPr>
            <p:nvPr/>
          </p:nvCxnSpPr>
          <p:spPr>
            <a:xfrm>
              <a:off x="6772096" y="2921935"/>
              <a:ext cx="3334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直接连接符 177">
              <a:extLst>
                <a:ext uri="{FF2B5EF4-FFF2-40B4-BE49-F238E27FC236}">
                  <a16:creationId xmlns:a16="http://schemas.microsoft.com/office/drawing/2014/main" id="{FAEDCCD3-A684-4488-9F9A-C4BEF0E3CF15}"/>
                </a:ext>
              </a:extLst>
            </p:cNvPr>
            <p:cNvCxnSpPr>
              <a:cxnSpLocks/>
            </p:cNvCxnSpPr>
            <p:nvPr/>
          </p:nvCxnSpPr>
          <p:spPr>
            <a:xfrm>
              <a:off x="8012354" y="3357824"/>
              <a:ext cx="33343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直接连接符 178">
              <a:extLst>
                <a:ext uri="{FF2B5EF4-FFF2-40B4-BE49-F238E27FC236}">
                  <a16:creationId xmlns:a16="http://schemas.microsoft.com/office/drawing/2014/main" id="{D79A86CB-D63A-404E-972E-55AC84529260}"/>
                </a:ext>
              </a:extLst>
            </p:cNvPr>
            <p:cNvCxnSpPr>
              <a:cxnSpLocks/>
            </p:cNvCxnSpPr>
            <p:nvPr/>
          </p:nvCxnSpPr>
          <p:spPr>
            <a:xfrm>
              <a:off x="7752015" y="2239759"/>
              <a:ext cx="577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直接连接符 179">
              <a:extLst>
                <a:ext uri="{FF2B5EF4-FFF2-40B4-BE49-F238E27FC236}">
                  <a16:creationId xmlns:a16="http://schemas.microsoft.com/office/drawing/2014/main" id="{508D4CFE-D87C-4764-BA27-E123E1B23B9F}"/>
                </a:ext>
              </a:extLst>
            </p:cNvPr>
            <p:cNvCxnSpPr>
              <a:cxnSpLocks/>
            </p:cNvCxnSpPr>
            <p:nvPr/>
          </p:nvCxnSpPr>
          <p:spPr>
            <a:xfrm flipH="1" flipV="1">
              <a:off x="7474429" y="3612540"/>
              <a:ext cx="5514" cy="815397"/>
            </a:xfrm>
            <a:prstGeom prst="line">
              <a:avLst/>
            </a:prstGeom>
          </p:spPr>
          <p:style>
            <a:lnRef idx="1">
              <a:schemeClr val="accent1"/>
            </a:lnRef>
            <a:fillRef idx="0">
              <a:schemeClr val="accent1"/>
            </a:fillRef>
            <a:effectRef idx="0">
              <a:schemeClr val="accent1"/>
            </a:effectRef>
            <a:fontRef idx="minor">
              <a:schemeClr val="tx1"/>
            </a:fontRef>
          </p:style>
        </p:cxnSp>
        <p:sp>
          <p:nvSpPr>
            <p:cNvPr id="181" name="矩形 180">
              <a:extLst>
                <a:ext uri="{FF2B5EF4-FFF2-40B4-BE49-F238E27FC236}">
                  <a16:creationId xmlns:a16="http://schemas.microsoft.com/office/drawing/2014/main" id="{617DAF48-649C-4B9F-997C-24671668BA69}"/>
                </a:ext>
              </a:extLst>
            </p:cNvPr>
            <p:cNvSpPr/>
            <p:nvPr/>
          </p:nvSpPr>
          <p:spPr>
            <a:xfrm>
              <a:off x="4847670" y="2346828"/>
              <a:ext cx="1009876" cy="400110"/>
            </a:xfrm>
            <a:prstGeom prst="rect">
              <a:avLst/>
            </a:prstGeom>
          </p:spPr>
          <p:txBody>
            <a:bodyPr wrap="square">
              <a:spAutoFit/>
            </a:bodyPr>
            <a:lstStyle/>
            <a:p>
              <a:pPr algn="ctr">
                <a:spcBef>
                  <a:spcPct val="0"/>
                </a:spcBef>
                <a:buFont typeface="Arial" panose="020B0604020202020204" pitchFamily="34" charset="0"/>
                <a:buNone/>
              </a:pPr>
              <a:r>
                <a:rPr lang="zh-CN" altLang="en-US" sz="1000" dirty="0">
                  <a:latin typeface="宋体" panose="02010600030101010101" pitchFamily="2" charset="-122"/>
                  <a:ea typeface="宋体" panose="02010600030101010101" pitchFamily="2" charset="-122"/>
                  <a:cs typeface="Microsoft YaHei" charset="-122"/>
                </a:rPr>
                <a:t>机房哨兵动环监测系统平台</a:t>
              </a:r>
              <a:endParaRPr lang="en-US" altLang="zh-CN" sz="1000" dirty="0">
                <a:latin typeface="宋体" panose="02010600030101010101" pitchFamily="2" charset="-122"/>
                <a:ea typeface="宋体" panose="02010600030101010101" pitchFamily="2" charset="-122"/>
                <a:cs typeface="Microsoft YaHei" charset="-122"/>
              </a:endParaRPr>
            </a:p>
          </p:txBody>
        </p:sp>
        <p:sp>
          <p:nvSpPr>
            <p:cNvPr id="182" name="矩形 181">
              <a:extLst>
                <a:ext uri="{FF2B5EF4-FFF2-40B4-BE49-F238E27FC236}">
                  <a16:creationId xmlns:a16="http://schemas.microsoft.com/office/drawing/2014/main" id="{6C1FF1E7-B034-48A0-A64F-16E2A19A8AB4}"/>
                </a:ext>
              </a:extLst>
            </p:cNvPr>
            <p:cNvSpPr/>
            <p:nvPr/>
          </p:nvSpPr>
          <p:spPr>
            <a:xfrm>
              <a:off x="4902618" y="3305626"/>
              <a:ext cx="1009876" cy="246221"/>
            </a:xfrm>
            <a:prstGeom prst="rect">
              <a:avLst/>
            </a:prstGeom>
          </p:spPr>
          <p:txBody>
            <a:bodyPr wrap="square">
              <a:spAutoFit/>
            </a:bodyPr>
            <a:lstStyle/>
            <a:p>
              <a:pPr algn="ctr">
                <a:spcBef>
                  <a:spcPct val="0"/>
                </a:spcBef>
                <a:buFont typeface="Arial" panose="020B0604020202020204" pitchFamily="34" charset="0"/>
                <a:buNone/>
              </a:pPr>
              <a:r>
                <a:rPr lang="zh-CN" altLang="en-US" sz="1000" dirty="0">
                  <a:latin typeface="宋体" panose="02010600030101010101" pitchFamily="2" charset="-122"/>
                  <a:ea typeface="宋体" panose="02010600030101010101" pitchFamily="2" charset="-122"/>
                  <a:cs typeface="Microsoft YaHei" charset="-122"/>
                </a:rPr>
                <a:t>安视</a:t>
              </a:r>
              <a:r>
                <a:rPr lang="en-US" altLang="zh-CN" sz="1000" dirty="0">
                  <a:latin typeface="宋体" panose="02010600030101010101" pitchFamily="2" charset="-122"/>
                  <a:ea typeface="宋体" panose="02010600030101010101" pitchFamily="2" charset="-122"/>
                  <a:cs typeface="Microsoft YaHei" charset="-122"/>
                </a:rPr>
                <a:t>POE</a:t>
              </a:r>
              <a:r>
                <a:rPr lang="zh-CN" altLang="en-US" sz="1000" dirty="0">
                  <a:latin typeface="宋体" panose="02010600030101010101" pitchFamily="2" charset="-122"/>
                  <a:ea typeface="宋体" panose="02010600030101010101" pitchFamily="2" charset="-122"/>
                  <a:cs typeface="Microsoft YaHei" charset="-122"/>
                </a:rPr>
                <a:t>交换机</a:t>
              </a:r>
              <a:endParaRPr lang="en-US" altLang="zh-CN" sz="1000" dirty="0">
                <a:latin typeface="宋体" panose="02010600030101010101" pitchFamily="2" charset="-122"/>
                <a:ea typeface="宋体" panose="02010600030101010101" pitchFamily="2" charset="-122"/>
                <a:cs typeface="Microsoft YaHei" charset="-122"/>
              </a:endParaRPr>
            </a:p>
          </p:txBody>
        </p:sp>
        <p:sp>
          <p:nvSpPr>
            <p:cNvPr id="183" name="矩形: 圆角 182">
              <a:extLst>
                <a:ext uri="{FF2B5EF4-FFF2-40B4-BE49-F238E27FC236}">
                  <a16:creationId xmlns:a16="http://schemas.microsoft.com/office/drawing/2014/main" id="{045DAAF4-7B4E-4FBF-A89A-4D415F6B48D5}"/>
                </a:ext>
              </a:extLst>
            </p:cNvPr>
            <p:cNvSpPr/>
            <p:nvPr/>
          </p:nvSpPr>
          <p:spPr>
            <a:xfrm>
              <a:off x="1604238" y="5782287"/>
              <a:ext cx="1269699" cy="206255"/>
            </a:xfrm>
            <a:prstGeom prst="roundRect">
              <a:avLst>
                <a:gd name="adj" fmla="val 16667"/>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0000"/>
                  </a:solidFill>
                  <a:latin typeface="宋体" panose="02010600030101010101" pitchFamily="2" charset="-122"/>
                  <a:ea typeface="宋体" panose="02010600030101010101" pitchFamily="2" charset="-122"/>
                </a:rPr>
                <a:t>数据中心机房</a:t>
              </a:r>
            </a:p>
          </p:txBody>
        </p:sp>
        <p:grpSp>
          <p:nvGrpSpPr>
            <p:cNvPr id="184" name="组合 183">
              <a:extLst>
                <a:ext uri="{FF2B5EF4-FFF2-40B4-BE49-F238E27FC236}">
                  <a16:creationId xmlns:a16="http://schemas.microsoft.com/office/drawing/2014/main" id="{F185E054-C424-447D-BF01-058DD34E47FC}"/>
                </a:ext>
              </a:extLst>
            </p:cNvPr>
            <p:cNvGrpSpPr/>
            <p:nvPr/>
          </p:nvGrpSpPr>
          <p:grpSpPr>
            <a:xfrm>
              <a:off x="432292" y="2108551"/>
              <a:ext cx="3396927" cy="1154094"/>
              <a:chOff x="185464" y="2021496"/>
              <a:chExt cx="3780372" cy="1470461"/>
            </a:xfrm>
          </p:grpSpPr>
          <p:grpSp>
            <p:nvGrpSpPr>
              <p:cNvPr id="280" name="组 99">
                <a:extLst>
                  <a:ext uri="{FF2B5EF4-FFF2-40B4-BE49-F238E27FC236}">
                    <a16:creationId xmlns:a16="http://schemas.microsoft.com/office/drawing/2014/main" id="{32C90998-D078-40E8-84D1-B992448BED1E}"/>
                  </a:ext>
                </a:extLst>
              </p:cNvPr>
              <p:cNvGrpSpPr/>
              <p:nvPr/>
            </p:nvGrpSpPr>
            <p:grpSpPr>
              <a:xfrm>
                <a:off x="185464" y="2021496"/>
                <a:ext cx="3780372" cy="1470461"/>
                <a:chOff x="496978" y="1913405"/>
                <a:chExt cx="3876892" cy="2133183"/>
              </a:xfrm>
            </p:grpSpPr>
            <p:sp>
              <p:nvSpPr>
                <p:cNvPr id="291" name="圆角矩形 100">
                  <a:extLst>
                    <a:ext uri="{FF2B5EF4-FFF2-40B4-BE49-F238E27FC236}">
                      <a16:creationId xmlns:a16="http://schemas.microsoft.com/office/drawing/2014/main" id="{BD96ED18-9E60-49E6-AD24-8C73C8381557}"/>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p>
              </p:txBody>
            </p:sp>
            <p:sp>
              <p:nvSpPr>
                <p:cNvPr id="292" name="同侧圆角矩形 101">
                  <a:extLst>
                    <a:ext uri="{FF2B5EF4-FFF2-40B4-BE49-F238E27FC236}">
                      <a16:creationId xmlns:a16="http://schemas.microsoft.com/office/drawing/2014/main" id="{6C60FCF1-2DCF-4FFD-AE45-FC36FB392765}"/>
                    </a:ext>
                  </a:extLst>
                </p:cNvPr>
                <p:cNvSpPr/>
                <p:nvPr/>
              </p:nvSpPr>
              <p:spPr>
                <a:xfrm>
                  <a:off x="496978" y="1913405"/>
                  <a:ext cx="3868389" cy="383621"/>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环境类</a:t>
                  </a:r>
                </a:p>
              </p:txBody>
            </p:sp>
          </p:grpSp>
          <p:sp>
            <p:nvSpPr>
              <p:cNvPr id="281" name="矩形 280">
                <a:extLst>
                  <a:ext uri="{FF2B5EF4-FFF2-40B4-BE49-F238E27FC236}">
                    <a16:creationId xmlns:a16="http://schemas.microsoft.com/office/drawing/2014/main" id="{282B494B-0D55-4131-82EC-E3037310ADE8}"/>
                  </a:ext>
                </a:extLst>
              </p:cNvPr>
              <p:cNvSpPr/>
              <p:nvPr/>
            </p:nvSpPr>
            <p:spPr>
              <a:xfrm>
                <a:off x="287334" y="3097105"/>
                <a:ext cx="492443"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烟雾</a:t>
                </a:r>
              </a:p>
            </p:txBody>
          </p:sp>
          <p:sp>
            <p:nvSpPr>
              <p:cNvPr id="282" name="矩形 281">
                <a:extLst>
                  <a:ext uri="{FF2B5EF4-FFF2-40B4-BE49-F238E27FC236}">
                    <a16:creationId xmlns:a16="http://schemas.microsoft.com/office/drawing/2014/main" id="{22FB17F1-4086-4E24-A486-FD25B8040E64}"/>
                  </a:ext>
                </a:extLst>
              </p:cNvPr>
              <p:cNvSpPr/>
              <p:nvPr/>
            </p:nvSpPr>
            <p:spPr>
              <a:xfrm>
                <a:off x="946382" y="3097105"/>
                <a:ext cx="800219"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精密空调</a:t>
                </a:r>
              </a:p>
            </p:txBody>
          </p:sp>
          <p:sp>
            <p:nvSpPr>
              <p:cNvPr id="283" name="矩形 282">
                <a:extLst>
                  <a:ext uri="{FF2B5EF4-FFF2-40B4-BE49-F238E27FC236}">
                    <a16:creationId xmlns:a16="http://schemas.microsoft.com/office/drawing/2014/main" id="{15F9CA5E-D67D-46AF-9FC4-A318EF202BDB}"/>
                  </a:ext>
                </a:extLst>
              </p:cNvPr>
              <p:cNvSpPr/>
              <p:nvPr/>
            </p:nvSpPr>
            <p:spPr>
              <a:xfrm>
                <a:off x="1883223" y="3097105"/>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新风机</a:t>
                </a:r>
              </a:p>
            </p:txBody>
          </p:sp>
          <p:sp>
            <p:nvSpPr>
              <p:cNvPr id="284" name="矩形 283">
                <a:extLst>
                  <a:ext uri="{FF2B5EF4-FFF2-40B4-BE49-F238E27FC236}">
                    <a16:creationId xmlns:a16="http://schemas.microsoft.com/office/drawing/2014/main" id="{62E5B1AC-2E3E-4453-9065-0BF3EA453D41}"/>
                  </a:ext>
                </a:extLst>
              </p:cNvPr>
              <p:cNvSpPr/>
              <p:nvPr/>
            </p:nvSpPr>
            <p:spPr>
              <a:xfrm>
                <a:off x="2584816" y="3097105"/>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温湿度</a:t>
                </a:r>
              </a:p>
            </p:txBody>
          </p:sp>
          <p:sp>
            <p:nvSpPr>
              <p:cNvPr id="285" name="矩形 284">
                <a:extLst>
                  <a:ext uri="{FF2B5EF4-FFF2-40B4-BE49-F238E27FC236}">
                    <a16:creationId xmlns:a16="http://schemas.microsoft.com/office/drawing/2014/main" id="{EB8E0768-BA74-4EDD-8C69-F0FC4D57850C}"/>
                  </a:ext>
                </a:extLst>
              </p:cNvPr>
              <p:cNvSpPr/>
              <p:nvPr/>
            </p:nvSpPr>
            <p:spPr>
              <a:xfrm>
                <a:off x="3350577" y="3097105"/>
                <a:ext cx="492443"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漏水</a:t>
                </a:r>
              </a:p>
            </p:txBody>
          </p:sp>
          <p:pic>
            <p:nvPicPr>
              <p:cNvPr id="286" name="图片 285">
                <a:extLst>
                  <a:ext uri="{FF2B5EF4-FFF2-40B4-BE49-F238E27FC236}">
                    <a16:creationId xmlns:a16="http://schemas.microsoft.com/office/drawing/2014/main" id="{5A6472C9-21B8-4C43-BC45-E4D720A2F362}"/>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11152" y="2527769"/>
                <a:ext cx="494678" cy="494678"/>
              </a:xfrm>
              <a:prstGeom prst="rect">
                <a:avLst/>
              </a:prstGeom>
            </p:spPr>
          </p:pic>
          <p:pic>
            <p:nvPicPr>
              <p:cNvPr id="287" name="图片 286" descr="rId3">
                <a:extLst>
                  <a:ext uri="{FF2B5EF4-FFF2-40B4-BE49-F238E27FC236}">
                    <a16:creationId xmlns:a16="http://schemas.microsoft.com/office/drawing/2014/main" id="{E6FFFD65-A006-45BC-82E3-3E1FFBBE8AF7}"/>
                  </a:ext>
                </a:extLst>
              </p:cNvPr>
              <p:cNvPicPr>
                <a:picLocks noChangeAspect="1" noChangeArrowheads="1"/>
              </p:cNvPicPr>
              <p:nvPr/>
            </p:nvPicPr>
            <p:blipFill>
              <a:blip r:embed="rId12" cstate="email">
                <a:extLst>
                  <a:ext uri="{BEBA8EAE-BF5A-486C-A8C5-ECC9F3942E4B}">
                    <a14:imgProps xmlns:a14="http://schemas.microsoft.com/office/drawing/2010/main">
                      <a14:imgLayer r:embed="rId13">
                        <a14:imgEffect>
                          <a14:backgroundRemoval t="0" b="90000" l="0" r="90000"/>
                        </a14:imgEffect>
                      </a14:imgLayer>
                    </a14:imgProps>
                  </a:ext>
                  <a:ext uri="{28A0092B-C50C-407E-A947-70E740481C1C}">
                    <a14:useLocalDpi xmlns:a14="http://schemas.microsoft.com/office/drawing/2010/main"/>
                  </a:ext>
                </a:extLst>
              </a:blip>
              <a:srcRect/>
              <a:stretch>
                <a:fillRect/>
              </a:stretch>
            </p:blipFill>
            <p:spPr bwMode="auto">
              <a:xfrm>
                <a:off x="942478" y="2517539"/>
                <a:ext cx="766185" cy="565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 name="图片 287">
                <a:extLst>
                  <a:ext uri="{FF2B5EF4-FFF2-40B4-BE49-F238E27FC236}">
                    <a16:creationId xmlns:a16="http://schemas.microsoft.com/office/drawing/2014/main" id="{C0745370-2A31-4B42-BE95-0B331AE94C8C}"/>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0" r="97917"/>
                        </a14:imgEffect>
                      </a14:imgLayer>
                    </a14:imgProps>
                  </a:ext>
                  <a:ext uri="{28A0092B-C50C-407E-A947-70E740481C1C}">
                    <a14:useLocalDpi xmlns:a14="http://schemas.microsoft.com/office/drawing/2010/main"/>
                  </a:ext>
                </a:extLst>
              </a:blip>
              <a:stretch>
                <a:fillRect/>
              </a:stretch>
            </p:blipFill>
            <p:spPr>
              <a:xfrm>
                <a:off x="3287125" y="2577366"/>
                <a:ext cx="558741" cy="558741"/>
              </a:xfrm>
              <a:prstGeom prst="rect">
                <a:avLst/>
              </a:prstGeom>
            </p:spPr>
          </p:pic>
          <p:pic>
            <p:nvPicPr>
              <p:cNvPr id="289" name="图片 288">
                <a:extLst>
                  <a:ext uri="{FF2B5EF4-FFF2-40B4-BE49-F238E27FC236}">
                    <a16:creationId xmlns:a16="http://schemas.microsoft.com/office/drawing/2014/main" id="{98C96818-8869-4549-80B2-6A88E6A8F94B}"/>
                  </a:ext>
                </a:extLst>
              </p:cNvPr>
              <p:cNvPicPr>
                <a:picLocks noChangeAspect="1"/>
              </p:cNvPicPr>
              <p:nvPr/>
            </p:nvPicPr>
            <p:blipFill>
              <a:blip r:embed="rId16" cstate="email">
                <a:extLst>
                  <a:ext uri="{BEBA8EAE-BF5A-486C-A8C5-ECC9F3942E4B}">
                    <a14:imgProps xmlns:a14="http://schemas.microsoft.com/office/drawing/2010/main">
                      <a14:imgLayer r:embed="rId17">
                        <a14:imgEffect>
                          <a14:backgroundRemoval t="2632" b="100000" l="1887" r="100000">
                            <a14:foregroundMark x1="15849" y1="31579" x2="15849" y2="31579"/>
                            <a14:foregroundMark x1="9057" y1="32456" x2="9057" y2="32456"/>
                            <a14:foregroundMark x1="11698" y1="28947" x2="11698" y2="28947"/>
                            <a14:foregroundMark x1="7547" y1="26316" x2="7547" y2="26316"/>
                            <a14:foregroundMark x1="98491" y1="70175" x2="98491" y2="70175"/>
                            <a14:foregroundMark x1="10566" y1="38012" x2="10566" y2="38012"/>
                            <a14:foregroundMark x1="10189" y1="26901" x2="10189" y2="26901"/>
                          </a14:backgroundRemoval>
                        </a14:imgEffect>
                      </a14:imgLayer>
                    </a14:imgProps>
                  </a:ext>
                  <a:ext uri="{28A0092B-C50C-407E-A947-70E740481C1C}">
                    <a14:useLocalDpi xmlns:a14="http://schemas.microsoft.com/office/drawing/2010/main"/>
                  </a:ext>
                </a:extLst>
              </a:blip>
              <a:stretch>
                <a:fillRect/>
              </a:stretch>
            </p:blipFill>
            <p:spPr>
              <a:xfrm>
                <a:off x="1817559" y="2391993"/>
                <a:ext cx="557418" cy="719385"/>
              </a:xfrm>
              <a:prstGeom prst="rect">
                <a:avLst/>
              </a:prstGeom>
            </p:spPr>
          </p:pic>
          <p:pic>
            <p:nvPicPr>
              <p:cNvPr id="290" name="图片 289">
                <a:extLst>
                  <a:ext uri="{FF2B5EF4-FFF2-40B4-BE49-F238E27FC236}">
                    <a16:creationId xmlns:a16="http://schemas.microsoft.com/office/drawing/2014/main" id="{F51395EF-8C3F-4BE2-AD31-53FE8F9B198F}"/>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210598" y="2413236"/>
                <a:ext cx="1226899" cy="817933"/>
              </a:xfrm>
              <a:prstGeom prst="rect">
                <a:avLst/>
              </a:prstGeom>
            </p:spPr>
          </p:pic>
        </p:grpSp>
        <p:grpSp>
          <p:nvGrpSpPr>
            <p:cNvPr id="185" name="组 95">
              <a:extLst>
                <a:ext uri="{FF2B5EF4-FFF2-40B4-BE49-F238E27FC236}">
                  <a16:creationId xmlns:a16="http://schemas.microsoft.com/office/drawing/2014/main" id="{A5DA6685-5223-429C-B03D-498717F41D95}"/>
                </a:ext>
              </a:extLst>
            </p:cNvPr>
            <p:cNvGrpSpPr/>
            <p:nvPr/>
          </p:nvGrpSpPr>
          <p:grpSpPr>
            <a:xfrm>
              <a:off x="428037" y="948756"/>
              <a:ext cx="3401182" cy="1097089"/>
              <a:chOff x="505481" y="1919692"/>
              <a:chExt cx="3868389" cy="2126896"/>
            </a:xfrm>
          </p:grpSpPr>
          <p:sp>
            <p:nvSpPr>
              <p:cNvPr id="278" name="圆角矩形 96">
                <a:extLst>
                  <a:ext uri="{FF2B5EF4-FFF2-40B4-BE49-F238E27FC236}">
                    <a16:creationId xmlns:a16="http://schemas.microsoft.com/office/drawing/2014/main" id="{DB7B2C7D-630C-4356-A544-3F5382FD0C52}"/>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tx1"/>
                  </a:solidFill>
                </a:endParaRPr>
              </a:p>
            </p:txBody>
          </p:sp>
          <p:sp>
            <p:nvSpPr>
              <p:cNvPr id="279" name="同侧圆角矩形 97">
                <a:extLst>
                  <a:ext uri="{FF2B5EF4-FFF2-40B4-BE49-F238E27FC236}">
                    <a16:creationId xmlns:a16="http://schemas.microsoft.com/office/drawing/2014/main" id="{DAF35D58-41B7-4D10-88FD-8CB060B6BD22}"/>
                  </a:ext>
                </a:extLst>
              </p:cNvPr>
              <p:cNvSpPr/>
              <p:nvPr/>
            </p:nvSpPr>
            <p:spPr>
              <a:xfrm>
                <a:off x="505481" y="1919696"/>
                <a:ext cx="3868389" cy="477235"/>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动力类</a:t>
                </a:r>
              </a:p>
            </p:txBody>
          </p:sp>
        </p:grpSp>
        <p:pic>
          <p:nvPicPr>
            <p:cNvPr id="186" name="图片 185">
              <a:extLst>
                <a:ext uri="{FF2B5EF4-FFF2-40B4-BE49-F238E27FC236}">
                  <a16:creationId xmlns:a16="http://schemas.microsoft.com/office/drawing/2014/main" id="{E2BDFB82-7009-4700-AF7C-8E337B226DB0}"/>
                </a:ext>
              </a:extLst>
            </p:cNvPr>
            <p:cNvPicPr>
              <a:picLocks noChangeAspect="1"/>
            </p:cNvPicPr>
            <p:nvPr/>
          </p:nvPicPr>
          <p:blipFill>
            <a:blip r:embed="rId19" cstate="email">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339369" y="1228731"/>
              <a:ext cx="502057" cy="519589"/>
            </a:xfrm>
            <a:prstGeom prst="rect">
              <a:avLst/>
            </a:prstGeom>
          </p:spPr>
        </p:pic>
        <p:pic>
          <p:nvPicPr>
            <p:cNvPr id="187" name="图片 186">
              <a:extLst>
                <a:ext uri="{FF2B5EF4-FFF2-40B4-BE49-F238E27FC236}">
                  <a16:creationId xmlns:a16="http://schemas.microsoft.com/office/drawing/2014/main" id="{A3613360-0E20-4C30-9B24-C621BBB6B00E}"/>
                </a:ext>
              </a:extLst>
            </p:cNvPr>
            <p:cNvPicPr>
              <a:picLocks noChangeAspect="1"/>
            </p:cNvPicPr>
            <p:nvPr/>
          </p:nvPicPr>
          <p:blipFill>
            <a:blip r:embed="rId21" cstate="email">
              <a:extLst>
                <a:ext uri="{BEBA8EAE-BF5A-486C-A8C5-ECC9F3942E4B}">
                  <a14:imgProps xmlns:a14="http://schemas.microsoft.com/office/drawing/2010/main">
                    <a14:imgLayer r:embed="rId22">
                      <a14:imgEffect>
                        <a14:backgroundRemoval t="2750" b="100000" l="13448" r="100000"/>
                      </a14:imgEffect>
                    </a14:imgLayer>
                  </a14:imgProps>
                </a:ext>
                <a:ext uri="{28A0092B-C50C-407E-A947-70E740481C1C}">
                  <a14:useLocalDpi xmlns:a14="http://schemas.microsoft.com/office/drawing/2010/main"/>
                </a:ext>
              </a:extLst>
            </a:blip>
            <a:stretch>
              <a:fillRect/>
            </a:stretch>
          </p:blipFill>
          <p:spPr>
            <a:xfrm>
              <a:off x="2023707" y="1165174"/>
              <a:ext cx="806641" cy="597726"/>
            </a:xfrm>
            <a:prstGeom prst="rect">
              <a:avLst/>
            </a:prstGeom>
          </p:spPr>
        </p:pic>
        <p:sp>
          <p:nvSpPr>
            <p:cNvPr id="188" name="矩形 187">
              <a:extLst>
                <a:ext uri="{FF2B5EF4-FFF2-40B4-BE49-F238E27FC236}">
                  <a16:creationId xmlns:a16="http://schemas.microsoft.com/office/drawing/2014/main" id="{9A779356-B42B-4D12-864E-5CD18CEFB483}"/>
                </a:ext>
              </a:extLst>
            </p:cNvPr>
            <p:cNvSpPr/>
            <p:nvPr/>
          </p:nvSpPr>
          <p:spPr>
            <a:xfrm>
              <a:off x="523377" y="1715888"/>
              <a:ext cx="444022" cy="224797"/>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市电</a:t>
              </a:r>
            </a:p>
          </p:txBody>
        </p:sp>
        <p:sp>
          <p:nvSpPr>
            <p:cNvPr id="189" name="矩形 188">
              <a:extLst>
                <a:ext uri="{FF2B5EF4-FFF2-40B4-BE49-F238E27FC236}">
                  <a16:creationId xmlns:a16="http://schemas.microsoft.com/office/drawing/2014/main" id="{A4E36570-67AE-4644-8C2B-F5A908DDE392}"/>
                </a:ext>
              </a:extLst>
            </p:cNvPr>
            <p:cNvSpPr/>
            <p:nvPr/>
          </p:nvSpPr>
          <p:spPr>
            <a:xfrm>
              <a:off x="1274089" y="1723797"/>
              <a:ext cx="721536" cy="224797"/>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配电开关</a:t>
              </a:r>
            </a:p>
          </p:txBody>
        </p:sp>
        <p:sp>
          <p:nvSpPr>
            <p:cNvPr id="190" name="矩形 189">
              <a:extLst>
                <a:ext uri="{FF2B5EF4-FFF2-40B4-BE49-F238E27FC236}">
                  <a16:creationId xmlns:a16="http://schemas.microsoft.com/office/drawing/2014/main" id="{6FC58980-452C-4D11-BEA2-8122839C945A}"/>
                </a:ext>
              </a:extLst>
            </p:cNvPr>
            <p:cNvSpPr/>
            <p:nvPr/>
          </p:nvSpPr>
          <p:spPr>
            <a:xfrm>
              <a:off x="2239088" y="1721564"/>
              <a:ext cx="435349" cy="224797"/>
            </a:xfrm>
            <a:prstGeom prst="rect">
              <a:avLst/>
            </a:prstGeom>
          </p:spPr>
          <p:txBody>
            <a:bodyPr wrap="none">
              <a:spAutoFit/>
            </a:bodyPr>
            <a:lstStyle/>
            <a:p>
              <a:pPr algn="ctr">
                <a:spcBef>
                  <a:spcPct val="0"/>
                </a:spcBef>
                <a:buFont typeface="Arial" panose="020B0604020202020204" pitchFamily="34" charset="0"/>
                <a:buNone/>
              </a:pPr>
              <a:r>
                <a:rPr lang="en-US" altLang="zh-CN" sz="1200" dirty="0">
                  <a:latin typeface="Microsoft YaHei" charset="-122"/>
                  <a:ea typeface="Microsoft YaHei" charset="-122"/>
                  <a:cs typeface="Microsoft YaHei" charset="-122"/>
                </a:rPr>
                <a:t>UPS</a:t>
              </a:r>
              <a:endParaRPr lang="zh-CN" altLang="en-US" sz="1200" dirty="0">
                <a:latin typeface="Microsoft YaHei" charset="-122"/>
                <a:ea typeface="Microsoft YaHei" charset="-122"/>
                <a:cs typeface="Microsoft YaHei" charset="-122"/>
              </a:endParaRPr>
            </a:p>
          </p:txBody>
        </p:sp>
        <p:sp>
          <p:nvSpPr>
            <p:cNvPr id="191" name="矩形 190">
              <a:extLst>
                <a:ext uri="{FF2B5EF4-FFF2-40B4-BE49-F238E27FC236}">
                  <a16:creationId xmlns:a16="http://schemas.microsoft.com/office/drawing/2014/main" id="{B300A405-D2D1-4A39-99A5-587443107AA8}"/>
                </a:ext>
              </a:extLst>
            </p:cNvPr>
            <p:cNvSpPr/>
            <p:nvPr/>
          </p:nvSpPr>
          <p:spPr>
            <a:xfrm>
              <a:off x="3022021" y="1716489"/>
              <a:ext cx="582779" cy="224797"/>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蓄电池</a:t>
              </a:r>
            </a:p>
          </p:txBody>
        </p:sp>
        <p:pic>
          <p:nvPicPr>
            <p:cNvPr id="192" name="图片 191">
              <a:extLst>
                <a:ext uri="{FF2B5EF4-FFF2-40B4-BE49-F238E27FC236}">
                  <a16:creationId xmlns:a16="http://schemas.microsoft.com/office/drawing/2014/main" id="{F65A9942-8FC9-4E4D-80CA-0F3CC998DCF0}"/>
                </a:ext>
              </a:extLst>
            </p:cNvPr>
            <p:cNvPicPr>
              <a:picLocks noChangeAspect="1"/>
            </p:cNvPicPr>
            <p:nvPr/>
          </p:nvPicPr>
          <p:blipFill>
            <a:blip r:embed="rId23" cstate="email">
              <a:extLst>
                <a:ext uri="{BEBA8EAE-BF5A-486C-A8C5-ECC9F3942E4B}">
                  <a14:imgProps xmlns:a14="http://schemas.microsoft.com/office/drawing/2010/main">
                    <a14:imgLayer r:embed="rId24">
                      <a14:imgEffect>
                        <a14:backgroundRemoval t="0" b="100000" l="0" r="99048"/>
                      </a14:imgEffect>
                    </a14:imgLayer>
                  </a14:imgProps>
                </a:ext>
                <a:ext uri="{28A0092B-C50C-407E-A947-70E740481C1C}">
                  <a14:useLocalDpi xmlns:a14="http://schemas.microsoft.com/office/drawing/2010/main"/>
                </a:ext>
              </a:extLst>
            </a:blip>
            <a:stretch>
              <a:fillRect/>
            </a:stretch>
          </p:blipFill>
          <p:spPr>
            <a:xfrm>
              <a:off x="3029747" y="1341833"/>
              <a:ext cx="571009" cy="378281"/>
            </a:xfrm>
            <a:prstGeom prst="rect">
              <a:avLst/>
            </a:prstGeom>
          </p:spPr>
        </p:pic>
        <p:pic>
          <p:nvPicPr>
            <p:cNvPr id="193" name="图片 192">
              <a:extLst>
                <a:ext uri="{FF2B5EF4-FFF2-40B4-BE49-F238E27FC236}">
                  <a16:creationId xmlns:a16="http://schemas.microsoft.com/office/drawing/2014/main" id="{B7C87F6D-1118-41A1-B92D-2D6970073627}"/>
                </a:ext>
              </a:extLst>
            </p:cNvPr>
            <p:cNvPicPr>
              <a:picLocks noChangeAspect="1"/>
            </p:cNvPicPr>
            <p:nvPr/>
          </p:nvPicPr>
          <p:blipFill>
            <a:blip r:embed="rId25" cstate="email">
              <a:extLst>
                <a:ext uri="{BEBA8EAE-BF5A-486C-A8C5-ECC9F3942E4B}">
                  <a14:imgProps xmlns:a14="http://schemas.microsoft.com/office/drawing/2010/main">
                    <a14:imgLayer r:embed="rId26">
                      <a14:imgEffect>
                        <a14:backgroundRemoval t="0" b="100000" l="0" r="100000">
                          <a14:foregroundMark x1="17698" y1="51181" x2="17698" y2="51181"/>
                        </a14:backgroundRemoval>
                      </a14:imgEffect>
                    </a14:imgLayer>
                  </a14:imgProps>
                </a:ext>
                <a:ext uri="{28A0092B-C50C-407E-A947-70E740481C1C}">
                  <a14:useLocalDpi xmlns:a14="http://schemas.microsoft.com/office/drawing/2010/main"/>
                </a:ext>
              </a:extLst>
            </a:blip>
            <a:stretch>
              <a:fillRect/>
            </a:stretch>
          </p:blipFill>
          <p:spPr>
            <a:xfrm>
              <a:off x="552584" y="1322177"/>
              <a:ext cx="396937" cy="389795"/>
            </a:xfrm>
            <a:prstGeom prst="rect">
              <a:avLst/>
            </a:prstGeom>
          </p:spPr>
        </p:pic>
        <p:grpSp>
          <p:nvGrpSpPr>
            <p:cNvPr id="194" name="组 209">
              <a:extLst>
                <a:ext uri="{FF2B5EF4-FFF2-40B4-BE49-F238E27FC236}">
                  <a16:creationId xmlns:a16="http://schemas.microsoft.com/office/drawing/2014/main" id="{73954EEE-DEA6-4FD9-8BE1-A3387BF9642B}"/>
                </a:ext>
              </a:extLst>
            </p:cNvPr>
            <p:cNvGrpSpPr/>
            <p:nvPr/>
          </p:nvGrpSpPr>
          <p:grpSpPr>
            <a:xfrm>
              <a:off x="439759" y="3390760"/>
              <a:ext cx="3374369" cy="1097089"/>
              <a:chOff x="498805" y="1919692"/>
              <a:chExt cx="3875065" cy="2126896"/>
            </a:xfrm>
          </p:grpSpPr>
          <p:sp>
            <p:nvSpPr>
              <p:cNvPr id="276" name="圆角矩形 210">
                <a:extLst>
                  <a:ext uri="{FF2B5EF4-FFF2-40B4-BE49-F238E27FC236}">
                    <a16:creationId xmlns:a16="http://schemas.microsoft.com/office/drawing/2014/main" id="{5FCEC697-8DE3-44FE-B89C-7C465F514DFC}"/>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tx1"/>
                  </a:solidFill>
                </a:endParaRPr>
              </a:p>
            </p:txBody>
          </p:sp>
          <p:sp>
            <p:nvSpPr>
              <p:cNvPr id="277" name="同侧圆角矩形 211">
                <a:extLst>
                  <a:ext uri="{FF2B5EF4-FFF2-40B4-BE49-F238E27FC236}">
                    <a16:creationId xmlns:a16="http://schemas.microsoft.com/office/drawing/2014/main" id="{3C7AD242-8DC5-4758-8107-F3D589799B38}"/>
                  </a:ext>
                </a:extLst>
              </p:cNvPr>
              <p:cNvSpPr/>
              <p:nvPr/>
            </p:nvSpPr>
            <p:spPr>
              <a:xfrm>
                <a:off x="498805" y="1949685"/>
                <a:ext cx="3868389" cy="399965"/>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安防类</a:t>
                </a:r>
              </a:p>
            </p:txBody>
          </p:sp>
        </p:grpSp>
        <p:sp>
          <p:nvSpPr>
            <p:cNvPr id="195" name="矩形 194">
              <a:extLst>
                <a:ext uri="{FF2B5EF4-FFF2-40B4-BE49-F238E27FC236}">
                  <a16:creationId xmlns:a16="http://schemas.microsoft.com/office/drawing/2014/main" id="{6A8D313E-2566-4E30-9F7F-97739B8BCB86}"/>
                </a:ext>
              </a:extLst>
            </p:cNvPr>
            <p:cNvSpPr/>
            <p:nvPr/>
          </p:nvSpPr>
          <p:spPr>
            <a:xfrm>
              <a:off x="477374" y="4204484"/>
              <a:ext cx="714614" cy="225883"/>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入侵检测</a:t>
              </a:r>
            </a:p>
          </p:txBody>
        </p:sp>
        <p:sp>
          <p:nvSpPr>
            <p:cNvPr id="196" name="矩形 195">
              <a:extLst>
                <a:ext uri="{FF2B5EF4-FFF2-40B4-BE49-F238E27FC236}">
                  <a16:creationId xmlns:a16="http://schemas.microsoft.com/office/drawing/2014/main" id="{ACF0E9CC-65B1-42D7-9C75-6F37862553E8}"/>
                </a:ext>
              </a:extLst>
            </p:cNvPr>
            <p:cNvSpPr/>
            <p:nvPr/>
          </p:nvSpPr>
          <p:spPr>
            <a:xfrm>
              <a:off x="1286950" y="4202801"/>
              <a:ext cx="714614" cy="225883"/>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视频监控</a:t>
              </a:r>
            </a:p>
          </p:txBody>
        </p:sp>
        <p:sp>
          <p:nvSpPr>
            <p:cNvPr id="197" name="矩形 196">
              <a:extLst>
                <a:ext uri="{FF2B5EF4-FFF2-40B4-BE49-F238E27FC236}">
                  <a16:creationId xmlns:a16="http://schemas.microsoft.com/office/drawing/2014/main" id="{7CAA8E82-2C0B-4F4B-B20A-980A8FF5724A}"/>
                </a:ext>
              </a:extLst>
            </p:cNvPr>
            <p:cNvSpPr/>
            <p:nvPr/>
          </p:nvSpPr>
          <p:spPr>
            <a:xfrm>
              <a:off x="1983331" y="4204484"/>
              <a:ext cx="1107996"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人脸识别门禁</a:t>
              </a:r>
            </a:p>
          </p:txBody>
        </p:sp>
        <p:pic>
          <p:nvPicPr>
            <p:cNvPr id="198" name="图片 197" descr="rId7">
              <a:extLst>
                <a:ext uri="{FF2B5EF4-FFF2-40B4-BE49-F238E27FC236}">
                  <a16:creationId xmlns:a16="http://schemas.microsoft.com/office/drawing/2014/main" id="{9230B8F6-BCBC-4820-A2EE-538DD07F9919}"/>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330844" y="3656030"/>
              <a:ext cx="647470" cy="48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图片 198">
              <a:extLst>
                <a:ext uri="{FF2B5EF4-FFF2-40B4-BE49-F238E27FC236}">
                  <a16:creationId xmlns:a16="http://schemas.microsoft.com/office/drawing/2014/main" id="{CBEE50D4-4BEC-41D9-B571-D1D4BA83E3A8}"/>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381879" y="3667191"/>
              <a:ext cx="832411" cy="384523"/>
            </a:xfrm>
            <a:prstGeom prst="rect">
              <a:avLst/>
            </a:prstGeom>
          </p:spPr>
        </p:pic>
        <p:graphicFrame>
          <p:nvGraphicFramePr>
            <p:cNvPr id="200" name="对象 199">
              <a:extLst>
                <a:ext uri="{FF2B5EF4-FFF2-40B4-BE49-F238E27FC236}">
                  <a16:creationId xmlns:a16="http://schemas.microsoft.com/office/drawing/2014/main" id="{A4BC2A4D-ADCF-4965-9390-7530F0AAAA0D}"/>
                </a:ext>
              </a:extLst>
            </p:cNvPr>
            <p:cNvGraphicFramePr>
              <a:graphicFrameLocks noChangeAspect="1"/>
            </p:cNvGraphicFramePr>
            <p:nvPr/>
          </p:nvGraphicFramePr>
          <p:xfrm>
            <a:off x="3269064" y="3779254"/>
            <a:ext cx="374282" cy="427220"/>
          </p:xfrm>
          <a:graphic>
            <a:graphicData uri="http://schemas.openxmlformats.org/presentationml/2006/ole">
              <mc:AlternateContent xmlns:mc="http://schemas.openxmlformats.org/markup-compatibility/2006">
                <mc:Choice xmlns:v="urn:schemas-microsoft-com:vml" Requires="v">
                  <p:oleObj spid="_x0000_s1048" name="Image" r:id="rId29" imgW="456840" imgH="571320" progId="Photoshop.Image.13">
                    <p:embed/>
                  </p:oleObj>
                </mc:Choice>
                <mc:Fallback>
                  <p:oleObj name="Image" r:id="rId29" imgW="456840" imgH="571320" progId="Photoshop.Image.13">
                    <p:embed/>
                    <p:pic>
                      <p:nvPicPr>
                        <p:cNvPr id="200" name="对象 199">
                          <a:extLst>
                            <a:ext uri="{FF2B5EF4-FFF2-40B4-BE49-F238E27FC236}">
                              <a16:creationId xmlns:a16="http://schemas.microsoft.com/office/drawing/2014/main" id="{A4BC2A4D-ADCF-4965-9390-7530F0AAAA0D}"/>
                            </a:ext>
                          </a:extLst>
                        </p:cNvPr>
                        <p:cNvPicPr/>
                        <p:nvPr/>
                      </p:nvPicPr>
                      <p:blipFill>
                        <a:blip r:embed="rId30"/>
                        <a:stretch>
                          <a:fillRect/>
                        </a:stretch>
                      </p:blipFill>
                      <p:spPr>
                        <a:xfrm>
                          <a:off x="3269064" y="3779254"/>
                          <a:ext cx="374282" cy="427220"/>
                        </a:xfrm>
                        <a:prstGeom prst="rect">
                          <a:avLst/>
                        </a:prstGeom>
                      </p:spPr>
                    </p:pic>
                  </p:oleObj>
                </mc:Fallback>
              </mc:AlternateContent>
            </a:graphicData>
          </a:graphic>
        </p:graphicFrame>
        <p:sp>
          <p:nvSpPr>
            <p:cNvPr id="201" name="矩形 200">
              <a:extLst>
                <a:ext uri="{FF2B5EF4-FFF2-40B4-BE49-F238E27FC236}">
                  <a16:creationId xmlns:a16="http://schemas.microsoft.com/office/drawing/2014/main" id="{FEA88794-3F02-4DE5-AC16-A0DD9CDEBC20}"/>
                </a:ext>
              </a:extLst>
            </p:cNvPr>
            <p:cNvSpPr/>
            <p:nvPr/>
          </p:nvSpPr>
          <p:spPr>
            <a:xfrm>
              <a:off x="3029747" y="4208508"/>
              <a:ext cx="714614" cy="225883"/>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告警系统</a:t>
              </a:r>
            </a:p>
          </p:txBody>
        </p:sp>
        <p:grpSp>
          <p:nvGrpSpPr>
            <p:cNvPr id="202" name="组 209">
              <a:extLst>
                <a:ext uri="{FF2B5EF4-FFF2-40B4-BE49-F238E27FC236}">
                  <a16:creationId xmlns:a16="http://schemas.microsoft.com/office/drawing/2014/main" id="{D4823A78-7CAF-4A09-821B-BEC669D02C68}"/>
                </a:ext>
              </a:extLst>
            </p:cNvPr>
            <p:cNvGrpSpPr/>
            <p:nvPr/>
          </p:nvGrpSpPr>
          <p:grpSpPr>
            <a:xfrm>
              <a:off x="442830" y="4526664"/>
              <a:ext cx="3383617" cy="1117744"/>
              <a:chOff x="498805" y="1919692"/>
              <a:chExt cx="3875065" cy="2126896"/>
            </a:xfrm>
          </p:grpSpPr>
          <p:sp>
            <p:nvSpPr>
              <p:cNvPr id="274" name="圆角矩形 210">
                <a:extLst>
                  <a:ext uri="{FF2B5EF4-FFF2-40B4-BE49-F238E27FC236}">
                    <a16:creationId xmlns:a16="http://schemas.microsoft.com/office/drawing/2014/main" id="{DC031763-9466-4240-8085-389A197119B6}"/>
                  </a:ext>
                </a:extLst>
              </p:cNvPr>
              <p:cNvSpPr/>
              <p:nvPr/>
            </p:nvSpPr>
            <p:spPr>
              <a:xfrm>
                <a:off x="505481" y="1919692"/>
                <a:ext cx="3868389" cy="2126896"/>
              </a:xfrm>
              <a:prstGeom prst="roundRect">
                <a:avLst>
                  <a:gd name="adj" fmla="val 5975"/>
                </a:avLst>
              </a:prstGeom>
              <a:no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1">
                  <a:solidFill>
                    <a:schemeClr val="tx1"/>
                  </a:solidFill>
                </a:endParaRPr>
              </a:p>
            </p:txBody>
          </p:sp>
          <p:sp>
            <p:nvSpPr>
              <p:cNvPr id="275" name="同侧圆角矩形 211">
                <a:extLst>
                  <a:ext uri="{FF2B5EF4-FFF2-40B4-BE49-F238E27FC236}">
                    <a16:creationId xmlns:a16="http://schemas.microsoft.com/office/drawing/2014/main" id="{9A8B8992-74B5-43C3-B5A2-2B39F20F3ABC}"/>
                  </a:ext>
                </a:extLst>
              </p:cNvPr>
              <p:cNvSpPr/>
              <p:nvPr/>
            </p:nvSpPr>
            <p:spPr>
              <a:xfrm>
                <a:off x="498805" y="1949685"/>
                <a:ext cx="3868389" cy="399965"/>
              </a:xfrm>
              <a:prstGeom prst="round2SameRect">
                <a:avLst/>
              </a:prstGeom>
              <a:solidFill>
                <a:srgbClr val="00E7ED"/>
              </a:solidFill>
              <a:ln>
                <a:solidFill>
                  <a:srgbClr val="00E7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solidFill>
                    <a:latin typeface="Microsoft YaHei" charset="-122"/>
                    <a:ea typeface="Microsoft YaHei" charset="-122"/>
                    <a:cs typeface="Microsoft YaHei" charset="-122"/>
                  </a:rPr>
                  <a:t>设备类</a:t>
                </a:r>
              </a:p>
            </p:txBody>
          </p:sp>
        </p:grpSp>
        <p:pic>
          <p:nvPicPr>
            <p:cNvPr id="203" name="Picture 60" descr="防火墙">
              <a:extLst>
                <a:ext uri="{FF2B5EF4-FFF2-40B4-BE49-F238E27FC236}">
                  <a16:creationId xmlns:a16="http://schemas.microsoft.com/office/drawing/2014/main" id="{18B4F431-4A38-4ACD-9EC6-916285F6D12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54600" y="4844892"/>
              <a:ext cx="577546" cy="4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13" descr="交换机三层">
              <a:extLst>
                <a:ext uri="{FF2B5EF4-FFF2-40B4-BE49-F238E27FC236}">
                  <a16:creationId xmlns:a16="http://schemas.microsoft.com/office/drawing/2014/main" id="{33732D53-285E-46F5-971C-5966C3C2A811}"/>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424212" y="4845889"/>
              <a:ext cx="577547" cy="48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 name="Picture 7" descr="存储磁盘阵列">
              <a:extLst>
                <a:ext uri="{FF2B5EF4-FFF2-40B4-BE49-F238E27FC236}">
                  <a16:creationId xmlns:a16="http://schemas.microsoft.com/office/drawing/2014/main" id="{34C4743E-744C-438F-B293-28231175BA8D}"/>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310209" y="4813341"/>
              <a:ext cx="610433" cy="50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矩形 205">
              <a:extLst>
                <a:ext uri="{FF2B5EF4-FFF2-40B4-BE49-F238E27FC236}">
                  <a16:creationId xmlns:a16="http://schemas.microsoft.com/office/drawing/2014/main" id="{37CE8817-7826-4CDE-9232-88AA46657412}"/>
                </a:ext>
              </a:extLst>
            </p:cNvPr>
            <p:cNvSpPr/>
            <p:nvPr/>
          </p:nvSpPr>
          <p:spPr>
            <a:xfrm>
              <a:off x="506059" y="5341442"/>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防火墙</a:t>
              </a:r>
            </a:p>
          </p:txBody>
        </p:sp>
        <p:sp>
          <p:nvSpPr>
            <p:cNvPr id="207" name="矩形 206">
              <a:extLst>
                <a:ext uri="{FF2B5EF4-FFF2-40B4-BE49-F238E27FC236}">
                  <a16:creationId xmlns:a16="http://schemas.microsoft.com/office/drawing/2014/main" id="{2715B951-D808-4612-9F5E-DE6B54309E51}"/>
                </a:ext>
              </a:extLst>
            </p:cNvPr>
            <p:cNvSpPr/>
            <p:nvPr/>
          </p:nvSpPr>
          <p:spPr>
            <a:xfrm>
              <a:off x="1364987" y="5339759"/>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交换机</a:t>
              </a:r>
            </a:p>
          </p:txBody>
        </p:sp>
        <p:sp>
          <p:nvSpPr>
            <p:cNvPr id="208" name="矩形 207">
              <a:extLst>
                <a:ext uri="{FF2B5EF4-FFF2-40B4-BE49-F238E27FC236}">
                  <a16:creationId xmlns:a16="http://schemas.microsoft.com/office/drawing/2014/main" id="{18F8E5C8-01BB-44BC-9514-611377FDC62C}"/>
                </a:ext>
              </a:extLst>
            </p:cNvPr>
            <p:cNvSpPr/>
            <p:nvPr/>
          </p:nvSpPr>
          <p:spPr>
            <a:xfrm>
              <a:off x="2269316" y="5333927"/>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服务器</a:t>
              </a:r>
            </a:p>
          </p:txBody>
        </p:sp>
        <p:sp>
          <p:nvSpPr>
            <p:cNvPr id="209" name="矩形 208">
              <a:extLst>
                <a:ext uri="{FF2B5EF4-FFF2-40B4-BE49-F238E27FC236}">
                  <a16:creationId xmlns:a16="http://schemas.microsoft.com/office/drawing/2014/main" id="{2D96F811-CBAD-4440-95CD-511DBA3C7C76}"/>
                </a:ext>
              </a:extLst>
            </p:cNvPr>
            <p:cNvSpPr/>
            <p:nvPr/>
          </p:nvSpPr>
          <p:spPr>
            <a:xfrm>
              <a:off x="2952114" y="5339758"/>
              <a:ext cx="819455"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智能</a:t>
              </a:r>
              <a:r>
                <a:rPr lang="en-US" altLang="zh-CN" sz="1200" dirty="0">
                  <a:latin typeface="Microsoft YaHei" charset="-122"/>
                  <a:ea typeface="Microsoft YaHei" charset="-122"/>
                  <a:cs typeface="Microsoft YaHei" charset="-122"/>
                </a:rPr>
                <a:t>PDU</a:t>
              </a:r>
              <a:endParaRPr lang="zh-CN" altLang="en-US" sz="1200" dirty="0">
                <a:latin typeface="Microsoft YaHei" charset="-122"/>
                <a:ea typeface="Microsoft YaHei" charset="-122"/>
                <a:cs typeface="Microsoft YaHei" charset="-122"/>
              </a:endParaRPr>
            </a:p>
          </p:txBody>
        </p:sp>
        <p:pic>
          <p:nvPicPr>
            <p:cNvPr id="210" name="图片 209">
              <a:extLst>
                <a:ext uri="{FF2B5EF4-FFF2-40B4-BE49-F238E27FC236}">
                  <a16:creationId xmlns:a16="http://schemas.microsoft.com/office/drawing/2014/main" id="{01C8CD3B-8E3D-432B-864C-A614F729CE89}"/>
                </a:ext>
              </a:extLst>
            </p:cNvPr>
            <p:cNvPicPr>
              <a:picLocks noChangeAspect="1"/>
            </p:cNvPicPr>
            <p:nvPr/>
          </p:nvPicPr>
          <p:blipFill>
            <a:blip r:embed="rId34"/>
            <a:stretch>
              <a:fillRect/>
            </a:stretch>
          </p:blipFill>
          <p:spPr>
            <a:xfrm>
              <a:off x="3306138" y="4768381"/>
              <a:ext cx="80426" cy="626548"/>
            </a:xfrm>
            <a:prstGeom prst="rect">
              <a:avLst/>
            </a:prstGeom>
          </p:spPr>
        </p:pic>
        <p:cxnSp>
          <p:nvCxnSpPr>
            <p:cNvPr id="211" name="直接连接符 210">
              <a:extLst>
                <a:ext uri="{FF2B5EF4-FFF2-40B4-BE49-F238E27FC236}">
                  <a16:creationId xmlns:a16="http://schemas.microsoft.com/office/drawing/2014/main" id="{DB52039F-72B5-4717-9D35-DBA9252497BA}"/>
                </a:ext>
              </a:extLst>
            </p:cNvPr>
            <p:cNvCxnSpPr>
              <a:cxnSpLocks/>
            </p:cNvCxnSpPr>
            <p:nvPr/>
          </p:nvCxnSpPr>
          <p:spPr>
            <a:xfrm flipV="1">
              <a:off x="4824266" y="3683687"/>
              <a:ext cx="982003" cy="6805"/>
            </a:xfrm>
            <a:prstGeom prst="line">
              <a:avLst/>
            </a:prstGeom>
          </p:spPr>
          <p:style>
            <a:lnRef idx="1">
              <a:schemeClr val="accent1"/>
            </a:lnRef>
            <a:fillRef idx="0">
              <a:schemeClr val="accent1"/>
            </a:fillRef>
            <a:effectRef idx="0">
              <a:schemeClr val="accent1"/>
            </a:effectRef>
            <a:fontRef idx="minor">
              <a:schemeClr val="tx1"/>
            </a:fontRef>
          </p:style>
        </p:cxnSp>
        <p:pic>
          <p:nvPicPr>
            <p:cNvPr id="212" name="图片 211">
              <a:extLst>
                <a:ext uri="{FF2B5EF4-FFF2-40B4-BE49-F238E27FC236}">
                  <a16:creationId xmlns:a16="http://schemas.microsoft.com/office/drawing/2014/main" id="{4EFF5B8C-1635-45FC-970C-B86D15B1216D}"/>
                </a:ext>
              </a:extLst>
            </p:cNvPr>
            <p:cNvPicPr>
              <a:picLocks noChangeAspect="1"/>
            </p:cNvPicPr>
            <p:nvPr/>
          </p:nvPicPr>
          <p:blipFill>
            <a:blip r:embed="rId35"/>
            <a:stretch>
              <a:fillRect/>
            </a:stretch>
          </p:blipFill>
          <p:spPr>
            <a:xfrm>
              <a:off x="4961663" y="3582653"/>
              <a:ext cx="1788762" cy="215679"/>
            </a:xfrm>
            <a:prstGeom prst="rect">
              <a:avLst/>
            </a:prstGeom>
          </p:spPr>
        </p:pic>
        <p:pic>
          <p:nvPicPr>
            <p:cNvPr id="213" name="图片 212">
              <a:extLst>
                <a:ext uri="{FF2B5EF4-FFF2-40B4-BE49-F238E27FC236}">
                  <a16:creationId xmlns:a16="http://schemas.microsoft.com/office/drawing/2014/main" id="{40186CD1-60D7-4BCC-BD14-50FDD1726931}"/>
                </a:ext>
              </a:extLst>
            </p:cNvPr>
            <p:cNvPicPr>
              <a:picLocks noChangeAspect="1"/>
            </p:cNvPicPr>
            <p:nvPr/>
          </p:nvPicPr>
          <p:blipFill>
            <a:blip r:embed="rId35"/>
            <a:stretch>
              <a:fillRect/>
            </a:stretch>
          </p:blipFill>
          <p:spPr>
            <a:xfrm>
              <a:off x="6776050" y="4556194"/>
              <a:ext cx="1427674" cy="172141"/>
            </a:xfrm>
            <a:prstGeom prst="rect">
              <a:avLst/>
            </a:prstGeom>
          </p:spPr>
        </p:pic>
        <p:sp>
          <p:nvSpPr>
            <p:cNvPr id="214" name="文本框 213">
              <a:extLst>
                <a:ext uri="{FF2B5EF4-FFF2-40B4-BE49-F238E27FC236}">
                  <a16:creationId xmlns:a16="http://schemas.microsoft.com/office/drawing/2014/main" id="{DF6E3C3C-CD93-4555-AD9D-4509A6810C39}"/>
                </a:ext>
              </a:extLst>
            </p:cNvPr>
            <p:cNvSpPr txBox="1"/>
            <p:nvPr/>
          </p:nvSpPr>
          <p:spPr>
            <a:xfrm>
              <a:off x="5127608" y="4015548"/>
              <a:ext cx="1185669" cy="246221"/>
            </a:xfrm>
            <a:prstGeom prst="rect">
              <a:avLst/>
            </a:prstGeom>
            <a:noFill/>
          </p:spPr>
          <p:txBody>
            <a:bodyPr wrap="square" rtlCol="0">
              <a:spAutoFit/>
            </a:bodyPr>
            <a:lstStyle/>
            <a:p>
              <a:r>
                <a:rPr lang="zh-CN" altLang="en-US" sz="1000" dirty="0">
                  <a:latin typeface="宋体" panose="02010600030101010101" pitchFamily="2" charset="-122"/>
                  <a:ea typeface="宋体" panose="02010600030101010101" pitchFamily="2" charset="-122"/>
                </a:rPr>
                <a:t>安视</a:t>
              </a:r>
              <a:r>
                <a:rPr lang="en-US" altLang="zh-CN" sz="1000" dirty="0">
                  <a:latin typeface="宋体" panose="02010600030101010101" pitchFamily="2" charset="-122"/>
                  <a:ea typeface="宋体" panose="02010600030101010101" pitchFamily="2" charset="-122"/>
                </a:rPr>
                <a:t>POE</a:t>
              </a:r>
              <a:r>
                <a:rPr lang="zh-CN" altLang="en-US" sz="1000" dirty="0">
                  <a:latin typeface="宋体" panose="02010600030101010101" pitchFamily="2" charset="-122"/>
                  <a:ea typeface="宋体" panose="02010600030101010101" pitchFamily="2" charset="-122"/>
                </a:rPr>
                <a:t>交换机</a:t>
              </a:r>
            </a:p>
          </p:txBody>
        </p:sp>
        <p:pic>
          <p:nvPicPr>
            <p:cNvPr id="215" name="图片 214">
              <a:extLst>
                <a:ext uri="{FF2B5EF4-FFF2-40B4-BE49-F238E27FC236}">
                  <a16:creationId xmlns:a16="http://schemas.microsoft.com/office/drawing/2014/main" id="{17BFED62-8540-42B0-8D10-2EB5FD3FF6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3051" y="4562516"/>
              <a:ext cx="260873" cy="322192"/>
            </a:xfrm>
            <a:prstGeom prst="rect">
              <a:avLst/>
            </a:prstGeom>
          </p:spPr>
        </p:pic>
        <p:pic>
          <p:nvPicPr>
            <p:cNvPr id="216" name="图片 215">
              <a:extLst>
                <a:ext uri="{FF2B5EF4-FFF2-40B4-BE49-F238E27FC236}">
                  <a16:creationId xmlns:a16="http://schemas.microsoft.com/office/drawing/2014/main" id="{0F6D3D12-22F7-4CF4-98C7-57C60A3BEE67}"/>
                </a:ext>
              </a:extLst>
            </p:cNvPr>
            <p:cNvPicPr>
              <a:picLocks noChangeAspect="1"/>
            </p:cNvPicPr>
            <p:nvPr/>
          </p:nvPicPr>
          <p:blipFill>
            <a:blip r:embed="rId8"/>
            <a:stretch>
              <a:fillRect/>
            </a:stretch>
          </p:blipFill>
          <p:spPr>
            <a:xfrm>
              <a:off x="8739877" y="4638470"/>
              <a:ext cx="440827" cy="259822"/>
            </a:xfrm>
            <a:prstGeom prst="rect">
              <a:avLst/>
            </a:prstGeom>
          </p:spPr>
        </p:pic>
        <p:sp>
          <p:nvSpPr>
            <p:cNvPr id="217" name="矩形 216">
              <a:extLst>
                <a:ext uri="{FF2B5EF4-FFF2-40B4-BE49-F238E27FC236}">
                  <a16:creationId xmlns:a16="http://schemas.microsoft.com/office/drawing/2014/main" id="{F0DD49F4-18A8-42D2-BA1F-A468F2ADA747}"/>
                </a:ext>
              </a:extLst>
            </p:cNvPr>
            <p:cNvSpPr/>
            <p:nvPr/>
          </p:nvSpPr>
          <p:spPr>
            <a:xfrm>
              <a:off x="5781389" y="5696575"/>
              <a:ext cx="444022" cy="224797"/>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市电</a:t>
              </a:r>
            </a:p>
          </p:txBody>
        </p:sp>
        <p:sp>
          <p:nvSpPr>
            <p:cNvPr id="218" name="矩形 217">
              <a:extLst>
                <a:ext uri="{FF2B5EF4-FFF2-40B4-BE49-F238E27FC236}">
                  <a16:creationId xmlns:a16="http://schemas.microsoft.com/office/drawing/2014/main" id="{536DC962-3D82-4442-B643-1C26D1216034}"/>
                </a:ext>
              </a:extLst>
            </p:cNvPr>
            <p:cNvSpPr/>
            <p:nvPr/>
          </p:nvSpPr>
          <p:spPr>
            <a:xfrm>
              <a:off x="6321540" y="5688727"/>
              <a:ext cx="435349" cy="224797"/>
            </a:xfrm>
            <a:prstGeom prst="rect">
              <a:avLst/>
            </a:prstGeom>
          </p:spPr>
          <p:txBody>
            <a:bodyPr wrap="none">
              <a:spAutoFit/>
            </a:bodyPr>
            <a:lstStyle/>
            <a:p>
              <a:pPr algn="ctr">
                <a:spcBef>
                  <a:spcPct val="0"/>
                </a:spcBef>
                <a:buFont typeface="Arial" panose="020B0604020202020204" pitchFamily="34" charset="0"/>
                <a:buNone/>
              </a:pPr>
              <a:r>
                <a:rPr lang="en-US" altLang="zh-CN" sz="1200" dirty="0">
                  <a:latin typeface="Microsoft YaHei" charset="-122"/>
                  <a:ea typeface="Microsoft YaHei" charset="-122"/>
                  <a:cs typeface="Microsoft YaHei" charset="-122"/>
                </a:rPr>
                <a:t>UPS</a:t>
              </a:r>
              <a:endParaRPr lang="zh-CN" altLang="en-US" sz="1200" dirty="0">
                <a:latin typeface="Microsoft YaHei" charset="-122"/>
                <a:ea typeface="Microsoft YaHei" charset="-122"/>
                <a:cs typeface="Microsoft YaHei" charset="-122"/>
              </a:endParaRPr>
            </a:p>
          </p:txBody>
        </p:sp>
        <p:pic>
          <p:nvPicPr>
            <p:cNvPr id="219" name="图片 218">
              <a:extLst>
                <a:ext uri="{FF2B5EF4-FFF2-40B4-BE49-F238E27FC236}">
                  <a16:creationId xmlns:a16="http://schemas.microsoft.com/office/drawing/2014/main" id="{94CBB88A-DC6B-4FBA-BFB9-5BAB34445E2F}"/>
                </a:ext>
              </a:extLst>
            </p:cNvPr>
            <p:cNvPicPr>
              <a:picLocks noChangeAspect="1"/>
            </p:cNvPicPr>
            <p:nvPr/>
          </p:nvPicPr>
          <p:blipFill>
            <a:blip r:embed="rId25" cstate="email">
              <a:extLst>
                <a:ext uri="{BEBA8EAE-BF5A-486C-A8C5-ECC9F3942E4B}">
                  <a14:imgProps xmlns:a14="http://schemas.microsoft.com/office/drawing/2010/main">
                    <a14:imgLayer r:embed="rId26">
                      <a14:imgEffect>
                        <a14:backgroundRemoval t="0" b="100000" l="0" r="100000">
                          <a14:foregroundMark x1="17698" y1="51181" x2="17698" y2="51181"/>
                        </a14:backgroundRemoval>
                      </a14:imgEffect>
                    </a14:imgLayer>
                  </a14:imgProps>
                </a:ext>
                <a:ext uri="{28A0092B-C50C-407E-A947-70E740481C1C}">
                  <a14:useLocalDpi xmlns:a14="http://schemas.microsoft.com/office/drawing/2010/main"/>
                </a:ext>
              </a:extLst>
            </a:blip>
            <a:stretch>
              <a:fillRect/>
            </a:stretch>
          </p:blipFill>
          <p:spPr>
            <a:xfrm>
              <a:off x="5759461" y="5273618"/>
              <a:ext cx="396937" cy="389795"/>
            </a:xfrm>
            <a:prstGeom prst="rect">
              <a:avLst/>
            </a:prstGeom>
          </p:spPr>
        </p:pic>
        <p:pic>
          <p:nvPicPr>
            <p:cNvPr id="220" name="图片 219">
              <a:extLst>
                <a:ext uri="{FF2B5EF4-FFF2-40B4-BE49-F238E27FC236}">
                  <a16:creationId xmlns:a16="http://schemas.microsoft.com/office/drawing/2014/main" id="{00D77396-791D-4EBE-B006-A5F590782FD4}"/>
                </a:ext>
              </a:extLst>
            </p:cNvPr>
            <p:cNvPicPr>
              <a:picLocks noChangeAspect="1"/>
            </p:cNvPicPr>
            <p:nvPr/>
          </p:nvPicPr>
          <p:blipFill>
            <a:blip r:embed="rId21" cstate="email">
              <a:extLst>
                <a:ext uri="{BEBA8EAE-BF5A-486C-A8C5-ECC9F3942E4B}">
                  <a14:imgProps xmlns:a14="http://schemas.microsoft.com/office/drawing/2010/main">
                    <a14:imgLayer r:embed="rId22">
                      <a14:imgEffect>
                        <a14:backgroundRemoval t="2750" b="100000" l="13448" r="100000"/>
                      </a14:imgEffect>
                    </a14:imgLayer>
                  </a14:imgProps>
                </a:ext>
                <a:ext uri="{28A0092B-C50C-407E-A947-70E740481C1C}">
                  <a14:useLocalDpi xmlns:a14="http://schemas.microsoft.com/office/drawing/2010/main"/>
                </a:ext>
              </a:extLst>
            </a:blip>
            <a:stretch>
              <a:fillRect/>
            </a:stretch>
          </p:blipFill>
          <p:spPr>
            <a:xfrm>
              <a:off x="6211154" y="5155330"/>
              <a:ext cx="721536" cy="534663"/>
            </a:xfrm>
            <a:prstGeom prst="rect">
              <a:avLst/>
            </a:prstGeom>
          </p:spPr>
        </p:pic>
        <p:pic>
          <p:nvPicPr>
            <p:cNvPr id="221" name="图片 220">
              <a:extLst>
                <a:ext uri="{FF2B5EF4-FFF2-40B4-BE49-F238E27FC236}">
                  <a16:creationId xmlns:a16="http://schemas.microsoft.com/office/drawing/2014/main" id="{27152ED9-4234-418A-A58E-9103F558B00C}"/>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517626" y="5285816"/>
              <a:ext cx="444503" cy="388249"/>
            </a:xfrm>
            <a:prstGeom prst="rect">
              <a:avLst/>
            </a:prstGeom>
          </p:spPr>
        </p:pic>
        <p:pic>
          <p:nvPicPr>
            <p:cNvPr id="222" name="图片 221">
              <a:extLst>
                <a:ext uri="{FF2B5EF4-FFF2-40B4-BE49-F238E27FC236}">
                  <a16:creationId xmlns:a16="http://schemas.microsoft.com/office/drawing/2014/main" id="{15C7D4C3-89F2-4AC2-A74B-4F62CAC53305}"/>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0" r="97917"/>
                      </a14:imgEffect>
                    </a14:imgLayer>
                  </a14:imgProps>
                </a:ext>
                <a:ext uri="{28A0092B-C50C-407E-A947-70E740481C1C}">
                  <a14:useLocalDpi xmlns:a14="http://schemas.microsoft.com/office/drawing/2010/main"/>
                </a:ext>
              </a:extLst>
            </a:blip>
            <a:stretch>
              <a:fillRect/>
            </a:stretch>
          </p:blipFill>
          <p:spPr>
            <a:xfrm>
              <a:off x="9097628" y="5231359"/>
              <a:ext cx="502068" cy="438529"/>
            </a:xfrm>
            <a:prstGeom prst="rect">
              <a:avLst/>
            </a:prstGeom>
          </p:spPr>
        </p:pic>
        <p:pic>
          <p:nvPicPr>
            <p:cNvPr id="223" name="Picture 60" descr="防火墙">
              <a:extLst>
                <a:ext uri="{FF2B5EF4-FFF2-40B4-BE49-F238E27FC236}">
                  <a16:creationId xmlns:a16="http://schemas.microsoft.com/office/drawing/2014/main" id="{3ACE763A-3541-4FAB-ACE7-1EFD5041B3D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078714" y="5188600"/>
              <a:ext cx="577546" cy="4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 name="Picture 13" descr="交换机三层">
              <a:extLst>
                <a:ext uri="{FF2B5EF4-FFF2-40B4-BE49-F238E27FC236}">
                  <a16:creationId xmlns:a16="http://schemas.microsoft.com/office/drawing/2014/main" id="{EA64478D-EB1B-44F5-B3ED-E298D69AA18D}"/>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791759" y="5170015"/>
              <a:ext cx="577547" cy="48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 name="矩形 224">
              <a:extLst>
                <a:ext uri="{FF2B5EF4-FFF2-40B4-BE49-F238E27FC236}">
                  <a16:creationId xmlns:a16="http://schemas.microsoft.com/office/drawing/2014/main" id="{2CB62ED3-81ED-4412-A6AE-4909C2CE068A}"/>
                </a:ext>
              </a:extLst>
            </p:cNvPr>
            <p:cNvSpPr/>
            <p:nvPr/>
          </p:nvSpPr>
          <p:spPr>
            <a:xfrm>
              <a:off x="6983643" y="5670041"/>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防火墙</a:t>
              </a:r>
            </a:p>
          </p:txBody>
        </p:sp>
        <p:sp>
          <p:nvSpPr>
            <p:cNvPr id="226" name="矩形 225">
              <a:extLst>
                <a:ext uri="{FF2B5EF4-FFF2-40B4-BE49-F238E27FC236}">
                  <a16:creationId xmlns:a16="http://schemas.microsoft.com/office/drawing/2014/main" id="{D23B15FA-8EFC-4C09-AFBF-8B5609C10D12}"/>
                </a:ext>
              </a:extLst>
            </p:cNvPr>
            <p:cNvSpPr/>
            <p:nvPr/>
          </p:nvSpPr>
          <p:spPr>
            <a:xfrm>
              <a:off x="7712331" y="5670041"/>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交换机</a:t>
              </a:r>
            </a:p>
          </p:txBody>
        </p:sp>
        <p:sp>
          <p:nvSpPr>
            <p:cNvPr id="227" name="矩形 226">
              <a:extLst>
                <a:ext uri="{FF2B5EF4-FFF2-40B4-BE49-F238E27FC236}">
                  <a16:creationId xmlns:a16="http://schemas.microsoft.com/office/drawing/2014/main" id="{7EB604C0-BE25-46D1-A64F-A28B9506876F}"/>
                </a:ext>
              </a:extLst>
            </p:cNvPr>
            <p:cNvSpPr/>
            <p:nvPr/>
          </p:nvSpPr>
          <p:spPr>
            <a:xfrm>
              <a:off x="8493655" y="5651306"/>
              <a:ext cx="553931" cy="315136"/>
            </a:xfrm>
            <a:prstGeom prst="rect">
              <a:avLst/>
            </a:prstGeom>
          </p:spPr>
          <p:txBody>
            <a:bodyPr wrap="squar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烟感</a:t>
              </a:r>
            </a:p>
          </p:txBody>
        </p:sp>
        <p:sp>
          <p:nvSpPr>
            <p:cNvPr id="228" name="矩形 227">
              <a:extLst>
                <a:ext uri="{FF2B5EF4-FFF2-40B4-BE49-F238E27FC236}">
                  <a16:creationId xmlns:a16="http://schemas.microsoft.com/office/drawing/2014/main" id="{9F72DFCB-7EAE-482F-9785-8F407D8ACCBF}"/>
                </a:ext>
              </a:extLst>
            </p:cNvPr>
            <p:cNvSpPr/>
            <p:nvPr/>
          </p:nvSpPr>
          <p:spPr>
            <a:xfrm>
              <a:off x="9070016" y="5651917"/>
              <a:ext cx="492443"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漏水</a:t>
              </a:r>
            </a:p>
          </p:txBody>
        </p:sp>
        <p:pic>
          <p:nvPicPr>
            <p:cNvPr id="229" name="图片 228">
              <a:extLst>
                <a:ext uri="{FF2B5EF4-FFF2-40B4-BE49-F238E27FC236}">
                  <a16:creationId xmlns:a16="http://schemas.microsoft.com/office/drawing/2014/main" id="{2CA290A8-6D43-4BED-AA58-168B6187490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841818" y="5186484"/>
              <a:ext cx="979311" cy="570250"/>
            </a:xfrm>
            <a:prstGeom prst="rect">
              <a:avLst/>
            </a:prstGeom>
          </p:spPr>
        </p:pic>
        <p:sp>
          <p:nvSpPr>
            <p:cNvPr id="230" name="矩形 229">
              <a:extLst>
                <a:ext uri="{FF2B5EF4-FFF2-40B4-BE49-F238E27FC236}">
                  <a16:creationId xmlns:a16="http://schemas.microsoft.com/office/drawing/2014/main" id="{F0AB4545-9F71-499C-A0D4-14D79AEFFD9F}"/>
                </a:ext>
              </a:extLst>
            </p:cNvPr>
            <p:cNvSpPr/>
            <p:nvPr/>
          </p:nvSpPr>
          <p:spPr>
            <a:xfrm>
              <a:off x="5008307" y="5696633"/>
              <a:ext cx="646331" cy="276999"/>
            </a:xfrm>
            <a:prstGeom prst="rect">
              <a:avLst/>
            </a:prstGeom>
          </p:spPr>
          <p:txBody>
            <a:bodyPr wrap="none">
              <a:spAutoFit/>
            </a:bodyPr>
            <a:lstStyle/>
            <a:p>
              <a:pPr algn="ctr">
                <a:spcBef>
                  <a:spcPct val="0"/>
                </a:spcBef>
                <a:buFont typeface="Arial" panose="020B0604020202020204" pitchFamily="34" charset="0"/>
                <a:buNone/>
              </a:pPr>
              <a:r>
                <a:rPr lang="zh-CN" altLang="en-US" sz="1200" dirty="0">
                  <a:latin typeface="Microsoft YaHei" charset="-122"/>
                  <a:ea typeface="Microsoft YaHei" charset="-122"/>
                  <a:cs typeface="Microsoft YaHei" charset="-122"/>
                </a:rPr>
                <a:t>温湿度</a:t>
              </a:r>
            </a:p>
          </p:txBody>
        </p:sp>
        <p:cxnSp>
          <p:nvCxnSpPr>
            <p:cNvPr id="231" name="直接连接符 230">
              <a:extLst>
                <a:ext uri="{FF2B5EF4-FFF2-40B4-BE49-F238E27FC236}">
                  <a16:creationId xmlns:a16="http://schemas.microsoft.com/office/drawing/2014/main" id="{ACFDC77A-5530-474B-AE5D-21208D0845E7}"/>
                </a:ext>
              </a:extLst>
            </p:cNvPr>
            <p:cNvCxnSpPr>
              <a:cxnSpLocks/>
            </p:cNvCxnSpPr>
            <p:nvPr/>
          </p:nvCxnSpPr>
          <p:spPr>
            <a:xfrm flipH="1" flipV="1">
              <a:off x="5959309" y="4656452"/>
              <a:ext cx="797580" cy="9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2" name="直接连接符 231">
              <a:extLst>
                <a:ext uri="{FF2B5EF4-FFF2-40B4-BE49-F238E27FC236}">
                  <a16:creationId xmlns:a16="http://schemas.microsoft.com/office/drawing/2014/main" id="{11FAB71C-10E9-42F3-938E-13D463F6D2CD}"/>
                </a:ext>
              </a:extLst>
            </p:cNvPr>
            <p:cNvCxnSpPr>
              <a:cxnSpLocks/>
            </p:cNvCxnSpPr>
            <p:nvPr/>
          </p:nvCxnSpPr>
          <p:spPr>
            <a:xfrm flipH="1" flipV="1">
              <a:off x="8179070" y="4637551"/>
              <a:ext cx="797580" cy="9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3" name="直接连接符 232">
              <a:extLst>
                <a:ext uri="{FF2B5EF4-FFF2-40B4-BE49-F238E27FC236}">
                  <a16:creationId xmlns:a16="http://schemas.microsoft.com/office/drawing/2014/main" id="{2738A0DF-BE2E-4634-AAF8-B979B2D53B92}"/>
                </a:ext>
              </a:extLst>
            </p:cNvPr>
            <p:cNvCxnSpPr>
              <a:cxnSpLocks/>
              <a:stCxn id="215" idx="2"/>
            </p:cNvCxnSpPr>
            <p:nvPr/>
          </p:nvCxnSpPr>
          <p:spPr>
            <a:xfrm>
              <a:off x="5963488" y="4884708"/>
              <a:ext cx="8653" cy="229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4" name="直接连接符 233">
              <a:extLst>
                <a:ext uri="{FF2B5EF4-FFF2-40B4-BE49-F238E27FC236}">
                  <a16:creationId xmlns:a16="http://schemas.microsoft.com/office/drawing/2014/main" id="{0D0FE706-DB6C-4B71-9452-B1168676BE86}"/>
                </a:ext>
              </a:extLst>
            </p:cNvPr>
            <p:cNvCxnSpPr>
              <a:cxnSpLocks/>
              <a:stCxn id="216" idx="2"/>
            </p:cNvCxnSpPr>
            <p:nvPr/>
          </p:nvCxnSpPr>
          <p:spPr>
            <a:xfrm>
              <a:off x="8960291" y="4898292"/>
              <a:ext cx="4325" cy="270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直接连接符 234">
              <a:extLst>
                <a:ext uri="{FF2B5EF4-FFF2-40B4-BE49-F238E27FC236}">
                  <a16:creationId xmlns:a16="http://schemas.microsoft.com/office/drawing/2014/main" id="{691C0E3C-74DF-417A-80A9-72385CB61514}"/>
                </a:ext>
              </a:extLst>
            </p:cNvPr>
            <p:cNvCxnSpPr>
              <a:cxnSpLocks/>
              <a:stCxn id="213" idx="2"/>
            </p:cNvCxnSpPr>
            <p:nvPr/>
          </p:nvCxnSpPr>
          <p:spPr>
            <a:xfrm>
              <a:off x="7489887" y="4728335"/>
              <a:ext cx="9343" cy="418759"/>
            </a:xfrm>
            <a:prstGeom prst="line">
              <a:avLst/>
            </a:prstGeom>
          </p:spPr>
          <p:style>
            <a:lnRef idx="1">
              <a:schemeClr val="accent1"/>
            </a:lnRef>
            <a:fillRef idx="0">
              <a:schemeClr val="accent1"/>
            </a:fillRef>
            <a:effectRef idx="0">
              <a:schemeClr val="accent1"/>
            </a:effectRef>
            <a:fontRef idx="minor">
              <a:schemeClr val="tx1"/>
            </a:fontRef>
          </p:style>
        </p:cxnSp>
        <p:grpSp>
          <p:nvGrpSpPr>
            <p:cNvPr id="237" name="组合 236">
              <a:extLst>
                <a:ext uri="{FF2B5EF4-FFF2-40B4-BE49-F238E27FC236}">
                  <a16:creationId xmlns:a16="http://schemas.microsoft.com/office/drawing/2014/main" id="{48ACA0D4-CA92-41EA-B882-FAA816F348A3}"/>
                </a:ext>
              </a:extLst>
            </p:cNvPr>
            <p:cNvGrpSpPr/>
            <p:nvPr/>
          </p:nvGrpSpPr>
          <p:grpSpPr>
            <a:xfrm>
              <a:off x="8329879" y="779275"/>
              <a:ext cx="3257103" cy="1727958"/>
              <a:chOff x="8329879" y="839266"/>
              <a:chExt cx="3257103" cy="1727958"/>
            </a:xfrm>
          </p:grpSpPr>
          <p:sp>
            <p:nvSpPr>
              <p:cNvPr id="258" name="矩形: 圆角 257">
                <a:extLst>
                  <a:ext uri="{FF2B5EF4-FFF2-40B4-BE49-F238E27FC236}">
                    <a16:creationId xmlns:a16="http://schemas.microsoft.com/office/drawing/2014/main" id="{3049CE85-029B-4AFD-B15B-91E0AFCF2E81}"/>
                  </a:ext>
                </a:extLst>
              </p:cNvPr>
              <p:cNvSpPr/>
              <p:nvPr/>
            </p:nvSpPr>
            <p:spPr>
              <a:xfrm>
                <a:off x="8329879" y="839266"/>
                <a:ext cx="2880193" cy="17279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9" name="图片 258">
                <a:extLst>
                  <a:ext uri="{FF2B5EF4-FFF2-40B4-BE49-F238E27FC236}">
                    <a16:creationId xmlns:a16="http://schemas.microsoft.com/office/drawing/2014/main" id="{D931E612-C35B-4EAE-80EA-FD49795349D8}"/>
                  </a:ext>
                </a:extLst>
              </p:cNvPr>
              <p:cNvPicPr>
                <a:picLocks noChangeAspect="1"/>
              </p:cNvPicPr>
              <p:nvPr/>
            </p:nvPicPr>
            <p:blipFill>
              <a:blip r:embed="rId35"/>
              <a:stretch>
                <a:fillRect/>
              </a:stretch>
            </p:blipFill>
            <p:spPr>
              <a:xfrm rot="16200000">
                <a:off x="8015948" y="1535499"/>
                <a:ext cx="1538885" cy="185550"/>
              </a:xfrm>
              <a:prstGeom prst="rect">
                <a:avLst/>
              </a:prstGeom>
            </p:spPr>
          </p:pic>
          <p:pic>
            <p:nvPicPr>
              <p:cNvPr id="260" name="图片 259">
                <a:extLst>
                  <a:ext uri="{FF2B5EF4-FFF2-40B4-BE49-F238E27FC236}">
                    <a16:creationId xmlns:a16="http://schemas.microsoft.com/office/drawing/2014/main" id="{8668E132-3505-46B1-9891-D9FA648EC012}"/>
                  </a:ext>
                </a:extLst>
              </p:cNvPr>
              <p:cNvPicPr>
                <a:picLocks noChangeAspect="1"/>
              </p:cNvPicPr>
              <p:nvPr/>
            </p:nvPicPr>
            <p:blipFill>
              <a:blip r:embed="rId34"/>
              <a:stretch>
                <a:fillRect/>
              </a:stretch>
            </p:blipFill>
            <p:spPr>
              <a:xfrm>
                <a:off x="10658231" y="978531"/>
                <a:ext cx="173287" cy="1349964"/>
              </a:xfrm>
              <a:prstGeom prst="rect">
                <a:avLst/>
              </a:prstGeom>
            </p:spPr>
          </p:pic>
          <p:sp>
            <p:nvSpPr>
              <p:cNvPr id="261" name="矩形 260">
                <a:extLst>
                  <a:ext uri="{FF2B5EF4-FFF2-40B4-BE49-F238E27FC236}">
                    <a16:creationId xmlns:a16="http://schemas.microsoft.com/office/drawing/2014/main" id="{3D56B70D-5BF4-4A21-A601-E244C848123C}"/>
                  </a:ext>
                </a:extLst>
              </p:cNvPr>
              <p:cNvSpPr/>
              <p:nvPr/>
            </p:nvSpPr>
            <p:spPr>
              <a:xfrm>
                <a:off x="10849204" y="1377985"/>
                <a:ext cx="284142" cy="861774"/>
              </a:xfrm>
              <a:prstGeom prst="rect">
                <a:avLst/>
              </a:prstGeom>
            </p:spPr>
            <p:txBody>
              <a:bodyPr wrap="square">
                <a:spAutoFit/>
              </a:bodyPr>
              <a:lstStyle/>
              <a:p>
                <a:pPr algn="ctr">
                  <a:spcBef>
                    <a:spcPct val="0"/>
                  </a:spcBef>
                  <a:buFont typeface="Arial" panose="020B0604020202020204" pitchFamily="34" charset="0"/>
                  <a:buNone/>
                </a:pPr>
                <a:r>
                  <a:rPr lang="zh-CN" altLang="en-US" sz="1000" dirty="0">
                    <a:latin typeface="宋体" panose="02010600030101010101" pitchFamily="2" charset="-122"/>
                    <a:ea typeface="宋体" panose="02010600030101010101" pitchFamily="2" charset="-122"/>
                    <a:cs typeface="Microsoft YaHei" charset="-122"/>
                  </a:rPr>
                  <a:t>智能</a:t>
                </a:r>
                <a:r>
                  <a:rPr lang="en-US" altLang="zh-CN" sz="1000" dirty="0">
                    <a:latin typeface="宋体" panose="02010600030101010101" pitchFamily="2" charset="-122"/>
                    <a:ea typeface="宋体" panose="02010600030101010101" pitchFamily="2" charset="-122"/>
                    <a:cs typeface="Microsoft YaHei" charset="-122"/>
                  </a:rPr>
                  <a:t>PDU</a:t>
                </a:r>
              </a:p>
            </p:txBody>
          </p:sp>
          <p:sp>
            <p:nvSpPr>
              <p:cNvPr id="262" name="矩形 261">
                <a:extLst>
                  <a:ext uri="{FF2B5EF4-FFF2-40B4-BE49-F238E27FC236}">
                    <a16:creationId xmlns:a16="http://schemas.microsoft.com/office/drawing/2014/main" id="{5D7BC5DE-DB93-4160-9C9A-25186B816A8E}"/>
                  </a:ext>
                </a:extLst>
              </p:cNvPr>
              <p:cNvSpPr/>
              <p:nvPr/>
            </p:nvSpPr>
            <p:spPr>
              <a:xfrm>
                <a:off x="8436485" y="1126022"/>
                <a:ext cx="284142" cy="1323439"/>
              </a:xfrm>
              <a:prstGeom prst="rect">
                <a:avLst/>
              </a:prstGeom>
            </p:spPr>
            <p:txBody>
              <a:bodyPr wrap="square">
                <a:spAutoFit/>
              </a:bodyPr>
              <a:lstStyle/>
              <a:p>
                <a:pPr algn="ctr">
                  <a:spcBef>
                    <a:spcPct val="0"/>
                  </a:spcBef>
                  <a:buFont typeface="Arial" panose="020B0604020202020204" pitchFamily="34" charset="0"/>
                  <a:buNone/>
                </a:pPr>
                <a:r>
                  <a:rPr lang="zh-CN" altLang="en-US" sz="1000" dirty="0">
                    <a:latin typeface="宋体" panose="02010600030101010101" pitchFamily="2" charset="-122"/>
                    <a:ea typeface="宋体" panose="02010600030101010101" pitchFamily="2" charset="-122"/>
                    <a:cs typeface="Microsoft YaHei" charset="-122"/>
                  </a:rPr>
                  <a:t>安视</a:t>
                </a:r>
                <a:r>
                  <a:rPr lang="en-US" altLang="zh-CN" sz="1000" dirty="0">
                    <a:latin typeface="宋体" panose="02010600030101010101" pitchFamily="2" charset="-122"/>
                    <a:ea typeface="宋体" panose="02010600030101010101" pitchFamily="2" charset="-122"/>
                    <a:cs typeface="Microsoft YaHei" charset="-122"/>
                  </a:rPr>
                  <a:t>POE</a:t>
                </a:r>
                <a:r>
                  <a:rPr lang="zh-CN" altLang="en-US" sz="1000" dirty="0">
                    <a:latin typeface="宋体" panose="02010600030101010101" pitchFamily="2" charset="-122"/>
                    <a:ea typeface="宋体" panose="02010600030101010101" pitchFamily="2" charset="-122"/>
                    <a:cs typeface="Microsoft YaHei" charset="-122"/>
                  </a:rPr>
                  <a:t>交换机</a:t>
                </a:r>
                <a:endParaRPr lang="en-US" altLang="zh-CN" sz="1000" dirty="0">
                  <a:latin typeface="宋体" panose="02010600030101010101" pitchFamily="2" charset="-122"/>
                  <a:ea typeface="宋体" panose="02010600030101010101" pitchFamily="2" charset="-122"/>
                  <a:cs typeface="Microsoft YaHei" charset="-122"/>
                </a:endParaRPr>
              </a:p>
            </p:txBody>
          </p:sp>
          <p:cxnSp>
            <p:nvCxnSpPr>
              <p:cNvPr id="263" name="直接连接符 262">
                <a:extLst>
                  <a:ext uri="{FF2B5EF4-FFF2-40B4-BE49-F238E27FC236}">
                    <a16:creationId xmlns:a16="http://schemas.microsoft.com/office/drawing/2014/main" id="{60C5A1B5-5C6E-4EFD-8858-3E61CA514957}"/>
                  </a:ext>
                </a:extLst>
              </p:cNvPr>
              <p:cNvCxnSpPr>
                <a:cxnSpLocks/>
              </p:cNvCxnSpPr>
              <p:nvPr/>
            </p:nvCxnSpPr>
            <p:spPr>
              <a:xfrm>
                <a:off x="8878166" y="1116377"/>
                <a:ext cx="1790701" cy="0"/>
              </a:xfrm>
              <a:prstGeom prst="line">
                <a:avLst/>
              </a:prstGeom>
            </p:spPr>
            <p:style>
              <a:lnRef idx="1">
                <a:schemeClr val="accent1"/>
              </a:lnRef>
              <a:fillRef idx="0">
                <a:schemeClr val="accent1"/>
              </a:fillRef>
              <a:effectRef idx="0">
                <a:schemeClr val="accent1"/>
              </a:effectRef>
              <a:fontRef idx="minor">
                <a:schemeClr val="tx1"/>
              </a:fontRef>
            </p:style>
          </p:cxnSp>
          <p:pic>
            <p:nvPicPr>
              <p:cNvPr id="264" name="图片 263">
                <a:extLst>
                  <a:ext uri="{FF2B5EF4-FFF2-40B4-BE49-F238E27FC236}">
                    <a16:creationId xmlns:a16="http://schemas.microsoft.com/office/drawing/2014/main" id="{4486EFFD-3693-49DA-A378-270F7D8FDD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921" y="892864"/>
                <a:ext cx="302468" cy="373564"/>
              </a:xfrm>
              <a:prstGeom prst="rect">
                <a:avLst/>
              </a:prstGeom>
            </p:spPr>
          </p:pic>
          <p:pic>
            <p:nvPicPr>
              <p:cNvPr id="265" name="图片 264">
                <a:extLst>
                  <a:ext uri="{FF2B5EF4-FFF2-40B4-BE49-F238E27FC236}">
                    <a16:creationId xmlns:a16="http://schemas.microsoft.com/office/drawing/2014/main" id="{8E5ACE76-19C6-44AB-B78C-2E33F6D0B8E7}"/>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552791" y="846645"/>
                <a:ext cx="865804" cy="577203"/>
              </a:xfrm>
              <a:prstGeom prst="rect">
                <a:avLst/>
              </a:prstGeom>
            </p:spPr>
          </p:pic>
          <p:cxnSp>
            <p:nvCxnSpPr>
              <p:cNvPr id="266" name="直接连接符 265">
                <a:extLst>
                  <a:ext uri="{FF2B5EF4-FFF2-40B4-BE49-F238E27FC236}">
                    <a16:creationId xmlns:a16="http://schemas.microsoft.com/office/drawing/2014/main" id="{80C78EB4-3884-4B28-B35A-D39BDDFA3BB0}"/>
                  </a:ext>
                </a:extLst>
              </p:cNvPr>
              <p:cNvCxnSpPr>
                <a:cxnSpLocks/>
              </p:cNvCxnSpPr>
              <p:nvPr/>
            </p:nvCxnSpPr>
            <p:spPr>
              <a:xfrm flipV="1">
                <a:off x="8897120" y="2221556"/>
                <a:ext cx="1188953" cy="21385"/>
              </a:xfrm>
              <a:prstGeom prst="line">
                <a:avLst/>
              </a:prstGeom>
            </p:spPr>
            <p:style>
              <a:lnRef idx="1">
                <a:schemeClr val="accent1"/>
              </a:lnRef>
              <a:fillRef idx="0">
                <a:schemeClr val="accent1"/>
              </a:fillRef>
              <a:effectRef idx="0">
                <a:schemeClr val="accent1"/>
              </a:effectRef>
              <a:fontRef idx="minor">
                <a:schemeClr val="tx1"/>
              </a:fontRef>
            </p:style>
          </p:cxnSp>
          <p:pic>
            <p:nvPicPr>
              <p:cNvPr id="267" name="图片 266">
                <a:extLst>
                  <a:ext uri="{FF2B5EF4-FFF2-40B4-BE49-F238E27FC236}">
                    <a16:creationId xmlns:a16="http://schemas.microsoft.com/office/drawing/2014/main" id="{415BB2AE-03DD-4393-A4B7-F9DFBAEF0392}"/>
                  </a:ext>
                </a:extLst>
              </p:cNvPr>
              <p:cNvPicPr>
                <a:picLocks noChangeAspect="1"/>
              </p:cNvPicPr>
              <p:nvPr/>
            </p:nvPicPr>
            <p:blipFill>
              <a:blip r:embed="rId8"/>
              <a:stretch>
                <a:fillRect/>
              </a:stretch>
            </p:blipFill>
            <p:spPr>
              <a:xfrm>
                <a:off x="9140798" y="2079771"/>
                <a:ext cx="421997" cy="248724"/>
              </a:xfrm>
              <a:prstGeom prst="rect">
                <a:avLst/>
              </a:prstGeom>
            </p:spPr>
          </p:pic>
          <p:pic>
            <p:nvPicPr>
              <p:cNvPr id="268" name="图片 267">
                <a:extLst>
                  <a:ext uri="{FF2B5EF4-FFF2-40B4-BE49-F238E27FC236}">
                    <a16:creationId xmlns:a16="http://schemas.microsoft.com/office/drawing/2014/main" id="{E8D5C2ED-B7CB-4298-829C-710E491606AC}"/>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0" r="97917"/>
                        </a14:imgEffect>
                      </a14:imgLayer>
                    </a14:imgProps>
                  </a:ext>
                  <a:ext uri="{28A0092B-C50C-407E-A947-70E740481C1C}">
                    <a14:useLocalDpi xmlns:a14="http://schemas.microsoft.com/office/drawing/2010/main"/>
                  </a:ext>
                </a:extLst>
              </a:blip>
              <a:stretch>
                <a:fillRect/>
              </a:stretch>
            </p:blipFill>
            <p:spPr>
              <a:xfrm>
                <a:off x="9875859" y="1957666"/>
                <a:ext cx="467513" cy="467513"/>
              </a:xfrm>
              <a:prstGeom prst="rect">
                <a:avLst/>
              </a:prstGeom>
            </p:spPr>
          </p:pic>
          <p:sp>
            <p:nvSpPr>
              <p:cNvPr id="269" name="矩形: 圆角 268">
                <a:extLst>
                  <a:ext uri="{FF2B5EF4-FFF2-40B4-BE49-F238E27FC236}">
                    <a16:creationId xmlns:a16="http://schemas.microsoft.com/office/drawing/2014/main" id="{8C71F922-9F18-48D0-AF94-CCCBF426E739}"/>
                  </a:ext>
                </a:extLst>
              </p:cNvPr>
              <p:cNvSpPr/>
              <p:nvPr/>
            </p:nvSpPr>
            <p:spPr>
              <a:xfrm>
                <a:off x="11251250" y="1320284"/>
                <a:ext cx="335732" cy="986257"/>
              </a:xfrm>
              <a:prstGeom prst="roundRect">
                <a:avLst>
                  <a:gd name="adj" fmla="val 16667"/>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0000"/>
                    </a:solidFill>
                    <a:latin typeface="宋体" panose="02010600030101010101" pitchFamily="2" charset="-122"/>
                    <a:ea typeface="宋体" panose="02010600030101010101" pitchFamily="2" charset="-122"/>
                  </a:rPr>
                  <a:t>弱电间</a:t>
                </a:r>
                <a:r>
                  <a:rPr lang="en-US" altLang="zh-CN" sz="1200" dirty="0">
                    <a:solidFill>
                      <a:srgbClr val="FF0000"/>
                    </a:solidFill>
                    <a:latin typeface="宋体" panose="02010600030101010101" pitchFamily="2" charset="-122"/>
                    <a:ea typeface="宋体" panose="02010600030101010101" pitchFamily="2" charset="-122"/>
                  </a:rPr>
                  <a:t>1</a:t>
                </a:r>
                <a:endParaRPr lang="zh-CN" altLang="en-US" sz="1200" dirty="0">
                  <a:solidFill>
                    <a:srgbClr val="FF0000"/>
                  </a:solidFill>
                  <a:latin typeface="宋体" panose="02010600030101010101" pitchFamily="2" charset="-122"/>
                  <a:ea typeface="宋体" panose="02010600030101010101" pitchFamily="2" charset="-122"/>
                </a:endParaRPr>
              </a:p>
            </p:txBody>
          </p:sp>
          <p:pic>
            <p:nvPicPr>
              <p:cNvPr id="270" name="图片 269">
                <a:extLst>
                  <a:ext uri="{FF2B5EF4-FFF2-40B4-BE49-F238E27FC236}">
                    <a16:creationId xmlns:a16="http://schemas.microsoft.com/office/drawing/2014/main" id="{94EB5EC0-3FB7-4121-93C8-015BA2864C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1120" y="1402742"/>
                <a:ext cx="302468" cy="373564"/>
              </a:xfrm>
              <a:prstGeom prst="rect">
                <a:avLst/>
              </a:prstGeom>
            </p:spPr>
          </p:pic>
          <p:sp>
            <p:nvSpPr>
              <p:cNvPr id="271" name="矩形 270">
                <a:extLst>
                  <a:ext uri="{FF2B5EF4-FFF2-40B4-BE49-F238E27FC236}">
                    <a16:creationId xmlns:a16="http://schemas.microsoft.com/office/drawing/2014/main" id="{4890E0AC-1D24-4576-BBE9-F75BF64BD485}"/>
                  </a:ext>
                </a:extLst>
              </p:cNvPr>
              <p:cNvSpPr/>
              <p:nvPr/>
            </p:nvSpPr>
            <p:spPr>
              <a:xfrm>
                <a:off x="10092739" y="1567354"/>
                <a:ext cx="492443" cy="338554"/>
              </a:xfrm>
              <a:prstGeom prst="rect">
                <a:avLst/>
              </a:prstGeom>
            </p:spPr>
            <p:txBody>
              <a:bodyPr wrap="none">
                <a:spAutoFit/>
              </a:bodyPr>
              <a:lstStyle/>
              <a:p>
                <a:pPr algn="ctr">
                  <a:spcBef>
                    <a:spcPct val="0"/>
                  </a:spcBef>
                  <a:buFont typeface="Arial" panose="020B0604020202020204" pitchFamily="34" charset="0"/>
                  <a:buNone/>
                </a:pPr>
                <a:r>
                  <a:rPr lang="zh-CN" altLang="en-US" sz="800" dirty="0">
                    <a:latin typeface="宋体" panose="02010600030101010101" pitchFamily="2" charset="-122"/>
                    <a:ea typeface="宋体" panose="02010600030101010101" pitchFamily="2" charset="-122"/>
                    <a:cs typeface="Microsoft YaHei" charset="-122"/>
                  </a:rPr>
                  <a:t>人脸识</a:t>
                </a:r>
                <a:endParaRPr lang="en-US" altLang="zh-CN" sz="800" dirty="0">
                  <a:latin typeface="宋体" panose="02010600030101010101" pitchFamily="2" charset="-122"/>
                  <a:ea typeface="宋体" panose="02010600030101010101" pitchFamily="2" charset="-122"/>
                  <a:cs typeface="Microsoft YaHei" charset="-122"/>
                </a:endParaRPr>
              </a:p>
              <a:p>
                <a:pPr algn="ctr">
                  <a:spcBef>
                    <a:spcPct val="0"/>
                  </a:spcBef>
                  <a:buFont typeface="Arial" panose="020B0604020202020204" pitchFamily="34" charset="0"/>
                  <a:buNone/>
                </a:pPr>
                <a:r>
                  <a:rPr lang="zh-CN" altLang="en-US" sz="800" dirty="0">
                    <a:latin typeface="宋体" panose="02010600030101010101" pitchFamily="2" charset="-122"/>
                    <a:ea typeface="宋体" panose="02010600030101010101" pitchFamily="2" charset="-122"/>
                    <a:cs typeface="Microsoft YaHei" charset="-122"/>
                  </a:rPr>
                  <a:t>别主机</a:t>
                </a:r>
                <a:endParaRPr lang="en-US" altLang="zh-CN" sz="800" dirty="0">
                  <a:latin typeface="宋体" panose="02010600030101010101" pitchFamily="2" charset="-122"/>
                  <a:ea typeface="宋体" panose="02010600030101010101" pitchFamily="2" charset="-122"/>
                  <a:cs typeface="Microsoft YaHei" charset="-122"/>
                </a:endParaRPr>
              </a:p>
            </p:txBody>
          </p:sp>
          <p:cxnSp>
            <p:nvCxnSpPr>
              <p:cNvPr id="272" name="直接连接符 271">
                <a:extLst>
                  <a:ext uri="{FF2B5EF4-FFF2-40B4-BE49-F238E27FC236}">
                    <a16:creationId xmlns:a16="http://schemas.microsoft.com/office/drawing/2014/main" id="{C9767ADD-822C-4F76-8D1B-45CC150404F9}"/>
                  </a:ext>
                </a:extLst>
              </p:cNvPr>
              <p:cNvCxnSpPr>
                <a:cxnSpLocks/>
              </p:cNvCxnSpPr>
              <p:nvPr/>
            </p:nvCxnSpPr>
            <p:spPr>
              <a:xfrm flipV="1">
                <a:off x="8776469" y="1621781"/>
                <a:ext cx="1287191" cy="12512"/>
              </a:xfrm>
              <a:prstGeom prst="line">
                <a:avLst/>
              </a:prstGeom>
            </p:spPr>
            <p:style>
              <a:lnRef idx="1">
                <a:schemeClr val="accent1"/>
              </a:lnRef>
              <a:fillRef idx="0">
                <a:schemeClr val="accent1"/>
              </a:fillRef>
              <a:effectRef idx="0">
                <a:schemeClr val="accent1"/>
              </a:effectRef>
              <a:fontRef idx="minor">
                <a:schemeClr val="tx1"/>
              </a:fontRef>
            </p:style>
          </p:cxnSp>
          <p:pic>
            <p:nvPicPr>
              <p:cNvPr id="273" name="图片 272">
                <a:extLst>
                  <a:ext uri="{FF2B5EF4-FFF2-40B4-BE49-F238E27FC236}">
                    <a16:creationId xmlns:a16="http://schemas.microsoft.com/office/drawing/2014/main" id="{DA68EB76-8A3F-4575-B17C-9A427BBAE36D}"/>
                  </a:ext>
                </a:extLst>
              </p:cNvPr>
              <p:cNvPicPr>
                <a:picLocks noChangeAspect="1"/>
              </p:cNvPicPr>
              <p:nvPr/>
            </p:nvPicPr>
            <p:blipFill>
              <a:blip r:embed="rId36"/>
              <a:stretch>
                <a:fillRect/>
              </a:stretch>
            </p:blipFill>
            <p:spPr>
              <a:xfrm>
                <a:off x="9884009" y="1402742"/>
                <a:ext cx="218014" cy="446134"/>
              </a:xfrm>
              <a:prstGeom prst="rect">
                <a:avLst/>
              </a:prstGeom>
            </p:spPr>
          </p:pic>
        </p:grpSp>
        <p:grpSp>
          <p:nvGrpSpPr>
            <p:cNvPr id="238" name="组合 237">
              <a:extLst>
                <a:ext uri="{FF2B5EF4-FFF2-40B4-BE49-F238E27FC236}">
                  <a16:creationId xmlns:a16="http://schemas.microsoft.com/office/drawing/2014/main" id="{8A39667B-EA09-4999-9F5A-2FEFE8DD4D8C}"/>
                </a:ext>
              </a:extLst>
            </p:cNvPr>
            <p:cNvGrpSpPr/>
            <p:nvPr/>
          </p:nvGrpSpPr>
          <p:grpSpPr>
            <a:xfrm>
              <a:off x="8357141" y="2629246"/>
              <a:ext cx="3257103" cy="1727958"/>
              <a:chOff x="8329879" y="839266"/>
              <a:chExt cx="3257103" cy="1727958"/>
            </a:xfrm>
          </p:grpSpPr>
          <p:sp>
            <p:nvSpPr>
              <p:cNvPr id="242" name="矩形: 圆角 241">
                <a:extLst>
                  <a:ext uri="{FF2B5EF4-FFF2-40B4-BE49-F238E27FC236}">
                    <a16:creationId xmlns:a16="http://schemas.microsoft.com/office/drawing/2014/main" id="{A1F32BC1-540E-4A47-8494-24B50C1E3830}"/>
                  </a:ext>
                </a:extLst>
              </p:cNvPr>
              <p:cNvSpPr/>
              <p:nvPr/>
            </p:nvSpPr>
            <p:spPr>
              <a:xfrm>
                <a:off x="8329879" y="839266"/>
                <a:ext cx="2880193" cy="17279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3" name="图片 242">
                <a:extLst>
                  <a:ext uri="{FF2B5EF4-FFF2-40B4-BE49-F238E27FC236}">
                    <a16:creationId xmlns:a16="http://schemas.microsoft.com/office/drawing/2014/main" id="{C26A4008-9514-46DA-AE01-863783ACB0F5}"/>
                  </a:ext>
                </a:extLst>
              </p:cNvPr>
              <p:cNvPicPr>
                <a:picLocks noChangeAspect="1"/>
              </p:cNvPicPr>
              <p:nvPr/>
            </p:nvPicPr>
            <p:blipFill>
              <a:blip r:embed="rId35"/>
              <a:stretch>
                <a:fillRect/>
              </a:stretch>
            </p:blipFill>
            <p:spPr>
              <a:xfrm rot="16200000">
                <a:off x="8015948" y="1535499"/>
                <a:ext cx="1538885" cy="185550"/>
              </a:xfrm>
              <a:prstGeom prst="rect">
                <a:avLst/>
              </a:prstGeom>
            </p:spPr>
          </p:pic>
          <p:pic>
            <p:nvPicPr>
              <p:cNvPr id="244" name="图片 243">
                <a:extLst>
                  <a:ext uri="{FF2B5EF4-FFF2-40B4-BE49-F238E27FC236}">
                    <a16:creationId xmlns:a16="http://schemas.microsoft.com/office/drawing/2014/main" id="{9DD983D8-97CD-480A-AB73-05FF576F3C07}"/>
                  </a:ext>
                </a:extLst>
              </p:cNvPr>
              <p:cNvPicPr>
                <a:picLocks noChangeAspect="1"/>
              </p:cNvPicPr>
              <p:nvPr/>
            </p:nvPicPr>
            <p:blipFill>
              <a:blip r:embed="rId34"/>
              <a:stretch>
                <a:fillRect/>
              </a:stretch>
            </p:blipFill>
            <p:spPr>
              <a:xfrm>
                <a:off x="10658231" y="978531"/>
                <a:ext cx="173287" cy="1349964"/>
              </a:xfrm>
              <a:prstGeom prst="rect">
                <a:avLst/>
              </a:prstGeom>
            </p:spPr>
          </p:pic>
          <p:sp>
            <p:nvSpPr>
              <p:cNvPr id="245" name="矩形 244">
                <a:extLst>
                  <a:ext uri="{FF2B5EF4-FFF2-40B4-BE49-F238E27FC236}">
                    <a16:creationId xmlns:a16="http://schemas.microsoft.com/office/drawing/2014/main" id="{AE5D0D15-6B05-4AC7-BDBD-E2775300ECBC}"/>
                  </a:ext>
                </a:extLst>
              </p:cNvPr>
              <p:cNvSpPr/>
              <p:nvPr/>
            </p:nvSpPr>
            <p:spPr>
              <a:xfrm>
                <a:off x="10849204" y="1377985"/>
                <a:ext cx="284142" cy="861774"/>
              </a:xfrm>
              <a:prstGeom prst="rect">
                <a:avLst/>
              </a:prstGeom>
            </p:spPr>
            <p:txBody>
              <a:bodyPr wrap="square">
                <a:spAutoFit/>
              </a:bodyPr>
              <a:lstStyle/>
              <a:p>
                <a:pPr algn="ctr">
                  <a:spcBef>
                    <a:spcPct val="0"/>
                  </a:spcBef>
                  <a:buFont typeface="Arial" panose="020B0604020202020204" pitchFamily="34" charset="0"/>
                  <a:buNone/>
                </a:pPr>
                <a:r>
                  <a:rPr lang="zh-CN" altLang="en-US" sz="1000" dirty="0">
                    <a:latin typeface="宋体" panose="02010600030101010101" pitchFamily="2" charset="-122"/>
                    <a:ea typeface="宋体" panose="02010600030101010101" pitchFamily="2" charset="-122"/>
                    <a:cs typeface="Microsoft YaHei" charset="-122"/>
                  </a:rPr>
                  <a:t>智能</a:t>
                </a:r>
                <a:r>
                  <a:rPr lang="en-US" altLang="zh-CN" sz="1000" dirty="0">
                    <a:latin typeface="宋体" panose="02010600030101010101" pitchFamily="2" charset="-122"/>
                    <a:ea typeface="宋体" panose="02010600030101010101" pitchFamily="2" charset="-122"/>
                    <a:cs typeface="Microsoft YaHei" charset="-122"/>
                  </a:rPr>
                  <a:t>PDU</a:t>
                </a:r>
              </a:p>
            </p:txBody>
          </p:sp>
          <p:sp>
            <p:nvSpPr>
              <p:cNvPr id="246" name="矩形 245">
                <a:extLst>
                  <a:ext uri="{FF2B5EF4-FFF2-40B4-BE49-F238E27FC236}">
                    <a16:creationId xmlns:a16="http://schemas.microsoft.com/office/drawing/2014/main" id="{6162BC3A-7325-450B-AEF7-B036EAECED27}"/>
                  </a:ext>
                </a:extLst>
              </p:cNvPr>
              <p:cNvSpPr/>
              <p:nvPr/>
            </p:nvSpPr>
            <p:spPr>
              <a:xfrm>
                <a:off x="8436485" y="1126022"/>
                <a:ext cx="284142" cy="1323439"/>
              </a:xfrm>
              <a:prstGeom prst="rect">
                <a:avLst/>
              </a:prstGeom>
            </p:spPr>
            <p:txBody>
              <a:bodyPr wrap="square">
                <a:spAutoFit/>
              </a:bodyPr>
              <a:lstStyle/>
              <a:p>
                <a:pPr algn="ctr">
                  <a:spcBef>
                    <a:spcPct val="0"/>
                  </a:spcBef>
                  <a:buFont typeface="Arial" panose="020B0604020202020204" pitchFamily="34" charset="0"/>
                  <a:buNone/>
                </a:pPr>
                <a:r>
                  <a:rPr lang="zh-CN" altLang="en-US" sz="1000" dirty="0">
                    <a:latin typeface="宋体" panose="02010600030101010101" pitchFamily="2" charset="-122"/>
                    <a:ea typeface="宋体" panose="02010600030101010101" pitchFamily="2" charset="-122"/>
                    <a:cs typeface="Microsoft YaHei" charset="-122"/>
                  </a:rPr>
                  <a:t>安视</a:t>
                </a:r>
                <a:r>
                  <a:rPr lang="en-US" altLang="zh-CN" sz="1000" dirty="0">
                    <a:latin typeface="宋体" panose="02010600030101010101" pitchFamily="2" charset="-122"/>
                    <a:ea typeface="宋体" panose="02010600030101010101" pitchFamily="2" charset="-122"/>
                    <a:cs typeface="Microsoft YaHei" charset="-122"/>
                  </a:rPr>
                  <a:t>POE</a:t>
                </a:r>
                <a:r>
                  <a:rPr lang="zh-CN" altLang="en-US" sz="1000" dirty="0">
                    <a:latin typeface="宋体" panose="02010600030101010101" pitchFamily="2" charset="-122"/>
                    <a:ea typeface="宋体" panose="02010600030101010101" pitchFamily="2" charset="-122"/>
                    <a:cs typeface="Microsoft YaHei" charset="-122"/>
                  </a:rPr>
                  <a:t>交换机</a:t>
                </a:r>
                <a:endParaRPr lang="en-US" altLang="zh-CN" sz="1000" dirty="0">
                  <a:latin typeface="宋体" panose="02010600030101010101" pitchFamily="2" charset="-122"/>
                  <a:ea typeface="宋体" panose="02010600030101010101" pitchFamily="2" charset="-122"/>
                  <a:cs typeface="Microsoft YaHei" charset="-122"/>
                </a:endParaRPr>
              </a:p>
            </p:txBody>
          </p:sp>
          <p:cxnSp>
            <p:nvCxnSpPr>
              <p:cNvPr id="247" name="直接连接符 246">
                <a:extLst>
                  <a:ext uri="{FF2B5EF4-FFF2-40B4-BE49-F238E27FC236}">
                    <a16:creationId xmlns:a16="http://schemas.microsoft.com/office/drawing/2014/main" id="{FBC8C57A-8AAB-4BCE-BF42-3588150F730C}"/>
                  </a:ext>
                </a:extLst>
              </p:cNvPr>
              <p:cNvCxnSpPr>
                <a:cxnSpLocks/>
              </p:cNvCxnSpPr>
              <p:nvPr/>
            </p:nvCxnSpPr>
            <p:spPr>
              <a:xfrm>
                <a:off x="8878166" y="1116377"/>
                <a:ext cx="1790701" cy="0"/>
              </a:xfrm>
              <a:prstGeom prst="line">
                <a:avLst/>
              </a:prstGeom>
            </p:spPr>
            <p:style>
              <a:lnRef idx="1">
                <a:schemeClr val="accent1"/>
              </a:lnRef>
              <a:fillRef idx="0">
                <a:schemeClr val="accent1"/>
              </a:fillRef>
              <a:effectRef idx="0">
                <a:schemeClr val="accent1"/>
              </a:effectRef>
              <a:fontRef idx="minor">
                <a:schemeClr val="tx1"/>
              </a:fontRef>
            </p:style>
          </p:cxnSp>
          <p:pic>
            <p:nvPicPr>
              <p:cNvPr id="248" name="图片 247">
                <a:extLst>
                  <a:ext uri="{FF2B5EF4-FFF2-40B4-BE49-F238E27FC236}">
                    <a16:creationId xmlns:a16="http://schemas.microsoft.com/office/drawing/2014/main" id="{9AF6D010-C121-4A9C-B931-02D869A0EE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921" y="892864"/>
                <a:ext cx="302468" cy="373564"/>
              </a:xfrm>
              <a:prstGeom prst="rect">
                <a:avLst/>
              </a:prstGeom>
            </p:spPr>
          </p:pic>
          <p:pic>
            <p:nvPicPr>
              <p:cNvPr id="249" name="图片 248">
                <a:extLst>
                  <a:ext uri="{FF2B5EF4-FFF2-40B4-BE49-F238E27FC236}">
                    <a16:creationId xmlns:a16="http://schemas.microsoft.com/office/drawing/2014/main" id="{25E5420A-00F6-4C77-92C5-7AA8C98C929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9552791" y="846645"/>
                <a:ext cx="865804" cy="577203"/>
              </a:xfrm>
              <a:prstGeom prst="rect">
                <a:avLst/>
              </a:prstGeom>
            </p:spPr>
          </p:pic>
          <p:cxnSp>
            <p:nvCxnSpPr>
              <p:cNvPr id="250" name="直接连接符 249">
                <a:extLst>
                  <a:ext uri="{FF2B5EF4-FFF2-40B4-BE49-F238E27FC236}">
                    <a16:creationId xmlns:a16="http://schemas.microsoft.com/office/drawing/2014/main" id="{B4C0A877-AEEA-4B81-BAA5-95784DCED385}"/>
                  </a:ext>
                </a:extLst>
              </p:cNvPr>
              <p:cNvCxnSpPr>
                <a:cxnSpLocks/>
              </p:cNvCxnSpPr>
              <p:nvPr/>
            </p:nvCxnSpPr>
            <p:spPr>
              <a:xfrm flipV="1">
                <a:off x="8897120" y="2221556"/>
                <a:ext cx="1188953" cy="21385"/>
              </a:xfrm>
              <a:prstGeom prst="line">
                <a:avLst/>
              </a:prstGeom>
            </p:spPr>
            <p:style>
              <a:lnRef idx="1">
                <a:schemeClr val="accent1"/>
              </a:lnRef>
              <a:fillRef idx="0">
                <a:schemeClr val="accent1"/>
              </a:fillRef>
              <a:effectRef idx="0">
                <a:schemeClr val="accent1"/>
              </a:effectRef>
              <a:fontRef idx="minor">
                <a:schemeClr val="tx1"/>
              </a:fontRef>
            </p:style>
          </p:cxnSp>
          <p:pic>
            <p:nvPicPr>
              <p:cNvPr id="251" name="图片 250">
                <a:extLst>
                  <a:ext uri="{FF2B5EF4-FFF2-40B4-BE49-F238E27FC236}">
                    <a16:creationId xmlns:a16="http://schemas.microsoft.com/office/drawing/2014/main" id="{CDC35BE8-0347-40B1-A637-4DE98B9E53E6}"/>
                  </a:ext>
                </a:extLst>
              </p:cNvPr>
              <p:cNvPicPr>
                <a:picLocks noChangeAspect="1"/>
              </p:cNvPicPr>
              <p:nvPr/>
            </p:nvPicPr>
            <p:blipFill>
              <a:blip r:embed="rId8"/>
              <a:stretch>
                <a:fillRect/>
              </a:stretch>
            </p:blipFill>
            <p:spPr>
              <a:xfrm>
                <a:off x="9140798" y="2079771"/>
                <a:ext cx="421997" cy="248724"/>
              </a:xfrm>
              <a:prstGeom prst="rect">
                <a:avLst/>
              </a:prstGeom>
            </p:spPr>
          </p:pic>
          <p:pic>
            <p:nvPicPr>
              <p:cNvPr id="252" name="图片 251">
                <a:extLst>
                  <a:ext uri="{FF2B5EF4-FFF2-40B4-BE49-F238E27FC236}">
                    <a16:creationId xmlns:a16="http://schemas.microsoft.com/office/drawing/2014/main" id="{EB70A037-60ED-491D-8FCE-068BE5CF4071}"/>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10000" b="90000" l="0" r="97917"/>
                        </a14:imgEffect>
                      </a14:imgLayer>
                    </a14:imgProps>
                  </a:ext>
                  <a:ext uri="{28A0092B-C50C-407E-A947-70E740481C1C}">
                    <a14:useLocalDpi xmlns:a14="http://schemas.microsoft.com/office/drawing/2010/main"/>
                  </a:ext>
                </a:extLst>
              </a:blip>
              <a:stretch>
                <a:fillRect/>
              </a:stretch>
            </p:blipFill>
            <p:spPr>
              <a:xfrm>
                <a:off x="9875859" y="1957666"/>
                <a:ext cx="467513" cy="467513"/>
              </a:xfrm>
              <a:prstGeom prst="rect">
                <a:avLst/>
              </a:prstGeom>
            </p:spPr>
          </p:pic>
          <p:sp>
            <p:nvSpPr>
              <p:cNvPr id="253" name="矩形: 圆角 252">
                <a:extLst>
                  <a:ext uri="{FF2B5EF4-FFF2-40B4-BE49-F238E27FC236}">
                    <a16:creationId xmlns:a16="http://schemas.microsoft.com/office/drawing/2014/main" id="{EFB108DF-EB20-46A3-970F-E1F801980296}"/>
                  </a:ext>
                </a:extLst>
              </p:cNvPr>
              <p:cNvSpPr/>
              <p:nvPr/>
            </p:nvSpPr>
            <p:spPr>
              <a:xfrm>
                <a:off x="11251250" y="1320284"/>
                <a:ext cx="335732" cy="986257"/>
              </a:xfrm>
              <a:prstGeom prst="roundRect">
                <a:avLst>
                  <a:gd name="adj" fmla="val 16667"/>
                </a:avLst>
              </a:prstGeom>
              <a:solidFill>
                <a:srgbClr val="1CE7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rgbClr val="FF0000"/>
                    </a:solidFill>
                    <a:latin typeface="宋体" panose="02010600030101010101" pitchFamily="2" charset="-122"/>
                    <a:ea typeface="宋体" panose="02010600030101010101" pitchFamily="2" charset="-122"/>
                  </a:rPr>
                  <a:t>弱电间</a:t>
                </a:r>
                <a:r>
                  <a:rPr lang="en-US" altLang="zh-CN" sz="1200" dirty="0">
                    <a:solidFill>
                      <a:srgbClr val="FF0000"/>
                    </a:solidFill>
                    <a:latin typeface="宋体" panose="02010600030101010101" pitchFamily="2" charset="-122"/>
                    <a:ea typeface="宋体" panose="02010600030101010101" pitchFamily="2" charset="-122"/>
                  </a:rPr>
                  <a:t>2</a:t>
                </a:r>
                <a:endParaRPr lang="zh-CN" altLang="en-US" sz="1200" dirty="0">
                  <a:solidFill>
                    <a:srgbClr val="FF0000"/>
                  </a:solidFill>
                  <a:latin typeface="宋体" panose="02010600030101010101" pitchFamily="2" charset="-122"/>
                  <a:ea typeface="宋体" panose="02010600030101010101" pitchFamily="2" charset="-122"/>
                </a:endParaRPr>
              </a:p>
            </p:txBody>
          </p:sp>
          <p:pic>
            <p:nvPicPr>
              <p:cNvPr id="254" name="图片 253">
                <a:extLst>
                  <a:ext uri="{FF2B5EF4-FFF2-40B4-BE49-F238E27FC236}">
                    <a16:creationId xmlns:a16="http://schemas.microsoft.com/office/drawing/2014/main" id="{8E1084AB-D901-48C2-AC73-A85405A276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1120" y="1402742"/>
                <a:ext cx="302468" cy="373564"/>
              </a:xfrm>
              <a:prstGeom prst="rect">
                <a:avLst/>
              </a:prstGeom>
            </p:spPr>
          </p:pic>
          <p:sp>
            <p:nvSpPr>
              <p:cNvPr id="255" name="矩形 254">
                <a:extLst>
                  <a:ext uri="{FF2B5EF4-FFF2-40B4-BE49-F238E27FC236}">
                    <a16:creationId xmlns:a16="http://schemas.microsoft.com/office/drawing/2014/main" id="{39ED305C-3B0B-4D4E-9C2E-96F768401BAB}"/>
                  </a:ext>
                </a:extLst>
              </p:cNvPr>
              <p:cNvSpPr/>
              <p:nvPr/>
            </p:nvSpPr>
            <p:spPr>
              <a:xfrm>
                <a:off x="10092739" y="1567354"/>
                <a:ext cx="492443" cy="338554"/>
              </a:xfrm>
              <a:prstGeom prst="rect">
                <a:avLst/>
              </a:prstGeom>
            </p:spPr>
            <p:txBody>
              <a:bodyPr wrap="none">
                <a:spAutoFit/>
              </a:bodyPr>
              <a:lstStyle/>
              <a:p>
                <a:pPr algn="ctr">
                  <a:spcBef>
                    <a:spcPct val="0"/>
                  </a:spcBef>
                  <a:buFont typeface="Arial" panose="020B0604020202020204" pitchFamily="34" charset="0"/>
                  <a:buNone/>
                </a:pPr>
                <a:r>
                  <a:rPr lang="zh-CN" altLang="en-US" sz="800" dirty="0">
                    <a:latin typeface="宋体" panose="02010600030101010101" pitchFamily="2" charset="-122"/>
                    <a:ea typeface="宋体" panose="02010600030101010101" pitchFamily="2" charset="-122"/>
                    <a:cs typeface="Microsoft YaHei" charset="-122"/>
                  </a:rPr>
                  <a:t>人脸识</a:t>
                </a:r>
                <a:endParaRPr lang="en-US" altLang="zh-CN" sz="800" dirty="0">
                  <a:latin typeface="宋体" panose="02010600030101010101" pitchFamily="2" charset="-122"/>
                  <a:ea typeface="宋体" panose="02010600030101010101" pitchFamily="2" charset="-122"/>
                  <a:cs typeface="Microsoft YaHei" charset="-122"/>
                </a:endParaRPr>
              </a:p>
              <a:p>
                <a:pPr algn="ctr">
                  <a:spcBef>
                    <a:spcPct val="0"/>
                  </a:spcBef>
                  <a:buFont typeface="Arial" panose="020B0604020202020204" pitchFamily="34" charset="0"/>
                  <a:buNone/>
                </a:pPr>
                <a:r>
                  <a:rPr lang="zh-CN" altLang="en-US" sz="800" dirty="0">
                    <a:latin typeface="宋体" panose="02010600030101010101" pitchFamily="2" charset="-122"/>
                    <a:ea typeface="宋体" panose="02010600030101010101" pitchFamily="2" charset="-122"/>
                    <a:cs typeface="Microsoft YaHei" charset="-122"/>
                  </a:rPr>
                  <a:t>别主机</a:t>
                </a:r>
                <a:endParaRPr lang="en-US" altLang="zh-CN" sz="800" dirty="0">
                  <a:latin typeface="宋体" panose="02010600030101010101" pitchFamily="2" charset="-122"/>
                  <a:ea typeface="宋体" panose="02010600030101010101" pitchFamily="2" charset="-122"/>
                  <a:cs typeface="Microsoft YaHei" charset="-122"/>
                </a:endParaRPr>
              </a:p>
            </p:txBody>
          </p:sp>
          <p:cxnSp>
            <p:nvCxnSpPr>
              <p:cNvPr id="256" name="直接连接符 255">
                <a:extLst>
                  <a:ext uri="{FF2B5EF4-FFF2-40B4-BE49-F238E27FC236}">
                    <a16:creationId xmlns:a16="http://schemas.microsoft.com/office/drawing/2014/main" id="{3035408E-E5E6-4332-89EB-02337642FCFC}"/>
                  </a:ext>
                </a:extLst>
              </p:cNvPr>
              <p:cNvCxnSpPr>
                <a:cxnSpLocks/>
              </p:cNvCxnSpPr>
              <p:nvPr/>
            </p:nvCxnSpPr>
            <p:spPr>
              <a:xfrm flipV="1">
                <a:off x="8776469" y="1621781"/>
                <a:ext cx="1287191" cy="12512"/>
              </a:xfrm>
              <a:prstGeom prst="line">
                <a:avLst/>
              </a:prstGeom>
            </p:spPr>
            <p:style>
              <a:lnRef idx="1">
                <a:schemeClr val="accent1"/>
              </a:lnRef>
              <a:fillRef idx="0">
                <a:schemeClr val="accent1"/>
              </a:fillRef>
              <a:effectRef idx="0">
                <a:schemeClr val="accent1"/>
              </a:effectRef>
              <a:fontRef idx="minor">
                <a:schemeClr val="tx1"/>
              </a:fontRef>
            </p:style>
          </p:cxnSp>
          <p:pic>
            <p:nvPicPr>
              <p:cNvPr id="257" name="图片 256">
                <a:extLst>
                  <a:ext uri="{FF2B5EF4-FFF2-40B4-BE49-F238E27FC236}">
                    <a16:creationId xmlns:a16="http://schemas.microsoft.com/office/drawing/2014/main" id="{5702D436-2EE4-4DFB-846F-3F4C3EF5F7A2}"/>
                  </a:ext>
                </a:extLst>
              </p:cNvPr>
              <p:cNvPicPr>
                <a:picLocks noChangeAspect="1"/>
              </p:cNvPicPr>
              <p:nvPr/>
            </p:nvPicPr>
            <p:blipFill>
              <a:blip r:embed="rId36"/>
              <a:stretch>
                <a:fillRect/>
              </a:stretch>
            </p:blipFill>
            <p:spPr>
              <a:xfrm>
                <a:off x="9884009" y="1402742"/>
                <a:ext cx="218014" cy="446134"/>
              </a:xfrm>
              <a:prstGeom prst="rect">
                <a:avLst/>
              </a:prstGeom>
            </p:spPr>
          </p:pic>
        </p:grpSp>
        <p:pic>
          <p:nvPicPr>
            <p:cNvPr id="239" name="图片 238">
              <a:extLst>
                <a:ext uri="{FF2B5EF4-FFF2-40B4-BE49-F238E27FC236}">
                  <a16:creationId xmlns:a16="http://schemas.microsoft.com/office/drawing/2014/main" id="{2199C2BC-CDEC-4301-B20B-BF774EA843C5}"/>
                </a:ext>
              </a:extLst>
            </p:cNvPr>
            <p:cNvPicPr>
              <a:picLocks noChangeAspect="1"/>
            </p:cNvPicPr>
            <p:nvPr/>
          </p:nvPicPr>
          <p:blipFill>
            <a:blip r:embed="rId36"/>
            <a:stretch>
              <a:fillRect/>
            </a:stretch>
          </p:blipFill>
          <p:spPr>
            <a:xfrm>
              <a:off x="2387934" y="3706884"/>
              <a:ext cx="218014" cy="446134"/>
            </a:xfrm>
            <a:prstGeom prst="rect">
              <a:avLst/>
            </a:prstGeom>
          </p:spPr>
        </p:pic>
        <p:pic>
          <p:nvPicPr>
            <p:cNvPr id="240" name="Picture 10" descr="D:\sinfor\2010\1月\网络图标设计\修改0126\修改\互联网云_1.png">
              <a:extLst>
                <a:ext uri="{FF2B5EF4-FFF2-40B4-BE49-F238E27FC236}">
                  <a16:creationId xmlns:a16="http://schemas.microsoft.com/office/drawing/2014/main" id="{03CBE703-19C1-4130-9523-48296D7A9B5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rot="5400000">
              <a:off x="6574907" y="2161005"/>
              <a:ext cx="2162704" cy="180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文本框 240">
              <a:extLst>
                <a:ext uri="{FF2B5EF4-FFF2-40B4-BE49-F238E27FC236}">
                  <a16:creationId xmlns:a16="http://schemas.microsoft.com/office/drawing/2014/main" id="{57719E2B-C876-416E-84E9-A0438C2376CF}"/>
                </a:ext>
              </a:extLst>
            </p:cNvPr>
            <p:cNvSpPr txBox="1"/>
            <p:nvPr/>
          </p:nvSpPr>
          <p:spPr>
            <a:xfrm>
              <a:off x="7322338" y="2597740"/>
              <a:ext cx="783826" cy="95410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局域网</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广域网</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互联网</a:t>
              </a:r>
            </a:p>
          </p:txBody>
        </p:sp>
      </p:grpSp>
    </p:spTree>
    <p:extLst>
      <p:ext uri="{BB962C8B-B14F-4D97-AF65-F5344CB8AC3E}">
        <p14:creationId xmlns:p14="http://schemas.microsoft.com/office/powerpoint/2010/main" val="1500361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16C4630-61AA-4CED-A5E7-4B9149C26CFF}"/>
              </a:ext>
            </a:extLst>
          </p:cNvPr>
          <p:cNvSpPr txBox="1"/>
          <p:nvPr/>
        </p:nvSpPr>
        <p:spPr>
          <a:xfrm>
            <a:off x="2438782" y="338608"/>
            <a:ext cx="5441795" cy="461665"/>
          </a:xfrm>
          <a:prstGeom prst="rect">
            <a:avLst/>
          </a:prstGeom>
          <a:noFill/>
        </p:spPr>
        <p:txBody>
          <a:bodyPr wrap="square" rtlCol="0">
            <a:sp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动力系统监控，保障系统运行稳定</a:t>
            </a:r>
          </a:p>
        </p:txBody>
      </p:sp>
      <p:pic>
        <p:nvPicPr>
          <p:cNvPr id="4" name="图片 3">
            <a:extLst>
              <a:ext uri="{FF2B5EF4-FFF2-40B4-BE49-F238E27FC236}">
                <a16:creationId xmlns:a16="http://schemas.microsoft.com/office/drawing/2014/main" id="{61A084F2-705C-4212-95CE-4D1CA8C62FC0}"/>
              </a:ext>
            </a:extLst>
          </p:cNvPr>
          <p:cNvPicPr>
            <a:picLocks noChangeAspect="1"/>
          </p:cNvPicPr>
          <p:nvPr/>
        </p:nvPicPr>
        <p:blipFill>
          <a:blip r:embed="rId3"/>
          <a:stretch>
            <a:fillRect/>
          </a:stretch>
        </p:blipFill>
        <p:spPr>
          <a:xfrm>
            <a:off x="368854" y="2710888"/>
            <a:ext cx="5272596" cy="2815683"/>
          </a:xfrm>
          <a:prstGeom prst="rect">
            <a:avLst/>
          </a:prstGeom>
        </p:spPr>
      </p:pic>
      <p:pic>
        <p:nvPicPr>
          <p:cNvPr id="5" name="图片 4">
            <a:extLst>
              <a:ext uri="{FF2B5EF4-FFF2-40B4-BE49-F238E27FC236}">
                <a16:creationId xmlns:a16="http://schemas.microsoft.com/office/drawing/2014/main" id="{456A199F-429F-46BC-AE5C-41009CBE8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644" y="1554710"/>
            <a:ext cx="3866571" cy="2754969"/>
          </a:xfrm>
          <a:prstGeom prst="rect">
            <a:avLst/>
          </a:prstGeom>
        </p:spPr>
      </p:pic>
      <p:pic>
        <p:nvPicPr>
          <p:cNvPr id="15" name="图片 14">
            <a:extLst>
              <a:ext uri="{FF2B5EF4-FFF2-40B4-BE49-F238E27FC236}">
                <a16:creationId xmlns:a16="http://schemas.microsoft.com/office/drawing/2014/main" id="{25D94129-070D-4C7A-84C2-51CD3AAE96C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311590" y="1037254"/>
            <a:ext cx="3425355" cy="4376470"/>
          </a:xfrm>
          <a:prstGeom prst="rect">
            <a:avLst/>
          </a:prstGeom>
        </p:spPr>
      </p:pic>
      <p:sp>
        <p:nvSpPr>
          <p:cNvPr id="6" name="文本框 5">
            <a:extLst>
              <a:ext uri="{FF2B5EF4-FFF2-40B4-BE49-F238E27FC236}">
                <a16:creationId xmlns:a16="http://schemas.microsoft.com/office/drawing/2014/main" id="{AC6CD257-00FA-481B-A707-278F332C56A9}"/>
              </a:ext>
            </a:extLst>
          </p:cNvPr>
          <p:cNvSpPr txBox="1"/>
          <p:nvPr/>
        </p:nvSpPr>
        <p:spPr>
          <a:xfrm>
            <a:off x="1233237" y="1433997"/>
            <a:ext cx="4331220" cy="793487"/>
          </a:xfrm>
          <a:prstGeom prst="rect">
            <a:avLst/>
          </a:prstGeom>
          <a:noFill/>
        </p:spPr>
        <p:txBody>
          <a:bodyPr wrap="square" rtlCol="0">
            <a:spAutoFit/>
          </a:bodyPr>
          <a:lstStyle/>
          <a:p>
            <a:pPr>
              <a:lnSpc>
                <a:spcPct val="150000"/>
              </a:lnSpc>
            </a:pPr>
            <a:r>
              <a:rPr lang="zh-CN" altLang="en-US" sz="1600" dirty="0">
                <a:latin typeface="宋体" panose="02010600030101010101" pitchFamily="2" charset="-122"/>
                <a:ea typeface="宋体" panose="02010600030101010101" pitchFamily="2" charset="-122"/>
              </a:rPr>
              <a:t>通过三相电、市电监测模块、蓄电池监测模块、智能</a:t>
            </a:r>
            <a:r>
              <a:rPr lang="en-US" altLang="zh-CN" sz="1600" dirty="0">
                <a:latin typeface="宋体" panose="02010600030101010101" pitchFamily="2" charset="-122"/>
                <a:ea typeface="宋体" panose="02010600030101010101" pitchFamily="2" charset="-122"/>
              </a:rPr>
              <a:t>PDU</a:t>
            </a:r>
            <a:r>
              <a:rPr lang="zh-CN" altLang="en-US" sz="1600" dirty="0">
                <a:latin typeface="宋体" panose="02010600030101010101" pitchFamily="2" charset="-122"/>
                <a:ea typeface="宋体" panose="02010600030101010101" pitchFamily="2" charset="-122"/>
              </a:rPr>
              <a:t>实现对供电系统的整体监测和控制。</a:t>
            </a:r>
          </a:p>
        </p:txBody>
      </p:sp>
      <p:pic>
        <p:nvPicPr>
          <p:cNvPr id="7" name="图片 6">
            <a:extLst>
              <a:ext uri="{FF2B5EF4-FFF2-40B4-BE49-F238E27FC236}">
                <a16:creationId xmlns:a16="http://schemas.microsoft.com/office/drawing/2014/main" id="{81444A82-1239-40D9-95AD-3A8123B1859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7062" y="1120276"/>
            <a:ext cx="3293751" cy="4617447"/>
          </a:xfrm>
          <a:prstGeom prst="rect">
            <a:avLst/>
          </a:prstGeom>
          <a:noFill/>
          <a:ln>
            <a:noFill/>
          </a:ln>
        </p:spPr>
      </p:pic>
      <p:pic>
        <p:nvPicPr>
          <p:cNvPr id="8" name="图片 7">
            <a:extLst>
              <a:ext uri="{FF2B5EF4-FFF2-40B4-BE49-F238E27FC236}">
                <a16:creationId xmlns:a16="http://schemas.microsoft.com/office/drawing/2014/main" id="{3657E7B1-4DF8-4911-AFF3-14274FB8241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29403" y="5356888"/>
            <a:ext cx="3502348" cy="927714"/>
          </a:xfrm>
          <a:prstGeom prst="rect">
            <a:avLst/>
          </a:prstGeom>
          <a:noFill/>
          <a:ln>
            <a:noFill/>
          </a:ln>
        </p:spPr>
      </p:pic>
    </p:spTree>
    <p:extLst>
      <p:ext uri="{BB962C8B-B14F-4D97-AF65-F5344CB8AC3E}">
        <p14:creationId xmlns:p14="http://schemas.microsoft.com/office/powerpoint/2010/main" val="176787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2722</TotalTime>
  <Words>4910</Words>
  <Application>Microsoft Office PowerPoint</Application>
  <PresentationFormat>宽屏</PresentationFormat>
  <Paragraphs>830</Paragraphs>
  <Slides>56</Slides>
  <Notes>17</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56</vt:i4>
      </vt:variant>
    </vt:vector>
  </HeadingPairs>
  <TitlesOfParts>
    <vt:vector size="68" baseType="lpstr">
      <vt:lpstr>Microsoft YaHei Light</vt:lpstr>
      <vt:lpstr>DengXian</vt:lpstr>
      <vt:lpstr>DengXian Light</vt:lpstr>
      <vt:lpstr>宋体</vt:lpstr>
      <vt:lpstr>微软雅黑</vt:lpstr>
      <vt:lpstr>微软雅黑</vt:lpstr>
      <vt:lpstr>Arial</vt:lpstr>
      <vt:lpstr>Arial</vt:lpstr>
      <vt:lpstr>Calibri</vt:lpstr>
      <vt:lpstr>Wingdings</vt:lpstr>
      <vt:lpstr>Office 主题</vt:lpstr>
      <vt:lpstr>Image</vt:lpstr>
      <vt:lpstr>PowerPoint 演示文稿</vt:lpstr>
      <vt:lpstr>目  录</vt:lpstr>
      <vt:lpstr>机房的重要性</vt:lpstr>
      <vt:lpstr>机房建设相关的法律法规及政策要求</vt:lpstr>
      <vt:lpstr>机房管理过程中的风险和挑战---状态管理</vt:lpstr>
      <vt:lpstr>机房管理过程中的风险和挑战---风险处置</vt:lpstr>
      <vt:lpstr>目  录</vt:lpstr>
      <vt:lpstr>信锐机房哨兵解决方案</vt:lpstr>
      <vt:lpstr>PowerPoint 演示文稿</vt:lpstr>
      <vt:lpstr>PowerPoint 演示文稿</vt:lpstr>
      <vt:lpstr>PowerPoint 演示文稿</vt:lpstr>
      <vt:lpstr>PowerPoint 演示文稿</vt:lpstr>
      <vt:lpstr>目  录</vt:lpstr>
      <vt:lpstr>信锐机房哨兵解决方案的优势</vt:lpstr>
      <vt:lpstr>PowerPoint 演示文稿</vt:lpstr>
      <vt:lpstr>PowerPoint 演示文稿</vt:lpstr>
      <vt:lpstr>告警必达----告警推送</vt:lpstr>
      <vt:lpstr>告警必达----远端云守护</vt:lpstr>
      <vt:lpstr>告警必达----值域告警与事件告警完美融合</vt:lpstr>
      <vt:lpstr>风险可视：大屏展示-让机房状态一路了然</vt:lpstr>
      <vt:lpstr>风险可视—告警追踪与回溯</vt:lpstr>
      <vt:lpstr>PowerPoint 演示文稿</vt:lpstr>
      <vt:lpstr>PowerPoint 演示文稿</vt:lpstr>
      <vt:lpstr>PowerPoint 演示文稿</vt:lpstr>
      <vt:lpstr>PowerPoint 演示文稿</vt:lpstr>
      <vt:lpstr>PowerPoint 演示文稿</vt:lpstr>
      <vt:lpstr>PowerPoint 演示文稿</vt:lpstr>
      <vt:lpstr>全面兼容：支持丰富的第三方对接</vt:lpstr>
      <vt:lpstr>全面兼容—  一个平台、多个应用</vt:lpstr>
      <vt:lpstr>目  录</vt:lpstr>
      <vt:lpstr>案例：河南省机场集团有限公司</vt:lpstr>
      <vt:lpstr>河北医科大学第二医院</vt:lpstr>
      <vt:lpstr>江苏省粮食和物资储备局</vt:lpstr>
      <vt:lpstr>国泰君安证券股份有限公司  </vt:lpstr>
      <vt:lpstr>PowerPoint 演示文稿</vt:lpstr>
      <vt:lpstr>目  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saryyu</cp:lastModifiedBy>
  <cp:revision>180</cp:revision>
  <dcterms:created xsi:type="dcterms:W3CDTF">2019-12-26T09:38:44Z</dcterms:created>
  <dcterms:modified xsi:type="dcterms:W3CDTF">2020-02-27T12:45:10Z</dcterms:modified>
</cp:coreProperties>
</file>