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3" r:id="rId3"/>
  </p:sldMasterIdLst>
  <p:notesMasterIdLst>
    <p:notesMasterId r:id="rId33"/>
  </p:notesMasterIdLst>
  <p:sldIdLst>
    <p:sldId id="257" r:id="rId4"/>
    <p:sldId id="258" r:id="rId5"/>
    <p:sldId id="260" r:id="rId6"/>
    <p:sldId id="399" r:id="rId7"/>
    <p:sldId id="398" r:id="rId8"/>
    <p:sldId id="285" r:id="rId9"/>
    <p:sldId id="269" r:id="rId10"/>
    <p:sldId id="274" r:id="rId11"/>
    <p:sldId id="322" r:id="rId12"/>
    <p:sldId id="393" r:id="rId13"/>
    <p:sldId id="267" r:id="rId14"/>
    <p:sldId id="392" r:id="rId15"/>
    <p:sldId id="313" r:id="rId16"/>
    <p:sldId id="323" r:id="rId17"/>
    <p:sldId id="311" r:id="rId18"/>
    <p:sldId id="312" r:id="rId19"/>
    <p:sldId id="286" r:id="rId20"/>
    <p:sldId id="317" r:id="rId21"/>
    <p:sldId id="291" r:id="rId22"/>
    <p:sldId id="277" r:id="rId23"/>
    <p:sldId id="397" r:id="rId24"/>
    <p:sldId id="319" r:id="rId25"/>
    <p:sldId id="295" r:id="rId26"/>
    <p:sldId id="394" r:id="rId27"/>
    <p:sldId id="395" r:id="rId28"/>
    <p:sldId id="396" r:id="rId29"/>
    <p:sldId id="324" r:id="rId30"/>
    <p:sldId id="308" r:id="rId31"/>
    <p:sldId id="25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E3325-37CE-41A8-9A69-0E3784405CBA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232E-6FDA-4EB2-B618-D09126D42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457875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单击此处编辑幻灯片标题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83438"/>
            <a:ext cx="9144000" cy="10076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——</a:t>
            </a:r>
            <a:r>
              <a:rPr lang="zh-CN" altLang="en-US" dirty="0"/>
              <a:t>单击此处编辑公司名称   作者姓名</a:t>
            </a:r>
          </a:p>
        </p:txBody>
      </p:sp>
    </p:spTree>
    <p:extLst>
      <p:ext uri="{BB962C8B-B14F-4D97-AF65-F5344CB8AC3E}">
        <p14:creationId xmlns:p14="http://schemas.microsoft.com/office/powerpoint/2010/main" val="30988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2149" y="141889"/>
            <a:ext cx="9144000" cy="599945"/>
          </a:xfrm>
        </p:spPr>
        <p:txBody>
          <a:bodyPr anchor="b">
            <a:normAutofit/>
          </a:bodyPr>
          <a:lstStyle>
            <a:lvl1pPr algn="l">
              <a:lnSpc>
                <a:spcPct val="0"/>
              </a:lnSpc>
              <a:defRPr sz="3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149" y="1396166"/>
            <a:ext cx="9144000" cy="10076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" y="6138862"/>
            <a:ext cx="1552575" cy="44673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69450" y="392138"/>
            <a:ext cx="55280" cy="34969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2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75" y="6138862"/>
            <a:ext cx="1552575" cy="4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" y="6138862"/>
            <a:ext cx="1552575" cy="4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48355" y="6096419"/>
            <a:ext cx="1243624" cy="370598"/>
          </a:xfrm>
          <a:prstGeom prst="rect">
            <a:avLst/>
          </a:prstGeom>
          <a:solidFill>
            <a:srgbClr val="1A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4" y="6121769"/>
            <a:ext cx="1880222" cy="3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2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80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0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30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38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9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6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75" y="6138862"/>
            <a:ext cx="1552575" cy="446731"/>
          </a:xfrm>
          <a:prstGeom prst="rect">
            <a:avLst/>
          </a:prstGeom>
        </p:spPr>
      </p:pic>
      <p:sp>
        <p:nvSpPr>
          <p:cNvPr id="8" name="Title 1"/>
          <p:cNvSpPr>
            <a:spLocks noGrp="1" noChangeArrowheads="1"/>
          </p:cNvSpPr>
          <p:nvPr userDrawn="1"/>
        </p:nvSpPr>
        <p:spPr bwMode="auto">
          <a:xfrm>
            <a:off x="1596726" y="1271588"/>
            <a:ext cx="31654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4000" i="1" dirty="0">
                <a:solidFill>
                  <a:schemeClr val="bg1"/>
                </a:solidFill>
                <a:latin typeface="Arial" panose="020B0604020202020204" pitchFamily="34" charset="0"/>
                <a:ea typeface="方正兰亭纤黑_GBK" panose="02000000000000000000" pitchFamily="2" charset="-122"/>
                <a:cs typeface="Arial" panose="020B0604020202020204" pitchFamily="34" charset="0"/>
                <a:sym typeface="Arial Black" pitchFamily="34" charset="0"/>
              </a:rPr>
              <a:t>CONTENT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466801" y="212725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目录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939552" y="2024905"/>
            <a:ext cx="3956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1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914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60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165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28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4" y="144993"/>
            <a:ext cx="10515600" cy="69320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" y="6138862"/>
            <a:ext cx="1552575" cy="446731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6324" y="355420"/>
            <a:ext cx="41533" cy="42313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4" y="6121769"/>
            <a:ext cx="1880222" cy="3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6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4" y="144993"/>
            <a:ext cx="10515600" cy="69320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" y="6138862"/>
            <a:ext cx="1552575" cy="446731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6324" y="355420"/>
            <a:ext cx="41533" cy="42313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4" y="6121769"/>
            <a:ext cx="1880222" cy="3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6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75" y="6138862"/>
            <a:ext cx="1552575" cy="4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" y="6138862"/>
            <a:ext cx="1552575" cy="4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0F3B-DB30-404F-B2D0-F90329664126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6DC4-283B-4BD9-966E-B9FD6CDBC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48355" y="6096419"/>
            <a:ext cx="1243624" cy="370598"/>
          </a:xfrm>
          <a:prstGeom prst="rect">
            <a:avLst/>
          </a:prstGeom>
          <a:solidFill>
            <a:srgbClr val="1A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4" y="6121769"/>
            <a:ext cx="1880222" cy="3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2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457875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单击此处编辑幻灯片标题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83438"/>
            <a:ext cx="9144000" cy="10076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——</a:t>
            </a:r>
            <a:r>
              <a:rPr lang="zh-CN" altLang="en-US" dirty="0"/>
              <a:t>单击此处编辑公司名称   作者姓名</a:t>
            </a:r>
          </a:p>
        </p:txBody>
      </p:sp>
    </p:spTree>
    <p:extLst>
      <p:ext uri="{BB962C8B-B14F-4D97-AF65-F5344CB8AC3E}">
        <p14:creationId xmlns:p14="http://schemas.microsoft.com/office/powerpoint/2010/main" val="138882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75" y="6138862"/>
            <a:ext cx="1552575" cy="446731"/>
          </a:xfrm>
          <a:prstGeom prst="rect">
            <a:avLst/>
          </a:prstGeom>
        </p:spPr>
      </p:pic>
      <p:sp>
        <p:nvSpPr>
          <p:cNvPr id="8" name="Title 1"/>
          <p:cNvSpPr>
            <a:spLocks noGrp="1" noChangeArrowheads="1"/>
          </p:cNvSpPr>
          <p:nvPr userDrawn="1"/>
        </p:nvSpPr>
        <p:spPr bwMode="auto">
          <a:xfrm>
            <a:off x="1596726" y="1271588"/>
            <a:ext cx="31654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4000" i="1" dirty="0">
                <a:solidFill>
                  <a:schemeClr val="bg1"/>
                </a:solidFill>
                <a:latin typeface="Arial" panose="020B0604020202020204" pitchFamily="34" charset="0"/>
                <a:ea typeface="方正兰亭纤黑_GBK" panose="02000000000000000000" pitchFamily="2" charset="-122"/>
                <a:cs typeface="Arial" panose="020B0604020202020204" pitchFamily="34" charset="0"/>
                <a:sym typeface="Arial Black" pitchFamily="34" charset="0"/>
              </a:rPr>
              <a:t>CONTENT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466801" y="212725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目录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939552" y="2024905"/>
            <a:ext cx="3956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0F3B-DB30-404F-B2D0-F90329664126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6DC4-283B-4BD9-966E-B9FD6CDBC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4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0F3B-DB30-404F-B2D0-F90329664126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6DC4-283B-4BD9-966E-B9FD6CDBC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9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218C-D7FF-42B0-A760-7F70531E0BC7}" type="datetimeFigureOut">
              <a:rPr lang="zh-CN" altLang="en-US" smtClean="0"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AD1B-E6A9-4CCA-9512-5216FAD07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9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13" Type="http://schemas.openxmlformats.org/officeDocument/2006/relationships/image" Target="../media/image48.png"/><Relationship Id="rId18" Type="http://schemas.openxmlformats.org/officeDocument/2006/relationships/image" Target="../media/image9.emf"/><Relationship Id="rId26" Type="http://schemas.openxmlformats.org/officeDocument/2006/relationships/image" Target="../media/image59.png"/><Relationship Id="rId3" Type="http://schemas.openxmlformats.org/officeDocument/2006/relationships/image" Target="../media/image39.tiff"/><Relationship Id="rId21" Type="http://schemas.openxmlformats.org/officeDocument/2006/relationships/image" Target="../media/image54.png"/><Relationship Id="rId7" Type="http://schemas.openxmlformats.org/officeDocument/2006/relationships/image" Target="../media/image43.tiff"/><Relationship Id="rId12" Type="http://schemas.openxmlformats.org/officeDocument/2006/relationships/image" Target="../media/image47.png"/><Relationship Id="rId17" Type="http://schemas.openxmlformats.org/officeDocument/2006/relationships/image" Target="../media/image51.emf"/><Relationship Id="rId25" Type="http://schemas.openxmlformats.org/officeDocument/2006/relationships/image" Target="../media/image58.png"/><Relationship Id="rId2" Type="http://schemas.openxmlformats.org/officeDocument/2006/relationships/image" Target="../media/image38.tiff"/><Relationship Id="rId16" Type="http://schemas.openxmlformats.org/officeDocument/2006/relationships/image" Target="../media/image22.emf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image" Target="../media/image57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10" Type="http://schemas.openxmlformats.org/officeDocument/2006/relationships/image" Target="../media/image45.png"/><Relationship Id="rId19" Type="http://schemas.openxmlformats.org/officeDocument/2006/relationships/image" Target="../media/image52.emf"/><Relationship Id="rId4" Type="http://schemas.openxmlformats.org/officeDocument/2006/relationships/image" Target="../media/image40.png"/><Relationship Id="rId9" Type="http://schemas.openxmlformats.org/officeDocument/2006/relationships/image" Target="../media/image17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12" Type="http://schemas.openxmlformats.org/officeDocument/2006/relationships/image" Target="../media/image72.png"/><Relationship Id="rId2" Type="http://schemas.openxmlformats.org/officeDocument/2006/relationships/image" Target="../media/image60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image" Target="../media/image63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2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102.emf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94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69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68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65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21.emf"/><Relationship Id="rId4" Type="http://schemas.openxmlformats.org/officeDocument/2006/relationships/image" Target="../media/image1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AnyBackup Express 7.0 </a:t>
            </a:r>
            <a:r>
              <a:rPr lang="zh-CN" altLang="en-US" dirty="0"/>
              <a:t>产品介绍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3600" dirty="0"/>
              <a:t>—— </a:t>
            </a:r>
            <a:r>
              <a:rPr lang="zh-CN" altLang="en-US" dirty="0"/>
              <a:t>上海爱数信息技术股份有限公司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51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AnyBackup Express 7.0</a:t>
            </a:r>
            <a:r>
              <a:rPr lang="zh-CN" altLang="en-US" dirty="0">
                <a:solidFill>
                  <a:schemeClr val="bg1"/>
                </a:solidFill>
              </a:rPr>
              <a:t> 市场成果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375146" y="1087904"/>
            <a:ext cx="10070940" cy="2268978"/>
            <a:chOff x="1375146" y="1087904"/>
            <a:chExt cx="10070940" cy="2268978"/>
          </a:xfrm>
        </p:grpSpPr>
        <p:sp>
          <p:nvSpPr>
            <p:cNvPr id="3" name="矩形 2"/>
            <p:cNvSpPr/>
            <p:nvPr/>
          </p:nvSpPr>
          <p:spPr>
            <a:xfrm>
              <a:off x="1376925" y="1598580"/>
              <a:ext cx="1661583" cy="175830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46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061969" y="1598580"/>
              <a:ext cx="1663700" cy="175830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6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42602" y="1598580"/>
              <a:ext cx="1663700" cy="175830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7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423235" y="1598580"/>
              <a:ext cx="1661584" cy="175830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103868" y="1598580"/>
              <a:ext cx="1661584" cy="1758302"/>
            </a:xfrm>
            <a:prstGeom prst="rect">
              <a:avLst/>
            </a:prstGeom>
            <a:solidFill>
              <a:schemeClr val="accent5">
                <a:lumMod val="75000"/>
                <a:alpha val="49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784502" y="1598580"/>
              <a:ext cx="1661584" cy="1758302"/>
            </a:xfrm>
            <a:prstGeom prst="rect">
              <a:avLst/>
            </a:prstGeom>
            <a:solidFill>
              <a:schemeClr val="accent5">
                <a:lumMod val="50000"/>
                <a:alpha val="62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1383630" y="1423558"/>
              <a:ext cx="10055724" cy="60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>
              <a:off x="1388023" y="1308903"/>
              <a:ext cx="0" cy="2966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>
            <a:xfrm>
              <a:off x="3060190" y="1308903"/>
              <a:ext cx="0" cy="2966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>
            <a:xfrm>
              <a:off x="4732356" y="1308903"/>
              <a:ext cx="0" cy="2966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>
              <a:off x="6404523" y="1308903"/>
              <a:ext cx="0" cy="2966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8076690" y="1308903"/>
              <a:ext cx="0" cy="2966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>
              <a:off x="9761735" y="1308903"/>
              <a:ext cx="0" cy="2966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19" name="TextBox 219"/>
            <p:cNvSpPr txBox="1"/>
            <p:nvPr/>
          </p:nvSpPr>
          <p:spPr>
            <a:xfrm>
              <a:off x="1375146" y="1087904"/>
              <a:ext cx="976549" cy="3796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2011.09</a:t>
              </a: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TextBox 220"/>
            <p:cNvSpPr txBox="1"/>
            <p:nvPr/>
          </p:nvSpPr>
          <p:spPr>
            <a:xfrm>
              <a:off x="3066380" y="1087904"/>
              <a:ext cx="976549" cy="3796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2014.10</a:t>
              </a: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Box 221"/>
            <p:cNvSpPr txBox="1"/>
            <p:nvPr/>
          </p:nvSpPr>
          <p:spPr>
            <a:xfrm>
              <a:off x="4749130" y="1087904"/>
              <a:ext cx="976549" cy="3796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2014.11</a:t>
              </a: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TextBox 222"/>
            <p:cNvSpPr txBox="1"/>
            <p:nvPr/>
          </p:nvSpPr>
          <p:spPr>
            <a:xfrm>
              <a:off x="6431880" y="1087904"/>
              <a:ext cx="976549" cy="3796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2015.07</a:t>
              </a: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TextBox 223"/>
            <p:cNvSpPr txBox="1"/>
            <p:nvPr/>
          </p:nvSpPr>
          <p:spPr>
            <a:xfrm>
              <a:off x="8114630" y="1087904"/>
              <a:ext cx="976549" cy="3796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2016.06</a:t>
              </a: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Box 224"/>
            <p:cNvSpPr txBox="1"/>
            <p:nvPr/>
          </p:nvSpPr>
          <p:spPr>
            <a:xfrm>
              <a:off x="9797380" y="1087904"/>
              <a:ext cx="976549" cy="3796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2018.07</a:t>
              </a: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92541" y="1887862"/>
              <a:ext cx="1572911" cy="1300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“两地三中心双活及灾备云”荣获第二十届中国软件博览会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优秀参展解决方案</a:t>
              </a:r>
              <a:endParaRPr kumimoji="0" lang="en-US" sz="1467" b="0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067178" y="1936582"/>
              <a:ext cx="1655301" cy="1058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爱数备份软件</a:t>
              </a:r>
              <a:r>
                <a:rPr kumimoji="0" 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V3.5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被评为</a:t>
              </a:r>
              <a:r>
                <a:rPr kumimoji="0" 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2014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年度上海市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优秀软件产品</a:t>
              </a:r>
              <a:endParaRPr kumimoji="0" lang="en-US" sz="1467" b="0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58260" y="1933137"/>
              <a:ext cx="1707337" cy="1058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爱数备份软件</a:t>
              </a:r>
              <a:r>
                <a:rPr kumimoji="0" 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V3.5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荣获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上海市高新技术成果转化项目百佳</a:t>
              </a:r>
              <a:endParaRPr kumimoji="0" lang="en-US" sz="1467" b="0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60307" y="1928238"/>
              <a:ext cx="1719800" cy="1058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爱数备份软件</a:t>
              </a:r>
              <a:r>
                <a:rPr kumimoji="0" 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V6.0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荣获第十九届中国软件博览会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优秀参展产品</a:t>
              </a:r>
              <a:endParaRPr kumimoji="0" lang="en-US" sz="1467" b="0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784501" y="1849674"/>
              <a:ext cx="1632206" cy="1014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爱数备份存储柜，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连续六年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蝉联中国</a:t>
              </a:r>
              <a:r>
                <a:rPr kumimoji="0" lang="en-US" altLang="zh-CN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PBB</a:t>
              </a:r>
              <a:r>
                <a:rPr kumimoji="0" lang="en-US" altLang="zh-CN" sz="1467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国产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第一</a:t>
              </a:r>
              <a:r>
                <a:rPr kumimoji="0" lang="zh-CN" alt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kumimoji="0" 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 2012-2017)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453152" y="1948482"/>
              <a:ext cx="1663700" cy="1058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爱数备份存储柜，荣获</a:t>
              </a:r>
              <a:r>
                <a:rPr kumimoji="0" 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2011</a:t>
              </a:r>
              <a:r>
                <a:rPr kumimoji="0" lang="zh-CN" altLang="en-US" sz="1467" b="0" i="0" u="none" strike="noStrike" kern="1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中国数据管理领域技术创新奖</a:t>
              </a:r>
              <a:endParaRPr kumimoji="0" lang="en-US" sz="1467" b="0" i="0" u="none" strike="noStrike" kern="1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47974" y="1598580"/>
            <a:ext cx="46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奖项荣誉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47974" y="4209351"/>
            <a:ext cx="46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成功实践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372448" y="3706784"/>
            <a:ext cx="10121617" cy="2374900"/>
            <a:chOff x="1372448" y="3706784"/>
            <a:chExt cx="10121617" cy="2374900"/>
          </a:xfrm>
        </p:grpSpPr>
        <p:sp>
          <p:nvSpPr>
            <p:cNvPr id="41" name="圆角矩形 40"/>
            <p:cNvSpPr/>
            <p:nvPr/>
          </p:nvSpPr>
          <p:spPr>
            <a:xfrm>
              <a:off x="1372448" y="3706784"/>
              <a:ext cx="10066906" cy="2374900"/>
            </a:xfrm>
            <a:prstGeom prst="roundRect">
              <a:avLst>
                <a:gd name="adj" fmla="val 54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07143" y="3929122"/>
              <a:ext cx="1786922" cy="1125682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763" y="3957879"/>
              <a:ext cx="3391186" cy="54501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4760" y="4529886"/>
              <a:ext cx="3506154" cy="60451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5"/>
            <a:srcRect r="7449"/>
            <a:stretch/>
          </p:blipFill>
          <p:spPr>
            <a:xfrm>
              <a:off x="5244575" y="4571569"/>
              <a:ext cx="1424132" cy="562827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78996" y="4413288"/>
              <a:ext cx="836206" cy="81553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5099" y="4541617"/>
              <a:ext cx="2202225" cy="519204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2E9F3"/>
                </a:clrFrom>
                <a:clrTo>
                  <a:srgbClr val="E2E9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80172" y="5282600"/>
              <a:ext cx="1704682" cy="460506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25653" y="3921560"/>
              <a:ext cx="1818274" cy="45945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86688" y="3906795"/>
              <a:ext cx="2490384" cy="47947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35105" y="5332755"/>
              <a:ext cx="2267107" cy="385723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4" y="5202699"/>
              <a:ext cx="1400195" cy="567911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58080" y="5222943"/>
              <a:ext cx="1586491" cy="520489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43927" y="5322378"/>
              <a:ext cx="1526034" cy="502623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03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1938"/>
          <a:stretch/>
        </p:blipFill>
        <p:spPr>
          <a:xfrm>
            <a:off x="-9525" y="579422"/>
            <a:ext cx="12202287" cy="48888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79422"/>
            <a:ext cx="12192000" cy="4886326"/>
          </a:xfrm>
          <a:prstGeom prst="rect">
            <a:avLst/>
          </a:prstGeom>
          <a:solidFill>
            <a:srgbClr val="1C2D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3"/>
          <p:cNvSpPr txBox="1">
            <a:spLocks/>
          </p:cNvSpPr>
          <p:nvPr/>
        </p:nvSpPr>
        <p:spPr bwMode="auto">
          <a:xfrm>
            <a:off x="4331803" y="193683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03: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占位符 3"/>
          <p:cNvSpPr txBox="1">
            <a:spLocks/>
          </p:cNvSpPr>
          <p:nvPr/>
        </p:nvSpPr>
        <p:spPr bwMode="auto">
          <a:xfrm>
            <a:off x="1169259" y="2707737"/>
            <a:ext cx="9853481" cy="12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50000"/>
              </a:lnSpc>
              <a:buClr>
                <a:srgbClr val="D00000"/>
              </a:buClr>
              <a:buSzPct val="150000"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AnyBackup Express 7.0 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应用场景</a:t>
            </a: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63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459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3960" y="320511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753534" y="165626"/>
            <a:ext cx="10944980" cy="693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2800" dirty="0">
                <a:solidFill>
                  <a:schemeClr val="bg1"/>
                </a:solidFill>
              </a:rPr>
              <a:t>AnyBackup Express 7.0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应用场景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2899FB0-3F70-4B3F-8715-B97E6BEDF092}"/>
              </a:ext>
            </a:extLst>
          </p:cNvPr>
          <p:cNvCxnSpPr/>
          <p:nvPr/>
        </p:nvCxnSpPr>
        <p:spPr>
          <a:xfrm>
            <a:off x="3322676" y="2321920"/>
            <a:ext cx="0" cy="245805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F04B011B-D316-4358-B2ED-F40483A3CADF}"/>
              </a:ext>
            </a:extLst>
          </p:cNvPr>
          <p:cNvCxnSpPr/>
          <p:nvPr/>
        </p:nvCxnSpPr>
        <p:spPr>
          <a:xfrm>
            <a:off x="6215755" y="2276121"/>
            <a:ext cx="0" cy="245805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50322" y="2273654"/>
            <a:ext cx="2679878" cy="1856280"/>
            <a:chOff x="450322" y="2273654"/>
            <a:chExt cx="2679878" cy="1856280"/>
          </a:xfrm>
        </p:grpSpPr>
        <p:sp>
          <p:nvSpPr>
            <p:cNvPr id="39" name="îşḷiḓé"/>
            <p:cNvSpPr/>
            <p:nvPr/>
          </p:nvSpPr>
          <p:spPr>
            <a:xfrm>
              <a:off x="566866" y="2273654"/>
              <a:ext cx="2446789" cy="44982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本地集中备份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50322" y="2944994"/>
              <a:ext cx="2679878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灵活的部署方式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广泛的兼容性覆盖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企业级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数据保护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技术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满足不同</a:t>
              </a: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RTO/RPO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54484" y="2277974"/>
            <a:ext cx="2647438" cy="1775016"/>
            <a:chOff x="3354484" y="2277974"/>
            <a:chExt cx="2647438" cy="1775016"/>
          </a:xfrm>
        </p:grpSpPr>
        <p:sp>
          <p:nvSpPr>
            <p:cNvPr id="42" name="ï$ḷiḍe"/>
            <p:cNvSpPr/>
            <p:nvPr/>
          </p:nvSpPr>
          <p:spPr>
            <a:xfrm>
              <a:off x="3555133" y="2277974"/>
              <a:ext cx="2446789" cy="44982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本地备份</a:t>
              </a: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及异地灾备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54484" y="2944994"/>
              <a:ext cx="237661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多地多副本留存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加密传输和存储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本地或异地均可恢复数据</a:t>
              </a: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灾难演练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92058" y="2273653"/>
            <a:ext cx="2556667" cy="1994780"/>
            <a:chOff x="6292058" y="2273653"/>
            <a:chExt cx="2556667" cy="1994780"/>
          </a:xfrm>
        </p:grpSpPr>
        <p:sp>
          <p:nvSpPr>
            <p:cNvPr id="50" name="îṥḻîḍè"/>
            <p:cNvSpPr/>
            <p:nvPr/>
          </p:nvSpPr>
          <p:spPr>
            <a:xfrm>
              <a:off x="6396593" y="2273653"/>
              <a:ext cx="2452132" cy="44982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多分支机构共享灾备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6292058" y="2944994"/>
              <a:ext cx="255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分支机构备份数据的异地灾备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灵活扩容或节点扩展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无缝集成</a:t>
              </a: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Master Server</a:t>
              </a: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130BE79-AC3C-4088-873E-ACC0BF026CEC}"/>
              </a:ext>
            </a:extLst>
          </p:cNvPr>
          <p:cNvCxnSpPr/>
          <p:nvPr/>
        </p:nvCxnSpPr>
        <p:spPr>
          <a:xfrm>
            <a:off x="9029564" y="2273655"/>
            <a:ext cx="0" cy="245805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9170257" y="2273652"/>
            <a:ext cx="2700870" cy="1776872"/>
            <a:chOff x="9170257" y="2273652"/>
            <a:chExt cx="2700870" cy="1776872"/>
          </a:xfrm>
        </p:grpSpPr>
        <p:sp>
          <p:nvSpPr>
            <p:cNvPr id="13" name="îṥḻîḍè">
              <a:extLst>
                <a:ext uri="{FF2B5EF4-FFF2-40B4-BE49-F238E27FC236}">
                  <a16:creationId xmlns:a16="http://schemas.microsoft.com/office/drawing/2014/main" id="{8FB68563-CC16-4FD9-9217-E687CCB3395C}"/>
                </a:ext>
              </a:extLst>
            </p:cNvPr>
            <p:cNvSpPr/>
            <p:nvPr/>
          </p:nvSpPr>
          <p:spPr>
            <a:xfrm>
              <a:off x="9243396" y="2273652"/>
              <a:ext cx="2452132" cy="44982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云备份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575AFE-36D0-413C-BEE7-BDAC7FD0BE1C}"/>
                </a:ext>
              </a:extLst>
            </p:cNvPr>
            <p:cNvSpPr/>
            <p:nvPr/>
          </p:nvSpPr>
          <p:spPr>
            <a:xfrm>
              <a:off x="9170257" y="2942528"/>
              <a:ext cx="270087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轻松实现数据上云（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D2C/D2D2C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广泛兼容主流公有云存储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noProof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长期归档，满足法规遵从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1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三角形"/>
          <p:cNvSpPr/>
          <p:nvPr/>
        </p:nvSpPr>
        <p:spPr>
          <a:xfrm flipV="1">
            <a:off x="4890744" y="3359523"/>
            <a:ext cx="3346796" cy="1223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  <a:alpha val="43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sym typeface="Helvetica Ligh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应用场景：本地集中备份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68418" y="1544586"/>
            <a:ext cx="3773760" cy="4404472"/>
            <a:chOff x="668418" y="1544586"/>
            <a:chExt cx="3773760" cy="4404472"/>
          </a:xfrm>
        </p:grpSpPr>
        <p:sp>
          <p:nvSpPr>
            <p:cNvPr id="13" name="圆角矩形 12"/>
            <p:cNvSpPr/>
            <p:nvPr/>
          </p:nvSpPr>
          <p:spPr>
            <a:xfrm>
              <a:off x="678296" y="1545293"/>
              <a:ext cx="3754004" cy="4403765"/>
            </a:xfrm>
            <a:prstGeom prst="roundRect">
              <a:avLst>
                <a:gd name="adj" fmla="val 3389"/>
              </a:avLst>
            </a:prstGeom>
            <a:noFill/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68418" y="1544586"/>
              <a:ext cx="3773760" cy="42561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生产环境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05590" y="3164251"/>
            <a:ext cx="1728576" cy="1418544"/>
            <a:chOff x="8648477" y="3738191"/>
            <a:chExt cx="1318340" cy="1081887"/>
          </a:xfrm>
        </p:grpSpPr>
        <p:sp>
          <p:nvSpPr>
            <p:cNvPr id="16" name="圆角矩形 15"/>
            <p:cNvSpPr/>
            <p:nvPr/>
          </p:nvSpPr>
          <p:spPr>
            <a:xfrm>
              <a:off x="8648477" y="3749862"/>
              <a:ext cx="1318340" cy="1070216"/>
            </a:xfrm>
            <a:prstGeom prst="roundRect">
              <a:avLst>
                <a:gd name="adj" fmla="val 1079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782592" y="3738191"/>
              <a:ext cx="10450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虚拟化平台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721713" y="4014484"/>
              <a:ext cx="1213395" cy="717188"/>
              <a:chOff x="1769410" y="3534740"/>
              <a:chExt cx="1869617" cy="1105055"/>
            </a:xfrm>
          </p:grpSpPr>
          <p:pic>
            <p:nvPicPr>
              <p:cNvPr id="19" name="pasted-image.tif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4819" y="3534740"/>
                <a:ext cx="1236453" cy="16566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0" name="pasted-image.tif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9410" y="3816246"/>
                <a:ext cx="1036551" cy="246104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535" y="4429168"/>
                <a:ext cx="513067" cy="210627"/>
              </a:xfrm>
              <a:prstGeom prst="rect">
                <a:avLst/>
              </a:prstGeom>
            </p:spPr>
          </p:pic>
          <p:pic>
            <p:nvPicPr>
              <p:cNvPr id="22" name="image132.pd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53519" y="4149195"/>
                <a:ext cx="1128319" cy="18869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5136" y="4380070"/>
                <a:ext cx="611239" cy="259725"/>
              </a:xfrm>
              <a:prstGeom prst="rect">
                <a:avLst/>
              </a:prstGeom>
            </p:spPr>
          </p:pic>
          <p:pic>
            <p:nvPicPr>
              <p:cNvPr id="24" name="pasted-image.tif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4710" y="3822317"/>
                <a:ext cx="704317" cy="198758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5" name="pasted-image.tif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0256" y="4208136"/>
                <a:ext cx="363354" cy="343867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704491" y="4195880"/>
            <a:ext cx="2020156" cy="1335919"/>
            <a:chOff x="704491" y="4195880"/>
            <a:chExt cx="2020156" cy="13359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91" y="4195880"/>
              <a:ext cx="2020156" cy="133591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8229" y="4686383"/>
              <a:ext cx="216035" cy="21089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359C123-5859-4A4C-8E61-75F384E211D5}"/>
                </a:ext>
              </a:extLst>
            </p:cNvPr>
            <p:cNvSpPr/>
            <p:nvPr/>
          </p:nvSpPr>
          <p:spPr>
            <a:xfrm>
              <a:off x="1187573" y="4663175"/>
              <a:ext cx="1402334" cy="302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VMware vCenter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55" y="5133162"/>
              <a:ext cx="1077548" cy="26811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1" r="66490" b="14804"/>
            <a:stretch/>
          </p:blipFill>
          <p:spPr>
            <a:xfrm>
              <a:off x="800431" y="4868374"/>
              <a:ext cx="334402" cy="358364"/>
            </a:xfrm>
            <a:prstGeom prst="rect">
              <a:avLst/>
            </a:prstGeom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359C123-5859-4A4C-8E61-75F384E211D5}"/>
                </a:ext>
              </a:extLst>
            </p:cNvPr>
            <p:cNvSpPr/>
            <p:nvPr/>
          </p:nvSpPr>
          <p:spPr>
            <a:xfrm>
              <a:off x="990513" y="4905952"/>
              <a:ext cx="1112284" cy="302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FusionCloud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22322" y="4299030"/>
              <a:ext cx="859381" cy="33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私有云</a:t>
              </a: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669" y="4888123"/>
              <a:ext cx="365131" cy="308201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5595" y="5221088"/>
              <a:ext cx="540084" cy="13636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726697" y="1544586"/>
            <a:ext cx="3597553" cy="4404472"/>
            <a:chOff x="4726697" y="1544586"/>
            <a:chExt cx="3597553" cy="4404472"/>
          </a:xfrm>
        </p:grpSpPr>
        <p:sp>
          <p:nvSpPr>
            <p:cNvPr id="54" name="圆角矩形 53"/>
            <p:cNvSpPr/>
            <p:nvPr/>
          </p:nvSpPr>
          <p:spPr>
            <a:xfrm>
              <a:off x="4736575" y="1545293"/>
              <a:ext cx="3587675" cy="4403765"/>
            </a:xfrm>
            <a:prstGeom prst="roundRect">
              <a:avLst>
                <a:gd name="adj" fmla="val 3389"/>
              </a:avLst>
            </a:prstGeom>
            <a:noFill/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726697" y="1544586"/>
              <a:ext cx="3597553" cy="42561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数据保护系统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63140" y="2788829"/>
            <a:ext cx="2039235" cy="1186699"/>
            <a:chOff x="4063140" y="2788829"/>
            <a:chExt cx="2039235" cy="1186699"/>
          </a:xfrm>
        </p:grpSpPr>
        <p:cxnSp>
          <p:nvCxnSpPr>
            <p:cNvPr id="70" name="直接箭头连接符 69"/>
            <p:cNvCxnSpPr>
              <a:endCxn id="56" idx="1"/>
            </p:cNvCxnSpPr>
            <p:nvPr/>
          </p:nvCxnSpPr>
          <p:spPr>
            <a:xfrm>
              <a:off x="4442178" y="3217565"/>
              <a:ext cx="135225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4063140" y="2788829"/>
              <a:ext cx="170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备份数据流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396165" y="3329197"/>
              <a:ext cx="1706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重复数据删除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永久增量备份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LAN-Free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备份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99740" y="2672548"/>
            <a:ext cx="2145710" cy="720195"/>
            <a:chOff x="5499740" y="2672548"/>
            <a:chExt cx="2145710" cy="720195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429" y="3042387"/>
              <a:ext cx="1628417" cy="350356"/>
            </a:xfrm>
            <a:prstGeom prst="rect">
              <a:avLst/>
            </a:prstGeom>
          </p:spPr>
        </p:pic>
        <p:sp>
          <p:nvSpPr>
            <p:cNvPr id="76" name="文本框 75"/>
            <p:cNvSpPr txBox="1"/>
            <p:nvPr/>
          </p:nvSpPr>
          <p:spPr>
            <a:xfrm>
              <a:off x="5499740" y="2672548"/>
              <a:ext cx="2145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8703304" y="2601435"/>
            <a:ext cx="310112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价值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统一保护物理、虚拟和云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企业级数据保护技术，提升数据备份效率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95284" y="4239781"/>
            <a:ext cx="3466894" cy="762849"/>
            <a:chOff x="4795284" y="4239781"/>
            <a:chExt cx="3466894" cy="762849"/>
          </a:xfrm>
        </p:grpSpPr>
        <p:grpSp>
          <p:nvGrpSpPr>
            <p:cNvPr id="77" name="组合 76"/>
            <p:cNvGrpSpPr/>
            <p:nvPr/>
          </p:nvGrpSpPr>
          <p:grpSpPr>
            <a:xfrm>
              <a:off x="4795284" y="4261931"/>
              <a:ext cx="800219" cy="738264"/>
              <a:chOff x="4227463" y="4561441"/>
              <a:chExt cx="800219" cy="73826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1A5C70E8-0110-4D99-BFA0-BDD9A2C606E5}"/>
                  </a:ext>
                </a:extLst>
              </p:cNvPr>
              <p:cNvSpPr/>
              <p:nvPr/>
            </p:nvSpPr>
            <p:spPr>
              <a:xfrm>
                <a:off x="4227463" y="5022706"/>
                <a:ext cx="80021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全面保护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11445" y="4561441"/>
                <a:ext cx="314055" cy="433695"/>
              </a:xfrm>
              <a:prstGeom prst="rect">
                <a:avLst/>
              </a:prstGeom>
            </p:spPr>
          </p:pic>
        </p:grpSp>
        <p:grpSp>
          <p:nvGrpSpPr>
            <p:cNvPr id="82" name="组合 81"/>
            <p:cNvGrpSpPr/>
            <p:nvPr/>
          </p:nvGrpSpPr>
          <p:grpSpPr>
            <a:xfrm>
              <a:off x="5654212" y="4239781"/>
              <a:ext cx="800220" cy="758992"/>
              <a:chOff x="5063265" y="4540713"/>
              <a:chExt cx="800220" cy="758992"/>
            </a:xfrm>
          </p:grpSpPr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1A5C70E8-0110-4D99-BFA0-BDD9A2C606E5}"/>
                  </a:ext>
                </a:extLst>
              </p:cNvPr>
              <p:cNvSpPr/>
              <p:nvPr/>
            </p:nvSpPr>
            <p:spPr>
              <a:xfrm>
                <a:off x="5063265" y="5022706"/>
                <a:ext cx="80022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统一管理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217904" y="4540713"/>
                <a:ext cx="435997" cy="441068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7461959" y="4310201"/>
              <a:ext cx="800219" cy="689994"/>
              <a:chOff x="7461959" y="4310201"/>
              <a:chExt cx="800219" cy="689994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1A5C70E8-0110-4D99-BFA0-BDD9A2C606E5}"/>
                  </a:ext>
                </a:extLst>
              </p:cNvPr>
              <p:cNvSpPr/>
              <p:nvPr/>
            </p:nvSpPr>
            <p:spPr>
              <a:xfrm>
                <a:off x="7461959" y="4723196"/>
                <a:ext cx="80021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容灾演练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1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73583" y="4310201"/>
                <a:ext cx="363266" cy="317334"/>
              </a:xfrm>
              <a:prstGeom prst="rect">
                <a:avLst/>
              </a:prstGeom>
              <a:noFill/>
            </p:spPr>
          </p:pic>
        </p:grpSp>
        <p:grpSp>
          <p:nvGrpSpPr>
            <p:cNvPr id="89" name="组合 88"/>
            <p:cNvGrpSpPr/>
            <p:nvPr/>
          </p:nvGrpSpPr>
          <p:grpSpPr>
            <a:xfrm>
              <a:off x="6558086" y="4263426"/>
              <a:ext cx="800219" cy="739204"/>
              <a:chOff x="7063561" y="4746467"/>
              <a:chExt cx="800219" cy="739204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A5C70E8-0110-4D99-BFA0-BDD9A2C606E5}"/>
                  </a:ext>
                </a:extLst>
              </p:cNvPr>
              <p:cNvSpPr/>
              <p:nvPr/>
            </p:nvSpPr>
            <p:spPr>
              <a:xfrm>
                <a:off x="7063561" y="5208672"/>
                <a:ext cx="800219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灾难恢复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17932" y="4746467"/>
                <a:ext cx="487532" cy="413835"/>
              </a:xfrm>
              <a:prstGeom prst="rect">
                <a:avLst/>
              </a:prstGeom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803747" y="2174032"/>
            <a:ext cx="1728576" cy="1445470"/>
            <a:chOff x="803747" y="2174032"/>
            <a:chExt cx="1728576" cy="1445470"/>
          </a:xfrm>
        </p:grpSpPr>
        <p:grpSp>
          <p:nvGrpSpPr>
            <p:cNvPr id="26" name="组合 25"/>
            <p:cNvGrpSpPr/>
            <p:nvPr/>
          </p:nvGrpSpPr>
          <p:grpSpPr>
            <a:xfrm>
              <a:off x="803747" y="2174032"/>
              <a:ext cx="1728576" cy="1445470"/>
              <a:chOff x="10836912" y="3720028"/>
              <a:chExt cx="1318340" cy="1102423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0836912" y="3752235"/>
                <a:ext cx="1318340" cy="1070216"/>
              </a:xfrm>
              <a:prstGeom prst="roundRect">
                <a:avLst>
                  <a:gd name="adj" fmla="val 10795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0929630" y="3993402"/>
                <a:ext cx="1164827" cy="527865"/>
                <a:chOff x="9268703" y="3285358"/>
                <a:chExt cx="1910696" cy="865869"/>
              </a:xfrm>
            </p:grpSpPr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857" b="28889"/>
                <a:stretch/>
              </p:blipFill>
              <p:spPr>
                <a:xfrm>
                  <a:off x="9268703" y="3359681"/>
                  <a:ext cx="799556" cy="442415"/>
                </a:xfrm>
                <a:prstGeom prst="rect">
                  <a:avLst/>
                </a:prstGeom>
              </p:spPr>
            </p:pic>
            <p:pic>
              <p:nvPicPr>
                <p:cNvPr id="31" name="图片 30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43878" y="3636915"/>
                  <a:ext cx="717162" cy="514312"/>
                </a:xfrm>
                <a:prstGeom prst="rect">
                  <a:avLst/>
                </a:prstGeom>
              </p:spPr>
            </p:pic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87416" y="3285358"/>
                  <a:ext cx="891983" cy="293939"/>
                </a:xfrm>
                <a:prstGeom prst="rect">
                  <a:avLst/>
                </a:prstGeom>
              </p:spPr>
            </p:pic>
          </p:grpSp>
          <p:sp>
            <p:nvSpPr>
              <p:cNvPr id="29" name="文本框 28"/>
              <p:cNvSpPr txBox="1"/>
              <p:nvPr/>
            </p:nvSpPr>
            <p:spPr>
              <a:xfrm>
                <a:off x="11061368" y="3720028"/>
                <a:ext cx="950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accent2"/>
                    </a:solidFill>
                  </a:rPr>
                  <a:t>物理服务器</a:t>
                </a:r>
              </a:p>
            </p:txBody>
          </p:sp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93" y="2510222"/>
              <a:ext cx="874904" cy="180625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92BB9FF9-C969-4552-B674-242D9F12F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230" y="3177621"/>
              <a:ext cx="890930" cy="44074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59" y="2976941"/>
              <a:ext cx="861963" cy="234144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79" y="3242506"/>
              <a:ext cx="775246" cy="278122"/>
            </a:xfrm>
            <a:prstGeom prst="rect">
              <a:avLst/>
            </a:prstGeom>
          </p:spPr>
        </p:pic>
      </p:grpSp>
      <p:sp>
        <p:nvSpPr>
          <p:cNvPr id="58" name="矩形 57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" grpId="0"/>
      <p:bldP spid="78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应用场景：本地备份及异地灾备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8447288" y="2370392"/>
            <a:ext cx="310112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价值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异地灾备，提升数据保护等级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重删、压缩、加密、断点续传，保障数据在远程复制过程中高效安全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支持灾难演练，确保备份数据可恢复性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3099" y="2437141"/>
            <a:ext cx="4339326" cy="2928407"/>
            <a:chOff x="953099" y="2437141"/>
            <a:chExt cx="4339326" cy="2928407"/>
          </a:xfrm>
        </p:grpSpPr>
        <p:grpSp>
          <p:nvGrpSpPr>
            <p:cNvPr id="9" name="组合 8"/>
            <p:cNvGrpSpPr/>
            <p:nvPr/>
          </p:nvGrpSpPr>
          <p:grpSpPr>
            <a:xfrm>
              <a:off x="953099" y="2437141"/>
              <a:ext cx="4194442" cy="2928407"/>
              <a:chOff x="953099" y="2437141"/>
              <a:chExt cx="4194442" cy="292840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953099" y="2437141"/>
                <a:ext cx="1900700" cy="2928407"/>
                <a:chOff x="775299" y="2284741"/>
                <a:chExt cx="1900700" cy="2928407"/>
              </a:xfrm>
            </p:grpSpPr>
            <p:sp>
              <p:nvSpPr>
                <p:cNvPr id="61" name="圆角矩形 60"/>
                <p:cNvSpPr/>
                <p:nvPr/>
              </p:nvSpPr>
              <p:spPr>
                <a:xfrm>
                  <a:off x="775299" y="2284741"/>
                  <a:ext cx="1891638" cy="2928407"/>
                </a:xfrm>
                <a:prstGeom prst="roundRect">
                  <a:avLst>
                    <a:gd name="adj" fmla="val 6729"/>
                  </a:avLst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2" name="图片 6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6860" y="3471495"/>
                  <a:ext cx="523950" cy="663022"/>
                </a:xfrm>
                <a:prstGeom prst="rect">
                  <a:avLst/>
                </a:prstGeom>
              </p:spPr>
            </p:pic>
            <p:pic>
              <p:nvPicPr>
                <p:cNvPr id="63" name="图片 6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2403" y="2783132"/>
                  <a:ext cx="805963" cy="521632"/>
                </a:xfrm>
                <a:prstGeom prst="rect">
                  <a:avLst/>
                </a:prstGeom>
              </p:spPr>
            </p:pic>
            <p:pic>
              <p:nvPicPr>
                <p:cNvPr id="64" name="图片 6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6544" y="3471495"/>
                  <a:ext cx="523950" cy="663022"/>
                </a:xfrm>
                <a:prstGeom prst="rect">
                  <a:avLst/>
                </a:prstGeom>
              </p:spPr>
            </p:pic>
            <p:pic>
              <p:nvPicPr>
                <p:cNvPr id="65" name="图片 6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640" y="2783132"/>
                  <a:ext cx="805963" cy="521632"/>
                </a:xfrm>
                <a:prstGeom prst="rect">
                  <a:avLst/>
                </a:prstGeom>
              </p:spPr>
            </p:pic>
            <p:pic>
              <p:nvPicPr>
                <p:cNvPr id="66" name="图片 6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0838" y="4341392"/>
                  <a:ext cx="523950" cy="663022"/>
                </a:xfrm>
                <a:prstGeom prst="rect">
                  <a:avLst/>
                </a:prstGeom>
              </p:spPr>
            </p:pic>
            <p:pic>
              <p:nvPicPr>
                <p:cNvPr id="71" name="图片 7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795" y="4351300"/>
                  <a:ext cx="518542" cy="656181"/>
                </a:xfrm>
                <a:prstGeom prst="rect">
                  <a:avLst/>
                </a:prstGeom>
              </p:spPr>
            </p:pic>
            <p:pic>
              <p:nvPicPr>
                <p:cNvPr id="75" name="图片 7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4289" y="4351300"/>
                  <a:ext cx="541710" cy="685497"/>
                </a:xfrm>
                <a:prstGeom prst="rect">
                  <a:avLst/>
                </a:prstGeom>
              </p:spPr>
            </p:pic>
            <p:sp>
              <p:nvSpPr>
                <p:cNvPr id="80" name="文本框 79"/>
                <p:cNvSpPr txBox="1"/>
                <p:nvPr/>
              </p:nvSpPr>
              <p:spPr>
                <a:xfrm>
                  <a:off x="954181" y="2353596"/>
                  <a:ext cx="15360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业务系统</a:t>
                  </a:r>
                </a:p>
              </p:txBody>
            </p:sp>
            <p:pic>
              <p:nvPicPr>
                <p:cNvPr id="85" name="图片 8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83542" y="3471495"/>
                  <a:ext cx="523950" cy="663022"/>
                </a:xfrm>
                <a:prstGeom prst="rect">
                  <a:avLst/>
                </a:prstGeom>
              </p:spPr>
            </p:pic>
          </p:grpSp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9124" y="3026789"/>
                <a:ext cx="1628417" cy="350356"/>
              </a:xfrm>
              <a:prstGeom prst="rect">
                <a:avLst/>
              </a:prstGeom>
            </p:spPr>
          </p:pic>
          <p:cxnSp>
            <p:nvCxnSpPr>
              <p:cNvPr id="87" name="直接箭头连接符 86"/>
              <p:cNvCxnSpPr/>
              <p:nvPr/>
            </p:nvCxnSpPr>
            <p:spPr>
              <a:xfrm flipV="1">
                <a:off x="2853799" y="3194219"/>
                <a:ext cx="672752" cy="417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91"/>
            <p:cNvSpPr txBox="1"/>
            <p:nvPr/>
          </p:nvSpPr>
          <p:spPr>
            <a:xfrm>
              <a:off x="3374239" y="2680912"/>
              <a:ext cx="1918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40652" y="2680912"/>
            <a:ext cx="1918186" cy="696233"/>
            <a:chOff x="5740652" y="2680912"/>
            <a:chExt cx="1918186" cy="696233"/>
          </a:xfrm>
        </p:grpSpPr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484" y="3026789"/>
              <a:ext cx="1628417" cy="350356"/>
            </a:xfrm>
            <a:prstGeom prst="rect">
              <a:avLst/>
            </a:prstGeom>
          </p:spPr>
        </p:pic>
        <p:sp>
          <p:nvSpPr>
            <p:cNvPr id="123" name="文本框 122"/>
            <p:cNvSpPr txBox="1"/>
            <p:nvPr/>
          </p:nvSpPr>
          <p:spPr>
            <a:xfrm>
              <a:off x="5740652" y="2680912"/>
              <a:ext cx="1918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6014" y="1778000"/>
            <a:ext cx="4469464" cy="3809285"/>
            <a:chOff x="688214" y="1625600"/>
            <a:chExt cx="4469464" cy="3809285"/>
          </a:xfrm>
        </p:grpSpPr>
        <p:sp>
          <p:nvSpPr>
            <p:cNvPr id="120" name="圆角矩形 119"/>
            <p:cNvSpPr/>
            <p:nvPr/>
          </p:nvSpPr>
          <p:spPr>
            <a:xfrm>
              <a:off x="688214" y="1625600"/>
              <a:ext cx="4469464" cy="3809285"/>
            </a:xfrm>
            <a:prstGeom prst="roundRect">
              <a:avLst>
                <a:gd name="adj" fmla="val 262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1945222" y="1638917"/>
              <a:ext cx="1850508" cy="27979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本地数据数据中心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01444" y="1778000"/>
            <a:ext cx="2031636" cy="3809285"/>
            <a:chOff x="5423644" y="1625600"/>
            <a:chExt cx="2031636" cy="3809285"/>
          </a:xfrm>
        </p:grpSpPr>
        <p:sp>
          <p:nvSpPr>
            <p:cNvPr id="121" name="圆角矩形 120"/>
            <p:cNvSpPr/>
            <p:nvPr/>
          </p:nvSpPr>
          <p:spPr>
            <a:xfrm>
              <a:off x="5423644" y="1625600"/>
              <a:ext cx="2031636" cy="3809285"/>
            </a:xfrm>
            <a:prstGeom prst="roundRect">
              <a:avLst>
                <a:gd name="adj" fmla="val 262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592247" y="1638917"/>
              <a:ext cx="1682280" cy="27979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异地灾备中心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40874" y="3377145"/>
            <a:ext cx="2017964" cy="1849522"/>
            <a:chOff x="5640874" y="3377145"/>
            <a:chExt cx="2017964" cy="1849522"/>
          </a:xfrm>
        </p:grpSpPr>
        <p:grpSp>
          <p:nvGrpSpPr>
            <p:cNvPr id="13" name="组合 12"/>
            <p:cNvGrpSpPr/>
            <p:nvPr/>
          </p:nvGrpSpPr>
          <p:grpSpPr>
            <a:xfrm>
              <a:off x="5640874" y="3377145"/>
              <a:ext cx="1992206" cy="832082"/>
              <a:chOff x="5640874" y="3377145"/>
              <a:chExt cx="1992206" cy="832082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640874" y="3878580"/>
                <a:ext cx="1992206" cy="844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dash"/>
              </a:ln>
              <a:effectLst/>
            </p:spPr>
          </p:cxnSp>
          <p:cxnSp>
            <p:nvCxnSpPr>
              <p:cNvPr id="46" name="直接箭头连接符 45"/>
              <p:cNvCxnSpPr>
                <a:stCxn id="122" idx="2"/>
                <a:endCxn id="126" idx="0"/>
              </p:cNvCxnSpPr>
              <p:nvPr/>
            </p:nvCxnSpPr>
            <p:spPr>
              <a:xfrm flipH="1">
                <a:off x="6656692" y="3377145"/>
                <a:ext cx="1" cy="83208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5740652" y="4209227"/>
              <a:ext cx="1918186" cy="1017440"/>
              <a:chOff x="5562852" y="4056827"/>
              <a:chExt cx="1918186" cy="1017440"/>
            </a:xfrm>
          </p:grpSpPr>
          <p:pic>
            <p:nvPicPr>
              <p:cNvPr id="126" name="图片 1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5910" y="4056827"/>
                <a:ext cx="805963" cy="521632"/>
              </a:xfrm>
              <a:prstGeom prst="rect">
                <a:avLst/>
              </a:prstGeom>
            </p:spPr>
          </p:pic>
          <p:sp>
            <p:nvSpPr>
              <p:cNvPr id="127" name="文本框 126"/>
              <p:cNvSpPr txBox="1"/>
              <p:nvPr/>
            </p:nvSpPr>
            <p:spPr>
              <a:xfrm>
                <a:off x="5562852" y="4766490"/>
                <a:ext cx="19181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灾难演练资源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028276" y="2842011"/>
            <a:ext cx="1307120" cy="1206599"/>
            <a:chOff x="5028276" y="2842011"/>
            <a:chExt cx="1307120" cy="1206599"/>
          </a:xfrm>
        </p:grpSpPr>
        <p:cxnSp>
          <p:nvCxnSpPr>
            <p:cNvPr id="6" name="直接箭头连接符 5"/>
            <p:cNvCxnSpPr>
              <a:stCxn id="86" idx="3"/>
              <a:endCxn id="122" idx="1"/>
            </p:cNvCxnSpPr>
            <p:nvPr/>
          </p:nvCxnSpPr>
          <p:spPr>
            <a:xfrm>
              <a:off x="5147541" y="3201967"/>
              <a:ext cx="69494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本框 127"/>
            <p:cNvSpPr txBox="1"/>
            <p:nvPr/>
          </p:nvSpPr>
          <p:spPr>
            <a:xfrm>
              <a:off x="5047588" y="2842011"/>
              <a:ext cx="894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D2D2R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028276" y="3309946"/>
              <a:ext cx="1307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685800">
                <a:buFont typeface="Arial" panose="020B0604020202020204" pitchFamily="34" charset="0"/>
                <a:buChar char="•"/>
                <a:tabLst>
                  <a:tab pos="200025" algn="l"/>
                </a:tabLs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数据重删</a:t>
              </a:r>
              <a:endParaRPr lang="en-US" altLang="zh-CN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defTabSz="685800">
                <a:buFont typeface="Arial" panose="020B0604020202020204" pitchFamily="34" charset="0"/>
                <a:buChar char="•"/>
                <a:tabLst>
                  <a:tab pos="200025" algn="l"/>
                </a:tabLs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数据压缩</a:t>
              </a:r>
              <a:endParaRPr lang="en-US" altLang="zh-CN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defTabSz="685800">
                <a:buFont typeface="Arial" panose="020B0604020202020204" pitchFamily="34" charset="0"/>
                <a:buChar char="•"/>
                <a:tabLst>
                  <a:tab pos="200025" algn="l"/>
                </a:tabLs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加密传输</a:t>
              </a:r>
              <a:endParaRPr lang="en-US" altLang="zh-CN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defTabSz="685800">
                <a:buFont typeface="Arial" panose="020B0604020202020204" pitchFamily="34" charset="0"/>
                <a:buChar char="•"/>
                <a:tabLst>
                  <a:tab pos="200025" algn="l"/>
                </a:tabLs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断点续传</a:t>
              </a:r>
              <a:endParaRPr lang="en-US" altLang="zh-CN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5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应用场景：多分支机构共享灾备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6813" y="2399522"/>
            <a:ext cx="5365754" cy="3483179"/>
            <a:chOff x="916813" y="2399522"/>
            <a:chExt cx="5365754" cy="3483179"/>
          </a:xfrm>
        </p:grpSpPr>
        <p:sp>
          <p:nvSpPr>
            <p:cNvPr id="29" name="圆角矩形 28"/>
            <p:cNvSpPr/>
            <p:nvPr/>
          </p:nvSpPr>
          <p:spPr>
            <a:xfrm>
              <a:off x="1105499" y="2607915"/>
              <a:ext cx="1891638" cy="2928407"/>
            </a:xfrm>
            <a:prstGeom prst="roundRect">
              <a:avLst>
                <a:gd name="adj" fmla="val 6729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916813" y="2399522"/>
              <a:ext cx="5365754" cy="3483179"/>
            </a:xfrm>
            <a:prstGeom prst="roundRect">
              <a:avLst>
                <a:gd name="adj" fmla="val 262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060" y="3794669"/>
              <a:ext cx="523950" cy="66302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03" y="3106306"/>
              <a:ext cx="805963" cy="521632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744" y="3794669"/>
              <a:ext cx="523950" cy="663022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840" y="3106306"/>
              <a:ext cx="805963" cy="521632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038" y="4664566"/>
              <a:ext cx="523950" cy="66302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995" y="4674474"/>
              <a:ext cx="518542" cy="65618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89" y="4674474"/>
              <a:ext cx="541710" cy="685497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284381" y="2676770"/>
              <a:ext cx="1536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业务系统</a:t>
              </a: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742" y="3794669"/>
              <a:ext cx="523950" cy="663022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262" y="3891738"/>
              <a:ext cx="1628417" cy="350356"/>
            </a:xfrm>
            <a:prstGeom prst="rect">
              <a:avLst/>
            </a:prstGeom>
          </p:spPr>
        </p:pic>
        <p:cxnSp>
          <p:nvCxnSpPr>
            <p:cNvPr id="59" name="直接箭头连接符 58"/>
            <p:cNvCxnSpPr>
              <a:endCxn id="58" idx="1"/>
            </p:cNvCxnSpPr>
            <p:nvPr/>
          </p:nvCxnSpPr>
          <p:spPr>
            <a:xfrm>
              <a:off x="3028011" y="4066916"/>
              <a:ext cx="135225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2937366" y="3337441"/>
              <a:ext cx="1706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重复数据删除</a:t>
              </a:r>
              <a:endPara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永久增量备份</a:t>
              </a:r>
              <a:endPara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LAN-Free</a:t>
              </a: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备份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208107" y="3514860"/>
              <a:ext cx="1918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989948" y="5567306"/>
              <a:ext cx="1390314" cy="30777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总部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6813" y="1437348"/>
            <a:ext cx="7254418" cy="744964"/>
            <a:chOff x="916813" y="1437348"/>
            <a:chExt cx="7254418" cy="744964"/>
          </a:xfrm>
        </p:grpSpPr>
        <p:sp>
          <p:nvSpPr>
            <p:cNvPr id="70" name="圆角矩形 69"/>
            <p:cNvSpPr/>
            <p:nvPr/>
          </p:nvSpPr>
          <p:spPr>
            <a:xfrm>
              <a:off x="916813" y="1445729"/>
              <a:ext cx="7254418" cy="722902"/>
            </a:xfrm>
            <a:prstGeom prst="roundRect">
              <a:avLst>
                <a:gd name="adj" fmla="val 8443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250" y="1437348"/>
              <a:ext cx="1140218" cy="744964"/>
            </a:xfrm>
            <a:prstGeom prst="rect">
              <a:avLst/>
            </a:prstGeom>
          </p:spPr>
        </p:pic>
        <p:sp>
          <p:nvSpPr>
            <p:cNvPr id="72" name="文本框 132"/>
            <p:cNvSpPr txBox="1"/>
            <p:nvPr/>
          </p:nvSpPr>
          <p:spPr>
            <a:xfrm>
              <a:off x="1241091" y="1700214"/>
              <a:ext cx="1207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</a:t>
              </a:r>
            </a:p>
            <a:p>
              <a:pPr algn="ctr"/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Master Server</a:t>
              </a:r>
              <a:endPara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文本框 161"/>
            <p:cNvSpPr txBox="1"/>
            <p:nvPr/>
          </p:nvSpPr>
          <p:spPr>
            <a:xfrm>
              <a:off x="2726097" y="1705210"/>
              <a:ext cx="1270457" cy="305233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/>
                <a:t>集中管理</a:t>
              </a:r>
            </a:p>
          </p:txBody>
        </p:sp>
        <p:sp>
          <p:nvSpPr>
            <p:cNvPr id="74" name="文本框 161"/>
            <p:cNvSpPr txBox="1"/>
            <p:nvPr/>
          </p:nvSpPr>
          <p:spPr>
            <a:xfrm>
              <a:off x="4466200" y="1695270"/>
              <a:ext cx="1270457" cy="307777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可视化管理</a:t>
              </a:r>
            </a:p>
          </p:txBody>
        </p:sp>
        <p:sp>
          <p:nvSpPr>
            <p:cNvPr id="75" name="文本框 161"/>
            <p:cNvSpPr txBox="1"/>
            <p:nvPr/>
          </p:nvSpPr>
          <p:spPr>
            <a:xfrm>
              <a:off x="6206302" y="1695270"/>
              <a:ext cx="1270457" cy="307777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统一策略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35320" y="2402678"/>
            <a:ext cx="3035910" cy="1702882"/>
            <a:chOff x="5135320" y="2402678"/>
            <a:chExt cx="3035910" cy="1702882"/>
          </a:xfrm>
        </p:grpSpPr>
        <p:grpSp>
          <p:nvGrpSpPr>
            <p:cNvPr id="6" name="组合 5"/>
            <p:cNvGrpSpPr/>
            <p:nvPr/>
          </p:nvGrpSpPr>
          <p:grpSpPr>
            <a:xfrm>
              <a:off x="6008680" y="2402678"/>
              <a:ext cx="2162550" cy="1702882"/>
              <a:chOff x="6008680" y="2402678"/>
              <a:chExt cx="2162550" cy="1702882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6439070" y="2402678"/>
                <a:ext cx="1732160" cy="1702882"/>
                <a:chOff x="6439070" y="2402678"/>
                <a:chExt cx="1732160" cy="1702882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6534673" y="3603456"/>
                  <a:ext cx="1525285" cy="22895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6439070" y="2402678"/>
                  <a:ext cx="1732160" cy="1702882"/>
                </a:xfrm>
                <a:prstGeom prst="roundRect">
                  <a:avLst>
                    <a:gd name="adj" fmla="val 2624"/>
                  </a:avLst>
                </a:prstGeom>
                <a:noFill/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buClr>
                      <a:srgbClr val="CC9900"/>
                    </a:buClr>
                    <a:buFont typeface="Wingdings" pitchFamily="2" charset="2"/>
                    <a:buChar char="n"/>
                  </a:pPr>
                  <a:endPara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6965" y="3146912"/>
                  <a:ext cx="541710" cy="685497"/>
                </a:xfrm>
                <a:prstGeom prst="rect">
                  <a:avLst/>
                </a:pr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5362" y="2721768"/>
                  <a:ext cx="959575" cy="210606"/>
                </a:xfrm>
                <a:prstGeom prst="rect">
                  <a:avLst/>
                </a:prstGeom>
                <a:ln w="9525">
                  <a:noFill/>
                </a:ln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0641" y="3158452"/>
                  <a:ext cx="974467" cy="630690"/>
                </a:xfrm>
                <a:prstGeom prst="rect">
                  <a:avLst/>
                </a:prstGeom>
              </p:spPr>
            </p:pic>
            <p:cxnSp>
              <p:nvCxnSpPr>
                <p:cNvPr id="24" name="直接箭头连接符 23"/>
                <p:cNvCxnSpPr/>
                <p:nvPr/>
              </p:nvCxnSpPr>
              <p:spPr>
                <a:xfrm flipV="1">
                  <a:off x="7298026" y="2916902"/>
                  <a:ext cx="1" cy="2423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/>
                <p:cNvSpPr txBox="1"/>
                <p:nvPr/>
              </p:nvSpPr>
              <p:spPr>
                <a:xfrm>
                  <a:off x="6488213" y="2427258"/>
                  <a:ext cx="168301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AnyBackup Express</a:t>
                  </a:r>
                  <a:endPara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6609992" y="3855937"/>
                  <a:ext cx="1390314" cy="231237"/>
                </a:xfrm>
                <a:prstGeom prst="rect">
                  <a:avLst/>
                </a:prstGeom>
                <a:gradFill>
                  <a:gsLst>
                    <a:gs pos="0">
                      <a:srgbClr val="C00000"/>
                    </a:gs>
                    <a:gs pos="100000">
                      <a:schemeClr val="accent2"/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/>
                    <a:t>分支机构</a:t>
                  </a:r>
                </a:p>
              </p:txBody>
            </p:sp>
          </p:grpSp>
          <p:cxnSp>
            <p:nvCxnSpPr>
              <p:cNvPr id="65" name="肘形连接符 64"/>
              <p:cNvCxnSpPr>
                <a:stCxn id="22" idx="1"/>
                <a:endCxn id="58" idx="3"/>
              </p:cNvCxnSpPr>
              <p:nvPr/>
            </p:nvCxnSpPr>
            <p:spPr>
              <a:xfrm rot="10800000" flipV="1">
                <a:off x="6008680" y="2827070"/>
                <a:ext cx="816683" cy="1239845"/>
              </a:xfrm>
              <a:prstGeom prst="bentConnector3">
                <a:avLst>
                  <a:gd name="adj1" fmla="val 56220"/>
                </a:avLst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文本框 77"/>
            <p:cNvSpPr txBox="1"/>
            <p:nvPr/>
          </p:nvSpPr>
          <p:spPr>
            <a:xfrm>
              <a:off x="5135320" y="2925093"/>
              <a:ext cx="170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D2D2R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35320" y="4066916"/>
            <a:ext cx="3035910" cy="1814161"/>
            <a:chOff x="5135320" y="4066916"/>
            <a:chExt cx="3035910" cy="1814161"/>
          </a:xfrm>
        </p:grpSpPr>
        <p:grpSp>
          <p:nvGrpSpPr>
            <p:cNvPr id="7" name="组合 6"/>
            <p:cNvGrpSpPr/>
            <p:nvPr/>
          </p:nvGrpSpPr>
          <p:grpSpPr>
            <a:xfrm>
              <a:off x="6008680" y="4066916"/>
              <a:ext cx="2162550" cy="1814161"/>
              <a:chOff x="6008680" y="4066916"/>
              <a:chExt cx="2162550" cy="181416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439070" y="4178195"/>
                <a:ext cx="1732160" cy="1702882"/>
                <a:chOff x="6439070" y="4178195"/>
                <a:chExt cx="1732160" cy="1702882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6534673" y="5378973"/>
                  <a:ext cx="1525285" cy="22895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6439070" y="4178195"/>
                  <a:ext cx="1732160" cy="1702882"/>
                </a:xfrm>
                <a:prstGeom prst="roundRect">
                  <a:avLst>
                    <a:gd name="adj" fmla="val 2624"/>
                  </a:avLst>
                </a:prstGeom>
                <a:noFill/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buClr>
                      <a:srgbClr val="CC9900"/>
                    </a:buClr>
                    <a:buFont typeface="Wingdings" pitchFamily="2" charset="2"/>
                    <a:buChar char="n"/>
                  </a:pPr>
                  <a:endPara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6965" y="4922429"/>
                  <a:ext cx="541710" cy="685497"/>
                </a:xfrm>
                <a:prstGeom prst="rect">
                  <a:avLst/>
                </a:prstGeom>
              </p:spPr>
            </p:pic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5362" y="4497285"/>
                  <a:ext cx="959575" cy="210606"/>
                </a:xfrm>
                <a:prstGeom prst="rect">
                  <a:avLst/>
                </a:prstGeom>
                <a:ln w="9525">
                  <a:noFill/>
                </a:ln>
              </p:spPr>
            </p:pic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0641" y="4933969"/>
                  <a:ext cx="974467" cy="630690"/>
                </a:xfrm>
                <a:prstGeom prst="rect">
                  <a:avLst/>
                </a:prstGeom>
              </p:spPr>
            </p:pic>
            <p:cxnSp>
              <p:nvCxnSpPr>
                <p:cNvPr id="16" name="直接箭头连接符 15"/>
                <p:cNvCxnSpPr/>
                <p:nvPr/>
              </p:nvCxnSpPr>
              <p:spPr>
                <a:xfrm flipV="1">
                  <a:off x="7298026" y="4692419"/>
                  <a:ext cx="1" cy="2423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本框 16"/>
                <p:cNvSpPr txBox="1"/>
                <p:nvPr/>
              </p:nvSpPr>
              <p:spPr>
                <a:xfrm>
                  <a:off x="6488213" y="4202775"/>
                  <a:ext cx="168301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AnyBackup Express</a:t>
                  </a:r>
                  <a:endPara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6609992" y="5641491"/>
                  <a:ext cx="1390314" cy="231237"/>
                </a:xfrm>
                <a:prstGeom prst="rect">
                  <a:avLst/>
                </a:prstGeom>
                <a:gradFill>
                  <a:gsLst>
                    <a:gs pos="0">
                      <a:srgbClr val="C00000"/>
                    </a:gs>
                    <a:gs pos="100000">
                      <a:schemeClr val="accent2"/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/>
                    <a:t>分支机构</a:t>
                  </a:r>
                </a:p>
              </p:txBody>
            </p:sp>
          </p:grpSp>
          <p:cxnSp>
            <p:nvCxnSpPr>
              <p:cNvPr id="68" name="肘形连接符 67"/>
              <p:cNvCxnSpPr>
                <a:stCxn id="14" idx="1"/>
                <a:endCxn id="58" idx="3"/>
              </p:cNvCxnSpPr>
              <p:nvPr/>
            </p:nvCxnSpPr>
            <p:spPr>
              <a:xfrm rot="10800000">
                <a:off x="6008680" y="4066916"/>
                <a:ext cx="816683" cy="535672"/>
              </a:xfrm>
              <a:prstGeom prst="bentConnector3">
                <a:avLst>
                  <a:gd name="adj1" fmla="val 56220"/>
                </a:avLst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文本框 78"/>
            <p:cNvSpPr txBox="1"/>
            <p:nvPr/>
          </p:nvSpPr>
          <p:spPr>
            <a:xfrm>
              <a:off x="5135320" y="4437501"/>
              <a:ext cx="170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D2D2R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2535" y="2150257"/>
            <a:ext cx="5471599" cy="307777"/>
            <a:chOff x="2052535" y="2150257"/>
            <a:chExt cx="5471599" cy="307777"/>
          </a:xfrm>
        </p:grpSpPr>
        <p:sp>
          <p:nvSpPr>
            <p:cNvPr id="76" name="上箭头 75"/>
            <p:cNvSpPr/>
            <p:nvPr/>
          </p:nvSpPr>
          <p:spPr>
            <a:xfrm>
              <a:off x="2052535" y="2167934"/>
              <a:ext cx="698772" cy="206080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上箭头 76"/>
            <p:cNvSpPr/>
            <p:nvPr/>
          </p:nvSpPr>
          <p:spPr>
            <a:xfrm>
              <a:off x="6825362" y="2167934"/>
              <a:ext cx="698772" cy="206080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233912" y="2150257"/>
              <a:ext cx="170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集中管理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5572524" y="2150257"/>
              <a:ext cx="170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集中管理</a:t>
              </a: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8627726" y="2231691"/>
            <a:ext cx="3101125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价值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总部和分支结构可根据容量和功能需求，合理选择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AnyBackup Express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不同型号，有利于降低购买成本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分支机构数据可通过远程复制至总部，实现异地灾备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支持接入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AnyBackup Master Server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进行集中管理</a:t>
            </a:r>
          </a:p>
        </p:txBody>
      </p:sp>
      <p:sp>
        <p:nvSpPr>
          <p:cNvPr id="50" name="矩形 49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应用场景：云备份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5299" y="2462541"/>
            <a:ext cx="4585688" cy="2928407"/>
            <a:chOff x="775299" y="2462541"/>
            <a:chExt cx="4585688" cy="2928407"/>
          </a:xfrm>
        </p:grpSpPr>
        <p:grpSp>
          <p:nvGrpSpPr>
            <p:cNvPr id="4" name="组合 3"/>
            <p:cNvGrpSpPr/>
            <p:nvPr/>
          </p:nvGrpSpPr>
          <p:grpSpPr>
            <a:xfrm>
              <a:off x="775299" y="2462541"/>
              <a:ext cx="1900700" cy="2928407"/>
              <a:chOff x="775299" y="2462541"/>
              <a:chExt cx="1900700" cy="2928407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775299" y="2462541"/>
                <a:ext cx="1891638" cy="2928407"/>
              </a:xfrm>
              <a:prstGeom prst="roundRect">
                <a:avLst>
                  <a:gd name="adj" fmla="val 6729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860" y="3649295"/>
                <a:ext cx="523950" cy="66302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2403" y="2960932"/>
                <a:ext cx="805963" cy="52163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544" y="3649295"/>
                <a:ext cx="523950" cy="66302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640" y="2960932"/>
                <a:ext cx="805963" cy="521632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0838" y="4519192"/>
                <a:ext cx="523950" cy="663022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795" y="4529100"/>
                <a:ext cx="518542" cy="656181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4289" y="4529100"/>
                <a:ext cx="541710" cy="685497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954181" y="2531396"/>
                <a:ext cx="1536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业务系统</a:t>
                </a: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542" y="3649295"/>
                <a:ext cx="523950" cy="663022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>
              <a:off x="2694429" y="2884940"/>
              <a:ext cx="2666558" cy="676704"/>
              <a:chOff x="2694429" y="2884940"/>
              <a:chExt cx="2666558" cy="676704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882" y="3211288"/>
                <a:ext cx="1628417" cy="350356"/>
              </a:xfrm>
              <a:prstGeom prst="rect">
                <a:avLst/>
              </a:prstGeom>
            </p:spPr>
          </p:pic>
          <p:cxnSp>
            <p:nvCxnSpPr>
              <p:cNvPr id="31" name="直接箭头连接符 30"/>
              <p:cNvCxnSpPr/>
              <p:nvPr/>
            </p:nvCxnSpPr>
            <p:spPr>
              <a:xfrm>
                <a:off x="2694429" y="3382811"/>
                <a:ext cx="923605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/>
            </p:nvSpPr>
            <p:spPr>
              <a:xfrm>
                <a:off x="3442801" y="2884940"/>
                <a:ext cx="19181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 Express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86613" y="1625600"/>
            <a:ext cx="5365754" cy="3937000"/>
            <a:chOff x="586613" y="1625600"/>
            <a:chExt cx="5365754" cy="3937000"/>
          </a:xfrm>
        </p:grpSpPr>
        <p:sp>
          <p:nvSpPr>
            <p:cNvPr id="20" name="圆角矩形 19"/>
            <p:cNvSpPr/>
            <p:nvPr/>
          </p:nvSpPr>
          <p:spPr>
            <a:xfrm>
              <a:off x="586613" y="1625600"/>
              <a:ext cx="5365754" cy="3937000"/>
            </a:xfrm>
            <a:prstGeom prst="roundRect">
              <a:avLst>
                <a:gd name="adj" fmla="val 262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33231" y="1629604"/>
              <a:ext cx="1850508" cy="27979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本地数据数据中心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31226" y="4277707"/>
            <a:ext cx="2129112" cy="1046779"/>
            <a:chOff x="11355629" y="2598716"/>
            <a:chExt cx="2129112" cy="1046779"/>
          </a:xfrm>
        </p:grpSpPr>
        <p:sp>
          <p:nvSpPr>
            <p:cNvPr id="40" name="三角形"/>
            <p:cNvSpPr/>
            <p:nvPr/>
          </p:nvSpPr>
          <p:spPr>
            <a:xfrm>
              <a:off x="11388934" y="3062049"/>
              <a:ext cx="2095807" cy="57849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2">
                    <a:lumMod val="40000"/>
                    <a:lumOff val="60000"/>
                    <a:alpha val="49000"/>
                  </a:schemeClr>
                </a:gs>
                <a:gs pos="83000">
                  <a:schemeClr val="accent2">
                    <a:lumMod val="40000"/>
                    <a:lumOff val="60000"/>
                    <a:alpha val="49000"/>
                  </a:schemeClr>
                </a:gs>
                <a:gs pos="100000">
                  <a:schemeClr val="accent2">
                    <a:lumMod val="60000"/>
                    <a:lumOff val="40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  <a:sym typeface="Helvetica Ligh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355629" y="3368496"/>
              <a:ext cx="1463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磁带库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0651" y="2598716"/>
              <a:ext cx="479093" cy="720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797" y="2598716"/>
              <a:ext cx="544791" cy="72000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12337100" y="3353636"/>
              <a:ext cx="98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蓝光光盘库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44004" y="4341057"/>
            <a:ext cx="1203800" cy="312731"/>
            <a:chOff x="2644004" y="4341057"/>
            <a:chExt cx="1203800" cy="312731"/>
          </a:xfrm>
        </p:grpSpPr>
        <p:cxnSp>
          <p:nvCxnSpPr>
            <p:cNvPr id="57" name="直接箭头连接符 56"/>
            <p:cNvCxnSpPr/>
            <p:nvPr/>
          </p:nvCxnSpPr>
          <p:spPr>
            <a:xfrm>
              <a:off x="2644004" y="4653787"/>
              <a:ext cx="1203800" cy="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2740623" y="4341057"/>
              <a:ext cx="98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D2T</a:t>
              </a:r>
              <a:endPara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0025" y="1614805"/>
            <a:ext cx="2214200" cy="3944480"/>
            <a:chOff x="6110025" y="1614805"/>
            <a:chExt cx="2214200" cy="3944480"/>
          </a:xfrm>
        </p:grpSpPr>
        <p:sp>
          <p:nvSpPr>
            <p:cNvPr id="55" name="圆角矩形 54"/>
            <p:cNvSpPr/>
            <p:nvPr/>
          </p:nvSpPr>
          <p:spPr>
            <a:xfrm>
              <a:off x="6110025" y="1625600"/>
              <a:ext cx="2214200" cy="3933685"/>
            </a:xfrm>
            <a:prstGeom prst="roundRect">
              <a:avLst>
                <a:gd name="adj" fmla="val 262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645057" y="1614805"/>
              <a:ext cx="1149020" cy="27979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公有云</a:t>
              </a:r>
            </a:p>
          </p:txBody>
        </p:sp>
      </p:grpSp>
      <p:cxnSp>
        <p:nvCxnSpPr>
          <p:cNvPr id="65" name="直接箭头连接符 64"/>
          <p:cNvCxnSpPr>
            <a:stCxn id="30" idx="3"/>
            <a:endCxn id="61" idx="1"/>
          </p:cNvCxnSpPr>
          <p:nvPr/>
        </p:nvCxnSpPr>
        <p:spPr>
          <a:xfrm flipV="1">
            <a:off x="5248299" y="3382811"/>
            <a:ext cx="937399" cy="36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5245823" y="3053675"/>
            <a:ext cx="984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D2D2C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21118" y="2287292"/>
            <a:ext cx="5468602" cy="477869"/>
            <a:chOff x="1721118" y="2287292"/>
            <a:chExt cx="5468602" cy="477869"/>
          </a:xfrm>
        </p:grpSpPr>
        <p:cxnSp>
          <p:nvCxnSpPr>
            <p:cNvPr id="63" name="肘形连接符 62"/>
            <p:cNvCxnSpPr>
              <a:stCxn id="19" idx="0"/>
              <a:endCxn id="61" idx="0"/>
            </p:cNvCxnSpPr>
            <p:nvPr/>
          </p:nvCxnSpPr>
          <p:spPr>
            <a:xfrm rot="16200000" flipH="1">
              <a:off x="4304109" y="-120450"/>
              <a:ext cx="302620" cy="5468602"/>
            </a:xfrm>
            <a:prstGeom prst="bentConnector3">
              <a:avLst>
                <a:gd name="adj1" fmla="val -7554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本框 68"/>
            <p:cNvSpPr txBox="1"/>
            <p:nvPr/>
          </p:nvSpPr>
          <p:spPr>
            <a:xfrm>
              <a:off x="6045531" y="2287292"/>
              <a:ext cx="98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D2C</a:t>
              </a:r>
              <a:endPara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5056902" y="3437649"/>
            <a:ext cx="130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lt"/>
              </a:rPr>
              <a:t>重复数据删除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数据压缩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加密传输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断点续传</a:t>
            </a:r>
            <a:endParaRPr lang="en-US" altLang="zh-CN" dirty="0"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85698" y="2765161"/>
            <a:ext cx="2008043" cy="1240102"/>
            <a:chOff x="6185698" y="2765161"/>
            <a:chExt cx="2008043" cy="1240102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698" y="2765161"/>
              <a:ext cx="2008043" cy="1235300"/>
            </a:xfrm>
            <a:prstGeom prst="rect">
              <a:avLst/>
            </a:prstGeom>
          </p:spPr>
        </p:pic>
        <p:grpSp>
          <p:nvGrpSpPr>
            <p:cNvPr id="80" name="组合 79"/>
            <p:cNvGrpSpPr/>
            <p:nvPr/>
          </p:nvGrpSpPr>
          <p:grpSpPr>
            <a:xfrm>
              <a:off x="6941653" y="3095477"/>
              <a:ext cx="1247155" cy="909786"/>
              <a:chOff x="5922405" y="1856715"/>
              <a:chExt cx="1194783" cy="871581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5922405" y="2121822"/>
                <a:ext cx="1194783" cy="606474"/>
                <a:chOff x="5254501" y="3399480"/>
                <a:chExt cx="1194783" cy="606474"/>
              </a:xfrm>
            </p:grpSpPr>
            <p:pic>
              <p:nvPicPr>
                <p:cNvPr id="83" name="图片 82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35056" y="3511897"/>
                  <a:ext cx="714228" cy="226831"/>
                </a:xfrm>
                <a:prstGeom prst="rect">
                  <a:avLst/>
                </a:prstGeom>
              </p:spPr>
            </p:pic>
            <p:pic>
              <p:nvPicPr>
                <p:cNvPr id="84" name="图片 8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1591" y="3810640"/>
                  <a:ext cx="765720" cy="195314"/>
                </a:xfrm>
                <a:prstGeom prst="rect">
                  <a:avLst/>
                </a:prstGeom>
              </p:spPr>
            </p:pic>
            <p:pic>
              <p:nvPicPr>
                <p:cNvPr id="85" name="图片 84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619"/>
                <a:stretch>
                  <a:fillRect/>
                </a:stretch>
              </p:blipFill>
              <p:spPr>
                <a:xfrm>
                  <a:off x="5277399" y="3640628"/>
                  <a:ext cx="555758" cy="206856"/>
                </a:xfrm>
                <a:prstGeom prst="rect">
                  <a:avLst/>
                </a:prstGeom>
              </p:spPr>
            </p:pic>
            <p:pic>
              <p:nvPicPr>
                <p:cNvPr id="86" name="图片 85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00309" y="3717422"/>
                  <a:ext cx="475413" cy="133612"/>
                </a:xfrm>
                <a:prstGeom prst="rect">
                  <a:avLst/>
                </a:prstGeom>
              </p:spPr>
            </p:pic>
            <p:pic>
              <p:nvPicPr>
                <p:cNvPr id="87" name="图片 86"/>
                <p:cNvPicPr>
                  <a:picLocks noChangeAspect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254501" y="3399480"/>
                  <a:ext cx="688089" cy="172454"/>
                </a:xfrm>
                <a:prstGeom prst="rect">
                  <a:avLst/>
                </a:prstGeom>
              </p:spPr>
            </p:pic>
          </p:grpSp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2078" y="1856715"/>
                <a:ext cx="609353" cy="232567"/>
              </a:xfrm>
              <a:prstGeom prst="rect">
                <a:avLst/>
              </a:prstGeom>
            </p:spPr>
          </p:pic>
        </p:grpSp>
      </p:grpSp>
      <p:sp>
        <p:nvSpPr>
          <p:cNvPr id="108" name="文本框 107"/>
          <p:cNvSpPr txBox="1"/>
          <p:nvPr/>
        </p:nvSpPr>
        <p:spPr>
          <a:xfrm>
            <a:off x="8627726" y="2533176"/>
            <a:ext cx="3101125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价值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多种技术保障数据上云高效安全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支持经济弹性的云存储，同时可整合多种利旧存储，有效降低成本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2062" y="3531413"/>
            <a:ext cx="1728777" cy="780904"/>
            <a:chOff x="3542062" y="3531413"/>
            <a:chExt cx="1728777" cy="780904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4401894" y="3531413"/>
              <a:ext cx="0" cy="78090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3542062" y="3736392"/>
              <a:ext cx="98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D2D2T</a:t>
              </a:r>
              <a:endPara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286507" y="3736392"/>
              <a:ext cx="98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D2D2B</a:t>
              </a:r>
              <a:endPara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0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0" grpId="0"/>
      <p:bldP spid="108" grpId="0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1938"/>
          <a:stretch/>
        </p:blipFill>
        <p:spPr>
          <a:xfrm>
            <a:off x="-9525" y="579422"/>
            <a:ext cx="12202287" cy="48888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79422"/>
            <a:ext cx="12192000" cy="4886326"/>
          </a:xfrm>
          <a:prstGeom prst="rect">
            <a:avLst/>
          </a:prstGeom>
          <a:solidFill>
            <a:srgbClr val="1C2D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3"/>
          <p:cNvSpPr txBox="1">
            <a:spLocks/>
          </p:cNvSpPr>
          <p:nvPr/>
        </p:nvSpPr>
        <p:spPr bwMode="auto">
          <a:xfrm>
            <a:off x="4331803" y="193683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04: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占位符 3"/>
          <p:cNvSpPr txBox="1">
            <a:spLocks/>
          </p:cNvSpPr>
          <p:nvPr/>
        </p:nvSpPr>
        <p:spPr bwMode="auto">
          <a:xfrm>
            <a:off x="1169259" y="2707737"/>
            <a:ext cx="9853481" cy="12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50000"/>
              </a:lnSpc>
              <a:buClr>
                <a:srgbClr val="D00000"/>
              </a:buClr>
              <a:buSzPct val="150000"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AnyBackup Express 7.0 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核心能力</a:t>
            </a: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63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459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AnyBackup Express 7.0 </a:t>
            </a:r>
            <a:r>
              <a:rPr lang="zh-CN" altLang="en-US" dirty="0">
                <a:solidFill>
                  <a:schemeClr val="bg1"/>
                </a:solidFill>
              </a:rPr>
              <a:t>核心能力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245627" y="1641700"/>
            <a:ext cx="0" cy="405000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7873348" y="1641700"/>
            <a:ext cx="0" cy="405000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grpSp>
        <p:nvGrpSpPr>
          <p:cNvPr id="8" name="组合 7"/>
          <p:cNvGrpSpPr/>
          <p:nvPr/>
        </p:nvGrpSpPr>
        <p:grpSpPr>
          <a:xfrm>
            <a:off x="983371" y="3712463"/>
            <a:ext cx="2616200" cy="2001006"/>
            <a:chOff x="983371" y="3712463"/>
            <a:chExt cx="2616200" cy="2001006"/>
          </a:xfrm>
        </p:grpSpPr>
        <p:sp>
          <p:nvSpPr>
            <p:cNvPr id="30" name="圆角矩形 29"/>
            <p:cNvSpPr/>
            <p:nvPr/>
          </p:nvSpPr>
          <p:spPr>
            <a:xfrm>
              <a:off x="983371" y="3712463"/>
              <a:ext cx="2616200" cy="4826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b="1" kern="0" dirty="0">
                  <a:solidFill>
                    <a:schemeClr val="accent2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企业级数据保护技术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83371" y="4236141"/>
              <a:ext cx="2616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</a:rPr>
                <a:t>重复数据删除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</a:rPr>
                <a:t>LAN-Free</a:t>
              </a:r>
              <a:r>
                <a:rPr lang="zh-CN" altLang="en-US" sz="1400" dirty="0">
                  <a:solidFill>
                    <a:schemeClr val="bg1"/>
                  </a:solidFill>
                </a:rPr>
                <a:t>备份恢复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永久增量备份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持续数据保护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云备份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3693" y="1802020"/>
            <a:ext cx="2690813" cy="1668639"/>
            <a:chOff x="4763693" y="1802020"/>
            <a:chExt cx="2690813" cy="1668639"/>
          </a:xfrm>
        </p:grpSpPr>
        <p:sp>
          <p:nvSpPr>
            <p:cNvPr id="32" name="圆角矩形 31"/>
            <p:cNvSpPr/>
            <p:nvPr/>
          </p:nvSpPr>
          <p:spPr>
            <a:xfrm>
              <a:off x="4763693" y="1802020"/>
              <a:ext cx="2616200" cy="4826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b="1" kern="0" dirty="0">
                  <a:solidFill>
                    <a:srgbClr val="C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全面的数据保护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966894" y="2285719"/>
              <a:ext cx="2487612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SAP HANA</a:t>
              </a:r>
              <a:r>
                <a:rPr lang="zh-CN" altLang="en-US" sz="1400" dirty="0">
                  <a:solidFill>
                    <a:schemeClr val="bg1"/>
                  </a:solidFill>
                </a:rPr>
                <a:t>保护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</a:rPr>
                <a:t>Hadoop</a:t>
              </a:r>
              <a:r>
                <a:rPr lang="zh-CN" altLang="en-US" sz="1400" dirty="0">
                  <a:solidFill>
                    <a:schemeClr val="bg1"/>
                  </a:solidFill>
                </a:rPr>
                <a:t>保护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云平台保护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非结构化数据保护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66804" y="3712463"/>
            <a:ext cx="2902330" cy="1554729"/>
            <a:chOff x="8366804" y="3712463"/>
            <a:chExt cx="2902330" cy="1554729"/>
          </a:xfrm>
        </p:grpSpPr>
        <p:sp>
          <p:nvSpPr>
            <p:cNvPr id="34" name="圆角矩形 33"/>
            <p:cNvSpPr/>
            <p:nvPr/>
          </p:nvSpPr>
          <p:spPr>
            <a:xfrm>
              <a:off x="8366804" y="3712463"/>
              <a:ext cx="2616200" cy="4826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b="1" kern="0" dirty="0">
                  <a:solidFill>
                    <a:schemeClr val="accent2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简易的运维管理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66804" y="4236141"/>
              <a:ext cx="2902330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轻松实现产品选购、部署、扩展、使用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无缝集成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Master Server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12947" y="2256850"/>
            <a:ext cx="2637638" cy="1319739"/>
            <a:chOff x="1112947" y="2256850"/>
            <a:chExt cx="2637638" cy="1319739"/>
          </a:xfrm>
        </p:grpSpPr>
        <p:grpSp>
          <p:nvGrpSpPr>
            <p:cNvPr id="4" name="í$1ïďè"/>
            <p:cNvGrpSpPr/>
            <p:nvPr/>
          </p:nvGrpSpPr>
          <p:grpSpPr>
            <a:xfrm>
              <a:off x="1112947" y="2256850"/>
              <a:ext cx="2637638" cy="1319739"/>
              <a:chOff x="1065204" y="2478024"/>
              <a:chExt cx="2637638" cy="1319739"/>
            </a:xfrm>
          </p:grpSpPr>
          <p:sp>
            <p:nvSpPr>
              <p:cNvPr id="26" name="ïṥlïḑé"/>
              <p:cNvSpPr/>
              <p:nvPr/>
            </p:nvSpPr>
            <p:spPr>
              <a:xfrm rot="10800000">
                <a:off x="1065204" y="2478024"/>
                <a:ext cx="2637638" cy="1318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65" y="21600"/>
                      <a:pt x="21600" y="11929"/>
                      <a:pt x="21600" y="0"/>
                    </a:cubicBezTo>
                    <a:lnTo>
                      <a:pt x="0" y="0"/>
                    </a:lnTo>
                    <a:cubicBezTo>
                      <a:pt x="0" y="11929"/>
                      <a:pt x="4835" y="21600"/>
                      <a:pt x="10800" y="216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ïSḻîďè"/>
              <p:cNvSpPr/>
              <p:nvPr/>
            </p:nvSpPr>
            <p:spPr>
              <a:xfrm rot="10800000">
                <a:off x="1225144" y="2638827"/>
                <a:ext cx="2317763" cy="1158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65" y="21600"/>
                      <a:pt x="21600" y="11929"/>
                      <a:pt x="21600" y="0"/>
                    </a:cubicBezTo>
                    <a:lnTo>
                      <a:pt x="0" y="0"/>
                    </a:lnTo>
                    <a:cubicBezTo>
                      <a:pt x="0" y="11929"/>
                      <a:pt x="4835" y="21600"/>
                      <a:pt x="10800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padlock_222371"/>
            <p:cNvSpPr>
              <a:spLocks noChangeAspect="1"/>
            </p:cNvSpPr>
            <p:nvPr/>
          </p:nvSpPr>
          <p:spPr bwMode="auto">
            <a:xfrm>
              <a:off x="2232687" y="2729142"/>
              <a:ext cx="398160" cy="609685"/>
            </a:xfrm>
            <a:custGeom>
              <a:avLst/>
              <a:gdLst>
                <a:gd name="connsiteX0" fmla="*/ 198113 w 396225"/>
                <a:gd name="connsiteY0" fmla="*/ 389078 h 606722"/>
                <a:gd name="connsiteX1" fmla="*/ 158508 w 396225"/>
                <a:gd name="connsiteY1" fmla="*/ 428625 h 606722"/>
                <a:gd name="connsiteX2" fmla="*/ 178355 w 396225"/>
                <a:gd name="connsiteY2" fmla="*/ 462929 h 606722"/>
                <a:gd name="connsiteX3" fmla="*/ 178355 w 396225"/>
                <a:gd name="connsiteY3" fmla="*/ 520962 h 606722"/>
                <a:gd name="connsiteX4" fmla="*/ 217960 w 396225"/>
                <a:gd name="connsiteY4" fmla="*/ 520962 h 606722"/>
                <a:gd name="connsiteX5" fmla="*/ 217960 w 396225"/>
                <a:gd name="connsiteY5" fmla="*/ 462929 h 606722"/>
                <a:gd name="connsiteX6" fmla="*/ 237806 w 396225"/>
                <a:gd name="connsiteY6" fmla="*/ 428625 h 606722"/>
                <a:gd name="connsiteX7" fmla="*/ 198113 w 396225"/>
                <a:gd name="connsiteY7" fmla="*/ 389078 h 606722"/>
                <a:gd name="connsiteX8" fmla="*/ 0 w 396225"/>
                <a:gd name="connsiteY8" fmla="*/ 290165 h 606722"/>
                <a:gd name="connsiteX9" fmla="*/ 396225 w 396225"/>
                <a:gd name="connsiteY9" fmla="*/ 290165 h 606722"/>
                <a:gd name="connsiteX10" fmla="*/ 396225 w 396225"/>
                <a:gd name="connsiteY10" fmla="*/ 606722 h 606722"/>
                <a:gd name="connsiteX11" fmla="*/ 0 w 396225"/>
                <a:gd name="connsiteY11" fmla="*/ 606722 h 606722"/>
                <a:gd name="connsiteX12" fmla="*/ 198113 w 396225"/>
                <a:gd name="connsiteY12" fmla="*/ 0 h 606722"/>
                <a:gd name="connsiteX13" fmla="*/ 356638 w 396225"/>
                <a:gd name="connsiteY13" fmla="*/ 158300 h 606722"/>
                <a:gd name="connsiteX14" fmla="*/ 356638 w 396225"/>
                <a:gd name="connsiteY14" fmla="*/ 250649 h 606722"/>
                <a:gd name="connsiteX15" fmla="*/ 277420 w 396225"/>
                <a:gd name="connsiteY15" fmla="*/ 250649 h 606722"/>
                <a:gd name="connsiteX16" fmla="*/ 277420 w 396225"/>
                <a:gd name="connsiteY16" fmla="*/ 158300 h 606722"/>
                <a:gd name="connsiteX17" fmla="*/ 198113 w 396225"/>
                <a:gd name="connsiteY17" fmla="*/ 79106 h 606722"/>
                <a:gd name="connsiteX18" fmla="*/ 118895 w 396225"/>
                <a:gd name="connsiteY18" fmla="*/ 158300 h 606722"/>
                <a:gd name="connsiteX19" fmla="*/ 118895 w 396225"/>
                <a:gd name="connsiteY19" fmla="*/ 250649 h 606722"/>
                <a:gd name="connsiteX20" fmla="*/ 39587 w 396225"/>
                <a:gd name="connsiteY20" fmla="*/ 250649 h 606722"/>
                <a:gd name="connsiteX21" fmla="*/ 39587 w 396225"/>
                <a:gd name="connsiteY21" fmla="*/ 158300 h 606722"/>
                <a:gd name="connsiteX22" fmla="*/ 198113 w 396225"/>
                <a:gd name="connsiteY2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6225" h="606722">
                  <a:moveTo>
                    <a:pt x="198113" y="389078"/>
                  </a:moveTo>
                  <a:cubicBezTo>
                    <a:pt x="176219" y="389078"/>
                    <a:pt x="158508" y="406763"/>
                    <a:pt x="158508" y="428625"/>
                  </a:cubicBezTo>
                  <a:cubicBezTo>
                    <a:pt x="158508" y="443289"/>
                    <a:pt x="166518" y="456086"/>
                    <a:pt x="178355" y="462929"/>
                  </a:cubicBezTo>
                  <a:lnTo>
                    <a:pt x="178355" y="520962"/>
                  </a:lnTo>
                  <a:lnTo>
                    <a:pt x="217960" y="520962"/>
                  </a:lnTo>
                  <a:lnTo>
                    <a:pt x="217960" y="462929"/>
                  </a:lnTo>
                  <a:cubicBezTo>
                    <a:pt x="229797" y="456086"/>
                    <a:pt x="237806" y="443289"/>
                    <a:pt x="237806" y="428625"/>
                  </a:cubicBezTo>
                  <a:cubicBezTo>
                    <a:pt x="237806" y="406763"/>
                    <a:pt x="220007" y="389078"/>
                    <a:pt x="198113" y="389078"/>
                  </a:cubicBezTo>
                  <a:close/>
                  <a:moveTo>
                    <a:pt x="0" y="290165"/>
                  </a:moveTo>
                  <a:lnTo>
                    <a:pt x="396225" y="290165"/>
                  </a:lnTo>
                  <a:lnTo>
                    <a:pt x="396225" y="606722"/>
                  </a:lnTo>
                  <a:lnTo>
                    <a:pt x="0" y="606722"/>
                  </a:lnTo>
                  <a:close/>
                  <a:moveTo>
                    <a:pt x="198113" y="0"/>
                  </a:moveTo>
                  <a:cubicBezTo>
                    <a:pt x="285698" y="0"/>
                    <a:pt x="356638" y="70839"/>
                    <a:pt x="356638" y="158300"/>
                  </a:cubicBezTo>
                  <a:lnTo>
                    <a:pt x="356638" y="250649"/>
                  </a:lnTo>
                  <a:lnTo>
                    <a:pt x="277420" y="250649"/>
                  </a:lnTo>
                  <a:lnTo>
                    <a:pt x="277420" y="158300"/>
                  </a:lnTo>
                  <a:cubicBezTo>
                    <a:pt x="277420" y="114659"/>
                    <a:pt x="241816" y="79106"/>
                    <a:pt x="198113" y="79106"/>
                  </a:cubicBezTo>
                  <a:cubicBezTo>
                    <a:pt x="154409" y="79106"/>
                    <a:pt x="118895" y="114659"/>
                    <a:pt x="118895" y="158300"/>
                  </a:cubicBezTo>
                  <a:lnTo>
                    <a:pt x="118895" y="250649"/>
                  </a:lnTo>
                  <a:lnTo>
                    <a:pt x="39587" y="250649"/>
                  </a:lnTo>
                  <a:lnTo>
                    <a:pt x="39587" y="158300"/>
                  </a:lnTo>
                  <a:cubicBezTo>
                    <a:pt x="39587" y="70839"/>
                    <a:pt x="110617" y="0"/>
                    <a:pt x="19811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4740668" y="3576700"/>
            <a:ext cx="2637639" cy="1318882"/>
            <a:chOff x="4740668" y="3576700"/>
            <a:chExt cx="2637639" cy="1318882"/>
          </a:xfrm>
        </p:grpSpPr>
        <p:grpSp>
          <p:nvGrpSpPr>
            <p:cNvPr id="6" name="í$ḷiḍê"/>
            <p:cNvGrpSpPr/>
            <p:nvPr/>
          </p:nvGrpSpPr>
          <p:grpSpPr>
            <a:xfrm>
              <a:off x="4740668" y="3576700"/>
              <a:ext cx="2637639" cy="1318882"/>
              <a:chOff x="4786037" y="3797874"/>
              <a:chExt cx="2637639" cy="1318882"/>
            </a:xfrm>
          </p:grpSpPr>
          <p:sp>
            <p:nvSpPr>
              <p:cNvPr id="20" name="ïṥļídè"/>
              <p:cNvSpPr/>
              <p:nvPr/>
            </p:nvSpPr>
            <p:spPr>
              <a:xfrm>
                <a:off x="4786037" y="3797874"/>
                <a:ext cx="2637639" cy="1318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65" y="21600"/>
                      <a:pt x="21600" y="11929"/>
                      <a:pt x="21600" y="0"/>
                    </a:cubicBezTo>
                    <a:lnTo>
                      <a:pt x="0" y="0"/>
                    </a:lnTo>
                    <a:cubicBezTo>
                      <a:pt x="0" y="11929"/>
                      <a:pt x="4835" y="21600"/>
                      <a:pt x="10800" y="216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ïṡļïdê"/>
              <p:cNvSpPr/>
              <p:nvPr/>
            </p:nvSpPr>
            <p:spPr>
              <a:xfrm rot="10800000">
                <a:off x="4940337" y="3800072"/>
                <a:ext cx="2317848" cy="1158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9670"/>
                      <a:pt x="0" y="21600"/>
                    </a:cubicBezTo>
                    <a:lnTo>
                      <a:pt x="21600" y="21600"/>
                    </a:lnTo>
                    <a:cubicBezTo>
                      <a:pt x="21600" y="9670"/>
                      <a:pt x="16764" y="0"/>
                      <a:pt x="1080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user-shield_71679"/>
            <p:cNvSpPr>
              <a:spLocks noChangeAspect="1"/>
            </p:cNvSpPr>
            <p:nvPr/>
          </p:nvSpPr>
          <p:spPr bwMode="auto">
            <a:xfrm>
              <a:off x="5809541" y="3853501"/>
              <a:ext cx="524503" cy="609685"/>
            </a:xfrm>
            <a:custGeom>
              <a:avLst/>
              <a:gdLst>
                <a:gd name="T0" fmla="*/ 3995 w 4040"/>
                <a:gd name="T1" fmla="*/ 694 h 4703"/>
                <a:gd name="T2" fmla="*/ 2042 w 4040"/>
                <a:gd name="T3" fmla="*/ 5 h 4703"/>
                <a:gd name="T4" fmla="*/ 1998 w 4040"/>
                <a:gd name="T5" fmla="*/ 5 h 4703"/>
                <a:gd name="T6" fmla="*/ 45 w 4040"/>
                <a:gd name="T7" fmla="*/ 694 h 4703"/>
                <a:gd name="T8" fmla="*/ 0 w 4040"/>
                <a:gd name="T9" fmla="*/ 756 h 4703"/>
                <a:gd name="T10" fmla="*/ 506 w 4040"/>
                <a:gd name="T11" fmla="*/ 2967 h 4703"/>
                <a:gd name="T12" fmla="*/ 1989 w 4040"/>
                <a:gd name="T13" fmla="*/ 4696 h 4703"/>
                <a:gd name="T14" fmla="*/ 2020 w 4040"/>
                <a:gd name="T15" fmla="*/ 4703 h 4703"/>
                <a:gd name="T16" fmla="*/ 2050 w 4040"/>
                <a:gd name="T17" fmla="*/ 4696 h 4703"/>
                <a:gd name="T18" fmla="*/ 3534 w 4040"/>
                <a:gd name="T19" fmla="*/ 2967 h 4703"/>
                <a:gd name="T20" fmla="*/ 4040 w 4040"/>
                <a:gd name="T21" fmla="*/ 756 h 4703"/>
                <a:gd name="T22" fmla="*/ 3995 w 4040"/>
                <a:gd name="T23" fmla="*/ 694 h 4703"/>
                <a:gd name="T24" fmla="*/ 2820 w 4040"/>
                <a:gd name="T25" fmla="*/ 2962 h 4703"/>
                <a:gd name="T26" fmla="*/ 1220 w 4040"/>
                <a:gd name="T27" fmla="*/ 2962 h 4703"/>
                <a:gd name="T28" fmla="*/ 1158 w 4040"/>
                <a:gd name="T29" fmla="*/ 2900 h 4703"/>
                <a:gd name="T30" fmla="*/ 1616 w 4040"/>
                <a:gd name="T31" fmla="*/ 2274 h 4703"/>
                <a:gd name="T32" fmla="*/ 1702 w 4040"/>
                <a:gd name="T33" fmla="*/ 2231 h 4703"/>
                <a:gd name="T34" fmla="*/ 1642 w 4040"/>
                <a:gd name="T35" fmla="*/ 2102 h 4703"/>
                <a:gd name="T36" fmla="*/ 1499 w 4040"/>
                <a:gd name="T37" fmla="*/ 1708 h 4703"/>
                <a:gd name="T38" fmla="*/ 2020 w 4040"/>
                <a:gd name="T39" fmla="*/ 1102 h 4703"/>
                <a:gd name="T40" fmla="*/ 2541 w 4040"/>
                <a:gd name="T41" fmla="*/ 1708 h 4703"/>
                <a:gd name="T42" fmla="*/ 2398 w 4040"/>
                <a:gd name="T43" fmla="*/ 2102 h 4703"/>
                <a:gd name="T44" fmla="*/ 2338 w 4040"/>
                <a:gd name="T45" fmla="*/ 2231 h 4703"/>
                <a:gd name="T46" fmla="*/ 2424 w 4040"/>
                <a:gd name="T47" fmla="*/ 2274 h 4703"/>
                <a:gd name="T48" fmla="*/ 2882 w 4040"/>
                <a:gd name="T49" fmla="*/ 2900 h 4703"/>
                <a:gd name="T50" fmla="*/ 2820 w 4040"/>
                <a:gd name="T51" fmla="*/ 2962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40" h="4703">
                  <a:moveTo>
                    <a:pt x="3995" y="694"/>
                  </a:moveTo>
                  <a:lnTo>
                    <a:pt x="2042" y="5"/>
                  </a:lnTo>
                  <a:cubicBezTo>
                    <a:pt x="2028" y="0"/>
                    <a:pt x="2012" y="0"/>
                    <a:pt x="1998" y="5"/>
                  </a:cubicBezTo>
                  <a:lnTo>
                    <a:pt x="45" y="694"/>
                  </a:lnTo>
                  <a:cubicBezTo>
                    <a:pt x="18" y="703"/>
                    <a:pt x="0" y="728"/>
                    <a:pt x="0" y="756"/>
                  </a:cubicBezTo>
                  <a:cubicBezTo>
                    <a:pt x="0" y="1453"/>
                    <a:pt x="185" y="2259"/>
                    <a:pt x="506" y="2967"/>
                  </a:cubicBezTo>
                  <a:cubicBezTo>
                    <a:pt x="767" y="3541"/>
                    <a:pt x="1236" y="4307"/>
                    <a:pt x="1989" y="4696"/>
                  </a:cubicBezTo>
                  <a:cubicBezTo>
                    <a:pt x="1999" y="4700"/>
                    <a:pt x="2009" y="4703"/>
                    <a:pt x="2020" y="4703"/>
                  </a:cubicBezTo>
                  <a:cubicBezTo>
                    <a:pt x="2030" y="4703"/>
                    <a:pt x="2041" y="4700"/>
                    <a:pt x="2050" y="4696"/>
                  </a:cubicBezTo>
                  <a:cubicBezTo>
                    <a:pt x="2804" y="4307"/>
                    <a:pt x="3273" y="3541"/>
                    <a:pt x="3534" y="2967"/>
                  </a:cubicBezTo>
                  <a:cubicBezTo>
                    <a:pt x="3855" y="2259"/>
                    <a:pt x="4040" y="1453"/>
                    <a:pt x="4040" y="756"/>
                  </a:cubicBezTo>
                  <a:cubicBezTo>
                    <a:pt x="4040" y="728"/>
                    <a:pt x="4022" y="703"/>
                    <a:pt x="3995" y="694"/>
                  </a:cubicBezTo>
                  <a:close/>
                  <a:moveTo>
                    <a:pt x="2820" y="2962"/>
                  </a:moveTo>
                  <a:lnTo>
                    <a:pt x="1220" y="2962"/>
                  </a:lnTo>
                  <a:cubicBezTo>
                    <a:pt x="1186" y="2962"/>
                    <a:pt x="1158" y="2934"/>
                    <a:pt x="1158" y="2900"/>
                  </a:cubicBezTo>
                  <a:cubicBezTo>
                    <a:pt x="1158" y="2476"/>
                    <a:pt x="1456" y="2345"/>
                    <a:pt x="1616" y="2274"/>
                  </a:cubicBezTo>
                  <a:cubicBezTo>
                    <a:pt x="1647" y="2261"/>
                    <a:pt x="1688" y="2243"/>
                    <a:pt x="1702" y="2231"/>
                  </a:cubicBezTo>
                  <a:cubicBezTo>
                    <a:pt x="1706" y="2182"/>
                    <a:pt x="1686" y="2155"/>
                    <a:pt x="1642" y="2102"/>
                  </a:cubicBezTo>
                  <a:cubicBezTo>
                    <a:pt x="1582" y="2029"/>
                    <a:pt x="1499" y="1929"/>
                    <a:pt x="1499" y="1708"/>
                  </a:cubicBezTo>
                  <a:cubicBezTo>
                    <a:pt x="1499" y="1334"/>
                    <a:pt x="1699" y="1102"/>
                    <a:pt x="2020" y="1102"/>
                  </a:cubicBezTo>
                  <a:cubicBezTo>
                    <a:pt x="2341" y="1102"/>
                    <a:pt x="2541" y="1334"/>
                    <a:pt x="2541" y="1708"/>
                  </a:cubicBezTo>
                  <a:cubicBezTo>
                    <a:pt x="2541" y="1929"/>
                    <a:pt x="2458" y="2029"/>
                    <a:pt x="2398" y="2102"/>
                  </a:cubicBezTo>
                  <a:cubicBezTo>
                    <a:pt x="2354" y="2155"/>
                    <a:pt x="2334" y="2182"/>
                    <a:pt x="2338" y="2231"/>
                  </a:cubicBezTo>
                  <a:cubicBezTo>
                    <a:pt x="2352" y="2243"/>
                    <a:pt x="2393" y="2261"/>
                    <a:pt x="2424" y="2274"/>
                  </a:cubicBezTo>
                  <a:cubicBezTo>
                    <a:pt x="2584" y="2345"/>
                    <a:pt x="2882" y="2476"/>
                    <a:pt x="2882" y="2900"/>
                  </a:cubicBezTo>
                  <a:cubicBezTo>
                    <a:pt x="2881" y="2934"/>
                    <a:pt x="2854" y="2962"/>
                    <a:pt x="2820" y="29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grpSp>
        <p:nvGrpSpPr>
          <p:cNvPr id="7" name="组合 6"/>
          <p:cNvGrpSpPr/>
          <p:nvPr/>
        </p:nvGrpSpPr>
        <p:grpSpPr>
          <a:xfrm>
            <a:off x="8368389" y="2256850"/>
            <a:ext cx="2637639" cy="1319739"/>
            <a:chOff x="8368389" y="2256850"/>
            <a:chExt cx="2637639" cy="1319739"/>
          </a:xfrm>
        </p:grpSpPr>
        <p:sp>
          <p:nvSpPr>
            <p:cNvPr id="14" name="ïṧlïḑè"/>
            <p:cNvSpPr/>
            <p:nvPr/>
          </p:nvSpPr>
          <p:spPr>
            <a:xfrm rot="10800000">
              <a:off x="8368389" y="2256850"/>
              <a:ext cx="2637639" cy="131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5" y="21600"/>
                    <a:pt x="21600" y="11929"/>
                    <a:pt x="21600" y="0"/>
                  </a:cubicBezTo>
                  <a:lnTo>
                    <a:pt x="0" y="0"/>
                  </a:lnTo>
                  <a:cubicBezTo>
                    <a:pt x="0" y="11929"/>
                    <a:pt x="4835" y="21600"/>
                    <a:pt x="10800" y="21600"/>
                  </a:cubicBezTo>
                  <a:close/>
                </a:path>
              </a:pathLst>
            </a:custGeom>
            <a:solidFill>
              <a:srgbClr val="DCDEE0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ïşlîḋe"/>
            <p:cNvSpPr/>
            <p:nvPr/>
          </p:nvSpPr>
          <p:spPr>
            <a:xfrm rot="10800000">
              <a:off x="8528294" y="2417653"/>
              <a:ext cx="2317827" cy="115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5" y="21600"/>
                    <a:pt x="21600" y="11929"/>
                    <a:pt x="21600" y="0"/>
                  </a:cubicBezTo>
                  <a:lnTo>
                    <a:pt x="0" y="0"/>
                  </a:lnTo>
                  <a:cubicBezTo>
                    <a:pt x="0" y="11929"/>
                    <a:pt x="4836" y="21600"/>
                    <a:pt x="108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setting-tools_80852"/>
            <p:cNvSpPr>
              <a:spLocks noChangeAspect="1"/>
            </p:cNvSpPr>
            <p:nvPr/>
          </p:nvSpPr>
          <p:spPr bwMode="auto">
            <a:xfrm>
              <a:off x="9401145" y="2775853"/>
              <a:ext cx="606442" cy="609685"/>
            </a:xfrm>
            <a:custGeom>
              <a:avLst/>
              <a:gdLst>
                <a:gd name="connsiteX0" fmla="*/ 326497 w 599564"/>
                <a:gd name="connsiteY0" fmla="*/ 353926 h 602770"/>
                <a:gd name="connsiteX1" fmla="*/ 326497 w 599564"/>
                <a:gd name="connsiteY1" fmla="*/ 361898 h 602770"/>
                <a:gd name="connsiteX2" fmla="*/ 365751 w 599564"/>
                <a:gd name="connsiteY2" fmla="*/ 400959 h 602770"/>
                <a:gd name="connsiteX3" fmla="*/ 373602 w 599564"/>
                <a:gd name="connsiteY3" fmla="*/ 400959 h 602770"/>
                <a:gd name="connsiteX4" fmla="*/ 373602 w 599564"/>
                <a:gd name="connsiteY4" fmla="*/ 393120 h 602770"/>
                <a:gd name="connsiteX5" fmla="*/ 334480 w 599564"/>
                <a:gd name="connsiteY5" fmla="*/ 353926 h 602770"/>
                <a:gd name="connsiteX6" fmla="*/ 326497 w 599564"/>
                <a:gd name="connsiteY6" fmla="*/ 353926 h 602770"/>
                <a:gd name="connsiteX7" fmla="*/ 344327 w 599564"/>
                <a:gd name="connsiteY7" fmla="*/ 336256 h 602770"/>
                <a:gd name="connsiteX8" fmla="*/ 344327 w 599564"/>
                <a:gd name="connsiteY8" fmla="*/ 344094 h 602770"/>
                <a:gd name="connsiteX9" fmla="*/ 383448 w 599564"/>
                <a:gd name="connsiteY9" fmla="*/ 383289 h 602770"/>
                <a:gd name="connsiteX10" fmla="*/ 391299 w 599564"/>
                <a:gd name="connsiteY10" fmla="*/ 383289 h 602770"/>
                <a:gd name="connsiteX11" fmla="*/ 391299 w 599564"/>
                <a:gd name="connsiteY11" fmla="*/ 375450 h 602770"/>
                <a:gd name="connsiteX12" fmla="*/ 352178 w 599564"/>
                <a:gd name="connsiteY12" fmla="*/ 336256 h 602770"/>
                <a:gd name="connsiteX13" fmla="*/ 344327 w 599564"/>
                <a:gd name="connsiteY13" fmla="*/ 336256 h 602770"/>
                <a:gd name="connsiteX14" fmla="*/ 375465 w 599564"/>
                <a:gd name="connsiteY14" fmla="*/ 174297 h 602770"/>
                <a:gd name="connsiteX15" fmla="*/ 389702 w 599564"/>
                <a:gd name="connsiteY15" fmla="*/ 176290 h 602770"/>
                <a:gd name="connsiteX16" fmla="*/ 391832 w 599564"/>
                <a:gd name="connsiteY16" fmla="*/ 178549 h 602770"/>
                <a:gd name="connsiteX17" fmla="*/ 391033 w 599564"/>
                <a:gd name="connsiteY17" fmla="*/ 181472 h 602770"/>
                <a:gd name="connsiteX18" fmla="*/ 358964 w 599564"/>
                <a:gd name="connsiteY18" fmla="*/ 213491 h 602770"/>
                <a:gd name="connsiteX19" fmla="*/ 371473 w 599564"/>
                <a:gd name="connsiteY19" fmla="*/ 229169 h 602770"/>
                <a:gd name="connsiteX20" fmla="*/ 387174 w 599564"/>
                <a:gd name="connsiteY20" fmla="*/ 241525 h 602770"/>
                <a:gd name="connsiteX21" fmla="*/ 419243 w 599564"/>
                <a:gd name="connsiteY21" fmla="*/ 209505 h 602770"/>
                <a:gd name="connsiteX22" fmla="*/ 422170 w 599564"/>
                <a:gd name="connsiteY22" fmla="*/ 208708 h 602770"/>
                <a:gd name="connsiteX23" fmla="*/ 424299 w 599564"/>
                <a:gd name="connsiteY23" fmla="*/ 210701 h 602770"/>
                <a:gd name="connsiteX24" fmla="*/ 411525 w 599564"/>
                <a:gd name="connsiteY24" fmla="*/ 260923 h 602770"/>
                <a:gd name="connsiteX25" fmla="*/ 375465 w 599564"/>
                <a:gd name="connsiteY25" fmla="*/ 275936 h 602770"/>
                <a:gd name="connsiteX26" fmla="*/ 355372 w 599564"/>
                <a:gd name="connsiteY26" fmla="*/ 271818 h 602770"/>
                <a:gd name="connsiteX27" fmla="*/ 316517 w 599564"/>
                <a:gd name="connsiteY27" fmla="*/ 310613 h 602770"/>
                <a:gd name="connsiteX28" fmla="*/ 329291 w 599564"/>
                <a:gd name="connsiteY28" fmla="*/ 323235 h 602770"/>
                <a:gd name="connsiteX29" fmla="*/ 337940 w 599564"/>
                <a:gd name="connsiteY29" fmla="*/ 314599 h 602770"/>
                <a:gd name="connsiteX30" fmla="*/ 344993 w 599564"/>
                <a:gd name="connsiteY30" fmla="*/ 311676 h 602770"/>
                <a:gd name="connsiteX31" fmla="*/ 351912 w 599564"/>
                <a:gd name="connsiteY31" fmla="*/ 314599 h 602770"/>
                <a:gd name="connsiteX32" fmla="*/ 412989 w 599564"/>
                <a:gd name="connsiteY32" fmla="*/ 375583 h 602770"/>
                <a:gd name="connsiteX33" fmla="*/ 415916 w 599564"/>
                <a:gd name="connsiteY33" fmla="*/ 382624 h 602770"/>
                <a:gd name="connsiteX34" fmla="*/ 412989 w 599564"/>
                <a:gd name="connsiteY34" fmla="*/ 389666 h 602770"/>
                <a:gd name="connsiteX35" fmla="*/ 379989 w 599564"/>
                <a:gd name="connsiteY35" fmla="*/ 422616 h 602770"/>
                <a:gd name="connsiteX36" fmla="*/ 372936 w 599564"/>
                <a:gd name="connsiteY36" fmla="*/ 425539 h 602770"/>
                <a:gd name="connsiteX37" fmla="*/ 365884 w 599564"/>
                <a:gd name="connsiteY37" fmla="*/ 422616 h 602770"/>
                <a:gd name="connsiteX38" fmla="*/ 304807 w 599564"/>
                <a:gd name="connsiteY38" fmla="*/ 361632 h 602770"/>
                <a:gd name="connsiteX39" fmla="*/ 301880 w 599564"/>
                <a:gd name="connsiteY39" fmla="*/ 354590 h 602770"/>
                <a:gd name="connsiteX40" fmla="*/ 304807 w 599564"/>
                <a:gd name="connsiteY40" fmla="*/ 347682 h 602770"/>
                <a:gd name="connsiteX41" fmla="*/ 313456 w 599564"/>
                <a:gd name="connsiteY41" fmla="*/ 339046 h 602770"/>
                <a:gd name="connsiteX42" fmla="*/ 300815 w 599564"/>
                <a:gd name="connsiteY42" fmla="*/ 326291 h 602770"/>
                <a:gd name="connsiteX43" fmla="*/ 270875 w 599564"/>
                <a:gd name="connsiteY43" fmla="*/ 356185 h 602770"/>
                <a:gd name="connsiteX44" fmla="*/ 275000 w 599564"/>
                <a:gd name="connsiteY44" fmla="*/ 376247 h 602770"/>
                <a:gd name="connsiteX45" fmla="*/ 260097 w 599564"/>
                <a:gd name="connsiteY45" fmla="*/ 412120 h 602770"/>
                <a:gd name="connsiteX46" fmla="*/ 224169 w 599564"/>
                <a:gd name="connsiteY46" fmla="*/ 427133 h 602770"/>
                <a:gd name="connsiteX47" fmla="*/ 209932 w 599564"/>
                <a:gd name="connsiteY47" fmla="*/ 425007 h 602770"/>
                <a:gd name="connsiteX48" fmla="*/ 207802 w 599564"/>
                <a:gd name="connsiteY48" fmla="*/ 422881 h 602770"/>
                <a:gd name="connsiteX49" fmla="*/ 208601 w 599564"/>
                <a:gd name="connsiteY49" fmla="*/ 419958 h 602770"/>
                <a:gd name="connsiteX50" fmla="*/ 240670 w 599564"/>
                <a:gd name="connsiteY50" fmla="*/ 387806 h 602770"/>
                <a:gd name="connsiteX51" fmla="*/ 228161 w 599564"/>
                <a:gd name="connsiteY51" fmla="*/ 372261 h 602770"/>
                <a:gd name="connsiteX52" fmla="*/ 212460 w 599564"/>
                <a:gd name="connsiteY52" fmla="*/ 359905 h 602770"/>
                <a:gd name="connsiteX53" fmla="*/ 180391 w 599564"/>
                <a:gd name="connsiteY53" fmla="*/ 391925 h 602770"/>
                <a:gd name="connsiteX54" fmla="*/ 177464 w 599564"/>
                <a:gd name="connsiteY54" fmla="*/ 392722 h 602770"/>
                <a:gd name="connsiteX55" fmla="*/ 175335 w 599564"/>
                <a:gd name="connsiteY55" fmla="*/ 390596 h 602770"/>
                <a:gd name="connsiteX56" fmla="*/ 188109 w 599564"/>
                <a:gd name="connsiteY56" fmla="*/ 340374 h 602770"/>
                <a:gd name="connsiteX57" fmla="*/ 224169 w 599564"/>
                <a:gd name="connsiteY57" fmla="*/ 325494 h 602770"/>
                <a:gd name="connsiteX58" fmla="*/ 244262 w 599564"/>
                <a:gd name="connsiteY58" fmla="*/ 329612 h 602770"/>
                <a:gd name="connsiteX59" fmla="*/ 274202 w 599564"/>
                <a:gd name="connsiteY59" fmla="*/ 299719 h 602770"/>
                <a:gd name="connsiteX60" fmla="*/ 234282 w 599564"/>
                <a:gd name="connsiteY60" fmla="*/ 259993 h 602770"/>
                <a:gd name="connsiteX61" fmla="*/ 234149 w 599564"/>
                <a:gd name="connsiteY61" fmla="*/ 259860 h 602770"/>
                <a:gd name="connsiteX62" fmla="*/ 203012 w 599564"/>
                <a:gd name="connsiteY62" fmla="*/ 241791 h 602770"/>
                <a:gd name="connsiteX63" fmla="*/ 201681 w 599564"/>
                <a:gd name="connsiteY63" fmla="*/ 240462 h 602770"/>
                <a:gd name="connsiteX64" fmla="*/ 180391 w 599564"/>
                <a:gd name="connsiteY64" fmla="*/ 209904 h 602770"/>
                <a:gd name="connsiteX65" fmla="*/ 180790 w 599564"/>
                <a:gd name="connsiteY65" fmla="*/ 204457 h 602770"/>
                <a:gd name="connsiteX66" fmla="*/ 194496 w 599564"/>
                <a:gd name="connsiteY66" fmla="*/ 190772 h 602770"/>
                <a:gd name="connsiteX67" fmla="*/ 199952 w 599564"/>
                <a:gd name="connsiteY67" fmla="*/ 190373 h 602770"/>
                <a:gd name="connsiteX68" fmla="*/ 230557 w 599564"/>
                <a:gd name="connsiteY68" fmla="*/ 211631 h 602770"/>
                <a:gd name="connsiteX69" fmla="*/ 231887 w 599564"/>
                <a:gd name="connsiteY69" fmla="*/ 212960 h 602770"/>
                <a:gd name="connsiteX70" fmla="*/ 250117 w 599564"/>
                <a:gd name="connsiteY70" fmla="*/ 244049 h 602770"/>
                <a:gd name="connsiteX71" fmla="*/ 250117 w 599564"/>
                <a:gd name="connsiteY71" fmla="*/ 244315 h 602770"/>
                <a:gd name="connsiteX72" fmla="*/ 289904 w 599564"/>
                <a:gd name="connsiteY72" fmla="*/ 283908 h 602770"/>
                <a:gd name="connsiteX73" fmla="*/ 328759 w 599564"/>
                <a:gd name="connsiteY73" fmla="*/ 245245 h 602770"/>
                <a:gd name="connsiteX74" fmla="*/ 324634 w 599564"/>
                <a:gd name="connsiteY74" fmla="*/ 225183 h 602770"/>
                <a:gd name="connsiteX75" fmla="*/ 339537 w 599564"/>
                <a:gd name="connsiteY75" fmla="*/ 189310 h 602770"/>
                <a:gd name="connsiteX76" fmla="*/ 375465 w 599564"/>
                <a:gd name="connsiteY76" fmla="*/ 174297 h 602770"/>
                <a:gd name="connsiteX77" fmla="*/ 299849 w 599564"/>
                <a:gd name="connsiteY77" fmla="*/ 124221 h 602770"/>
                <a:gd name="connsiteX78" fmla="*/ 122361 w 599564"/>
                <a:gd name="connsiteY78" fmla="*/ 301451 h 602770"/>
                <a:gd name="connsiteX79" fmla="*/ 299849 w 599564"/>
                <a:gd name="connsiteY79" fmla="*/ 478549 h 602770"/>
                <a:gd name="connsiteX80" fmla="*/ 477203 w 599564"/>
                <a:gd name="connsiteY80" fmla="*/ 301451 h 602770"/>
                <a:gd name="connsiteX81" fmla="*/ 299849 w 599564"/>
                <a:gd name="connsiteY81" fmla="*/ 124221 h 602770"/>
                <a:gd name="connsiteX82" fmla="*/ 231727 w 599564"/>
                <a:gd name="connsiteY82" fmla="*/ 0 h 602770"/>
                <a:gd name="connsiteX83" fmla="*/ 367837 w 599564"/>
                <a:gd name="connsiteY83" fmla="*/ 0 h 602770"/>
                <a:gd name="connsiteX84" fmla="*/ 400567 w 599564"/>
                <a:gd name="connsiteY84" fmla="*/ 32683 h 602770"/>
                <a:gd name="connsiteX85" fmla="*/ 400567 w 599564"/>
                <a:gd name="connsiteY85" fmla="*/ 73470 h 602770"/>
                <a:gd name="connsiteX86" fmla="*/ 447001 w 599564"/>
                <a:gd name="connsiteY86" fmla="*/ 100307 h 602770"/>
                <a:gd name="connsiteX87" fmla="*/ 482525 w 599564"/>
                <a:gd name="connsiteY87" fmla="*/ 79847 h 602770"/>
                <a:gd name="connsiteX88" fmla="*/ 498757 w 599564"/>
                <a:gd name="connsiteY88" fmla="*/ 75463 h 602770"/>
                <a:gd name="connsiteX89" fmla="*/ 527097 w 599564"/>
                <a:gd name="connsiteY89" fmla="*/ 91804 h 602770"/>
                <a:gd name="connsiteX90" fmla="*/ 595218 w 599564"/>
                <a:gd name="connsiteY90" fmla="*/ 209515 h 602770"/>
                <a:gd name="connsiteX91" fmla="*/ 598411 w 599564"/>
                <a:gd name="connsiteY91" fmla="*/ 234359 h 602770"/>
                <a:gd name="connsiteX92" fmla="*/ 583244 w 599564"/>
                <a:gd name="connsiteY92" fmla="*/ 254155 h 602770"/>
                <a:gd name="connsiteX93" fmla="*/ 547852 w 599564"/>
                <a:gd name="connsiteY93" fmla="*/ 274482 h 602770"/>
                <a:gd name="connsiteX94" fmla="*/ 549316 w 599564"/>
                <a:gd name="connsiteY94" fmla="*/ 301451 h 602770"/>
                <a:gd name="connsiteX95" fmla="*/ 547852 w 599564"/>
                <a:gd name="connsiteY95" fmla="*/ 328288 h 602770"/>
                <a:gd name="connsiteX96" fmla="*/ 583244 w 599564"/>
                <a:gd name="connsiteY96" fmla="*/ 348615 h 602770"/>
                <a:gd name="connsiteX97" fmla="*/ 598411 w 599564"/>
                <a:gd name="connsiteY97" fmla="*/ 368411 h 602770"/>
                <a:gd name="connsiteX98" fmla="*/ 595218 w 599564"/>
                <a:gd name="connsiteY98" fmla="*/ 393255 h 602770"/>
                <a:gd name="connsiteX99" fmla="*/ 527097 w 599564"/>
                <a:gd name="connsiteY99" fmla="*/ 510966 h 602770"/>
                <a:gd name="connsiteX100" fmla="*/ 498757 w 599564"/>
                <a:gd name="connsiteY100" fmla="*/ 527307 h 602770"/>
                <a:gd name="connsiteX101" fmla="*/ 482525 w 599564"/>
                <a:gd name="connsiteY101" fmla="*/ 522923 h 602770"/>
                <a:gd name="connsiteX102" fmla="*/ 447001 w 599564"/>
                <a:gd name="connsiteY102" fmla="*/ 502463 h 602770"/>
                <a:gd name="connsiteX103" fmla="*/ 400567 w 599564"/>
                <a:gd name="connsiteY103" fmla="*/ 529300 h 602770"/>
                <a:gd name="connsiteX104" fmla="*/ 400567 w 599564"/>
                <a:gd name="connsiteY104" fmla="*/ 570087 h 602770"/>
                <a:gd name="connsiteX105" fmla="*/ 367837 w 599564"/>
                <a:gd name="connsiteY105" fmla="*/ 602770 h 602770"/>
                <a:gd name="connsiteX106" fmla="*/ 231727 w 599564"/>
                <a:gd name="connsiteY106" fmla="*/ 602770 h 602770"/>
                <a:gd name="connsiteX107" fmla="*/ 208577 w 599564"/>
                <a:gd name="connsiteY107" fmla="*/ 593204 h 602770"/>
                <a:gd name="connsiteX108" fmla="*/ 198997 w 599564"/>
                <a:gd name="connsiteY108" fmla="*/ 570087 h 602770"/>
                <a:gd name="connsiteX109" fmla="*/ 198997 w 599564"/>
                <a:gd name="connsiteY109" fmla="*/ 529300 h 602770"/>
                <a:gd name="connsiteX110" fmla="*/ 152563 w 599564"/>
                <a:gd name="connsiteY110" fmla="*/ 502463 h 602770"/>
                <a:gd name="connsiteX111" fmla="*/ 117039 w 599564"/>
                <a:gd name="connsiteY111" fmla="*/ 522923 h 602770"/>
                <a:gd name="connsiteX112" fmla="*/ 100807 w 599564"/>
                <a:gd name="connsiteY112" fmla="*/ 527307 h 602770"/>
                <a:gd name="connsiteX113" fmla="*/ 72467 w 599564"/>
                <a:gd name="connsiteY113" fmla="*/ 510966 h 602770"/>
                <a:gd name="connsiteX114" fmla="*/ 4346 w 599564"/>
                <a:gd name="connsiteY114" fmla="*/ 393255 h 602770"/>
                <a:gd name="connsiteX115" fmla="*/ 1153 w 599564"/>
                <a:gd name="connsiteY115" fmla="*/ 368544 h 602770"/>
                <a:gd name="connsiteX116" fmla="*/ 16320 w 599564"/>
                <a:gd name="connsiteY116" fmla="*/ 348615 h 602770"/>
                <a:gd name="connsiteX117" fmla="*/ 51712 w 599564"/>
                <a:gd name="connsiteY117" fmla="*/ 328288 h 602770"/>
                <a:gd name="connsiteX118" fmla="*/ 50248 w 599564"/>
                <a:gd name="connsiteY118" fmla="*/ 301451 h 602770"/>
                <a:gd name="connsiteX119" fmla="*/ 51712 w 599564"/>
                <a:gd name="connsiteY119" fmla="*/ 274482 h 602770"/>
                <a:gd name="connsiteX120" fmla="*/ 16320 w 599564"/>
                <a:gd name="connsiteY120" fmla="*/ 254155 h 602770"/>
                <a:gd name="connsiteX121" fmla="*/ 1153 w 599564"/>
                <a:gd name="connsiteY121" fmla="*/ 234359 h 602770"/>
                <a:gd name="connsiteX122" fmla="*/ 4346 w 599564"/>
                <a:gd name="connsiteY122" fmla="*/ 209515 h 602770"/>
                <a:gd name="connsiteX123" fmla="*/ 72467 w 599564"/>
                <a:gd name="connsiteY123" fmla="*/ 91804 h 602770"/>
                <a:gd name="connsiteX124" fmla="*/ 100807 w 599564"/>
                <a:gd name="connsiteY124" fmla="*/ 75463 h 602770"/>
                <a:gd name="connsiteX125" fmla="*/ 117039 w 599564"/>
                <a:gd name="connsiteY125" fmla="*/ 79847 h 602770"/>
                <a:gd name="connsiteX126" fmla="*/ 152563 w 599564"/>
                <a:gd name="connsiteY126" fmla="*/ 100307 h 602770"/>
                <a:gd name="connsiteX127" fmla="*/ 198997 w 599564"/>
                <a:gd name="connsiteY127" fmla="*/ 73470 h 602770"/>
                <a:gd name="connsiteX128" fmla="*/ 198997 w 599564"/>
                <a:gd name="connsiteY128" fmla="*/ 32683 h 602770"/>
                <a:gd name="connsiteX129" fmla="*/ 231727 w 599564"/>
                <a:gd name="connsiteY129" fmla="*/ 0 h 60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9564" h="602770">
                  <a:moveTo>
                    <a:pt x="326497" y="353926"/>
                  </a:moveTo>
                  <a:cubicBezTo>
                    <a:pt x="324368" y="356185"/>
                    <a:pt x="324368" y="359639"/>
                    <a:pt x="326497" y="361898"/>
                  </a:cubicBezTo>
                  <a:lnTo>
                    <a:pt x="365751" y="400959"/>
                  </a:lnTo>
                  <a:cubicBezTo>
                    <a:pt x="367880" y="403085"/>
                    <a:pt x="371473" y="403085"/>
                    <a:pt x="373602" y="400959"/>
                  </a:cubicBezTo>
                  <a:cubicBezTo>
                    <a:pt x="375731" y="398833"/>
                    <a:pt x="375731" y="395246"/>
                    <a:pt x="373602" y="393120"/>
                  </a:cubicBezTo>
                  <a:lnTo>
                    <a:pt x="334480" y="353926"/>
                  </a:lnTo>
                  <a:cubicBezTo>
                    <a:pt x="332218" y="351800"/>
                    <a:pt x="328759" y="351800"/>
                    <a:pt x="326497" y="353926"/>
                  </a:cubicBezTo>
                  <a:close/>
                  <a:moveTo>
                    <a:pt x="344327" y="336256"/>
                  </a:moveTo>
                  <a:cubicBezTo>
                    <a:pt x="342065" y="338514"/>
                    <a:pt x="342065" y="341969"/>
                    <a:pt x="344327" y="344094"/>
                  </a:cubicBezTo>
                  <a:lnTo>
                    <a:pt x="383448" y="383289"/>
                  </a:lnTo>
                  <a:cubicBezTo>
                    <a:pt x="385577" y="385414"/>
                    <a:pt x="389170" y="385414"/>
                    <a:pt x="391299" y="383289"/>
                  </a:cubicBezTo>
                  <a:cubicBezTo>
                    <a:pt x="393428" y="381030"/>
                    <a:pt x="393428" y="377576"/>
                    <a:pt x="391299" y="375450"/>
                  </a:cubicBezTo>
                  <a:lnTo>
                    <a:pt x="352178" y="336256"/>
                  </a:lnTo>
                  <a:cubicBezTo>
                    <a:pt x="349916" y="334130"/>
                    <a:pt x="346456" y="334130"/>
                    <a:pt x="344327" y="336256"/>
                  </a:cubicBezTo>
                  <a:close/>
                  <a:moveTo>
                    <a:pt x="375465" y="174297"/>
                  </a:moveTo>
                  <a:cubicBezTo>
                    <a:pt x="380388" y="174297"/>
                    <a:pt x="385178" y="174961"/>
                    <a:pt x="389702" y="176290"/>
                  </a:cubicBezTo>
                  <a:cubicBezTo>
                    <a:pt x="390767" y="176689"/>
                    <a:pt x="391565" y="177486"/>
                    <a:pt x="391832" y="178549"/>
                  </a:cubicBezTo>
                  <a:cubicBezTo>
                    <a:pt x="392098" y="179611"/>
                    <a:pt x="391832" y="180674"/>
                    <a:pt x="391033" y="181472"/>
                  </a:cubicBezTo>
                  <a:lnTo>
                    <a:pt x="358964" y="213491"/>
                  </a:lnTo>
                  <a:cubicBezTo>
                    <a:pt x="359763" y="215484"/>
                    <a:pt x="362424" y="220267"/>
                    <a:pt x="371473" y="229169"/>
                  </a:cubicBezTo>
                  <a:cubicBezTo>
                    <a:pt x="380388" y="238071"/>
                    <a:pt x="385311" y="240728"/>
                    <a:pt x="387174" y="241525"/>
                  </a:cubicBezTo>
                  <a:lnTo>
                    <a:pt x="419243" y="209505"/>
                  </a:lnTo>
                  <a:cubicBezTo>
                    <a:pt x="420041" y="208708"/>
                    <a:pt x="421106" y="208442"/>
                    <a:pt x="422170" y="208708"/>
                  </a:cubicBezTo>
                  <a:cubicBezTo>
                    <a:pt x="423235" y="208974"/>
                    <a:pt x="424033" y="209771"/>
                    <a:pt x="424299" y="210701"/>
                  </a:cubicBezTo>
                  <a:cubicBezTo>
                    <a:pt x="429622" y="228637"/>
                    <a:pt x="424699" y="247770"/>
                    <a:pt x="411525" y="260923"/>
                  </a:cubicBezTo>
                  <a:cubicBezTo>
                    <a:pt x="401944" y="270622"/>
                    <a:pt x="389170" y="275936"/>
                    <a:pt x="375465" y="275936"/>
                  </a:cubicBezTo>
                  <a:cubicBezTo>
                    <a:pt x="368545" y="275936"/>
                    <a:pt x="361626" y="274475"/>
                    <a:pt x="355372" y="271818"/>
                  </a:cubicBezTo>
                  <a:lnTo>
                    <a:pt x="316517" y="310613"/>
                  </a:lnTo>
                  <a:lnTo>
                    <a:pt x="329291" y="323235"/>
                  </a:lnTo>
                  <a:lnTo>
                    <a:pt x="337940" y="314599"/>
                  </a:lnTo>
                  <a:cubicBezTo>
                    <a:pt x="339803" y="312739"/>
                    <a:pt x="342331" y="311676"/>
                    <a:pt x="344993" y="311676"/>
                  </a:cubicBezTo>
                  <a:cubicBezTo>
                    <a:pt x="347654" y="311676"/>
                    <a:pt x="350049" y="312739"/>
                    <a:pt x="351912" y="314599"/>
                  </a:cubicBezTo>
                  <a:lnTo>
                    <a:pt x="412989" y="375583"/>
                  </a:lnTo>
                  <a:cubicBezTo>
                    <a:pt x="414852" y="377443"/>
                    <a:pt x="415916" y="379967"/>
                    <a:pt x="415916" y="382624"/>
                  </a:cubicBezTo>
                  <a:cubicBezTo>
                    <a:pt x="415916" y="385282"/>
                    <a:pt x="414852" y="387673"/>
                    <a:pt x="412989" y="389666"/>
                  </a:cubicBezTo>
                  <a:lnTo>
                    <a:pt x="379989" y="422616"/>
                  </a:lnTo>
                  <a:cubicBezTo>
                    <a:pt x="378126" y="424476"/>
                    <a:pt x="375598" y="425539"/>
                    <a:pt x="372936" y="425539"/>
                  </a:cubicBezTo>
                  <a:cubicBezTo>
                    <a:pt x="370275" y="425539"/>
                    <a:pt x="367747" y="424476"/>
                    <a:pt x="365884" y="422616"/>
                  </a:cubicBezTo>
                  <a:lnTo>
                    <a:pt x="304807" y="361632"/>
                  </a:lnTo>
                  <a:cubicBezTo>
                    <a:pt x="302944" y="359772"/>
                    <a:pt x="301880" y="357248"/>
                    <a:pt x="301880" y="354590"/>
                  </a:cubicBezTo>
                  <a:cubicBezTo>
                    <a:pt x="301880" y="351933"/>
                    <a:pt x="302944" y="349542"/>
                    <a:pt x="304807" y="347682"/>
                  </a:cubicBezTo>
                  <a:lnTo>
                    <a:pt x="313456" y="339046"/>
                  </a:lnTo>
                  <a:lnTo>
                    <a:pt x="300815" y="326291"/>
                  </a:lnTo>
                  <a:lnTo>
                    <a:pt x="270875" y="356185"/>
                  </a:lnTo>
                  <a:cubicBezTo>
                    <a:pt x="273537" y="362429"/>
                    <a:pt x="275000" y="369205"/>
                    <a:pt x="275000" y="376247"/>
                  </a:cubicBezTo>
                  <a:cubicBezTo>
                    <a:pt x="275000" y="389799"/>
                    <a:pt x="269678" y="402554"/>
                    <a:pt x="260097" y="412120"/>
                  </a:cubicBezTo>
                  <a:cubicBezTo>
                    <a:pt x="250516" y="421819"/>
                    <a:pt x="237742" y="427133"/>
                    <a:pt x="224169" y="427133"/>
                  </a:cubicBezTo>
                  <a:cubicBezTo>
                    <a:pt x="219246" y="427133"/>
                    <a:pt x="214456" y="426336"/>
                    <a:pt x="209932" y="425007"/>
                  </a:cubicBezTo>
                  <a:cubicBezTo>
                    <a:pt x="208867" y="424741"/>
                    <a:pt x="208069" y="423944"/>
                    <a:pt x="207802" y="422881"/>
                  </a:cubicBezTo>
                  <a:cubicBezTo>
                    <a:pt x="207536" y="421819"/>
                    <a:pt x="207802" y="420756"/>
                    <a:pt x="208601" y="419958"/>
                  </a:cubicBezTo>
                  <a:lnTo>
                    <a:pt x="240670" y="387806"/>
                  </a:lnTo>
                  <a:cubicBezTo>
                    <a:pt x="239871" y="385946"/>
                    <a:pt x="237210" y="381163"/>
                    <a:pt x="228161" y="372261"/>
                  </a:cubicBezTo>
                  <a:cubicBezTo>
                    <a:pt x="219246" y="363226"/>
                    <a:pt x="214323" y="360569"/>
                    <a:pt x="212460" y="359905"/>
                  </a:cubicBezTo>
                  <a:lnTo>
                    <a:pt x="180391" y="391925"/>
                  </a:lnTo>
                  <a:cubicBezTo>
                    <a:pt x="179726" y="392722"/>
                    <a:pt x="178528" y="392988"/>
                    <a:pt x="177464" y="392722"/>
                  </a:cubicBezTo>
                  <a:cubicBezTo>
                    <a:pt x="176399" y="392456"/>
                    <a:pt x="175601" y="391659"/>
                    <a:pt x="175335" y="390596"/>
                  </a:cubicBezTo>
                  <a:cubicBezTo>
                    <a:pt x="170012" y="372793"/>
                    <a:pt x="174935" y="353528"/>
                    <a:pt x="188109" y="340374"/>
                  </a:cubicBezTo>
                  <a:cubicBezTo>
                    <a:pt x="197690" y="330808"/>
                    <a:pt x="210464" y="325494"/>
                    <a:pt x="224169" y="325494"/>
                  </a:cubicBezTo>
                  <a:cubicBezTo>
                    <a:pt x="231089" y="325494"/>
                    <a:pt x="238008" y="326955"/>
                    <a:pt x="244262" y="329612"/>
                  </a:cubicBezTo>
                  <a:lnTo>
                    <a:pt x="274202" y="299719"/>
                  </a:lnTo>
                  <a:lnTo>
                    <a:pt x="234282" y="259993"/>
                  </a:lnTo>
                  <a:cubicBezTo>
                    <a:pt x="234282" y="259993"/>
                    <a:pt x="234282" y="259993"/>
                    <a:pt x="234149" y="259860"/>
                  </a:cubicBezTo>
                  <a:lnTo>
                    <a:pt x="203012" y="241791"/>
                  </a:lnTo>
                  <a:cubicBezTo>
                    <a:pt x="202480" y="241392"/>
                    <a:pt x="201948" y="240994"/>
                    <a:pt x="201681" y="240462"/>
                  </a:cubicBezTo>
                  <a:lnTo>
                    <a:pt x="180391" y="209904"/>
                  </a:lnTo>
                  <a:cubicBezTo>
                    <a:pt x="179193" y="208177"/>
                    <a:pt x="179327" y="205918"/>
                    <a:pt x="180790" y="204457"/>
                  </a:cubicBezTo>
                  <a:lnTo>
                    <a:pt x="194496" y="190772"/>
                  </a:lnTo>
                  <a:cubicBezTo>
                    <a:pt x="195960" y="189310"/>
                    <a:pt x="198222" y="189178"/>
                    <a:pt x="199952" y="190373"/>
                  </a:cubicBezTo>
                  <a:lnTo>
                    <a:pt x="230557" y="211631"/>
                  </a:lnTo>
                  <a:cubicBezTo>
                    <a:pt x="231089" y="211897"/>
                    <a:pt x="231621" y="212428"/>
                    <a:pt x="231887" y="212960"/>
                  </a:cubicBezTo>
                  <a:lnTo>
                    <a:pt x="250117" y="244049"/>
                  </a:lnTo>
                  <a:cubicBezTo>
                    <a:pt x="250117" y="244049"/>
                    <a:pt x="250117" y="244182"/>
                    <a:pt x="250117" y="244315"/>
                  </a:cubicBezTo>
                  <a:lnTo>
                    <a:pt x="289904" y="283908"/>
                  </a:lnTo>
                  <a:lnTo>
                    <a:pt x="328759" y="245245"/>
                  </a:lnTo>
                  <a:cubicBezTo>
                    <a:pt x="326097" y="239001"/>
                    <a:pt x="324634" y="232225"/>
                    <a:pt x="324634" y="225183"/>
                  </a:cubicBezTo>
                  <a:cubicBezTo>
                    <a:pt x="324634" y="211631"/>
                    <a:pt x="329956" y="198876"/>
                    <a:pt x="339537" y="189310"/>
                  </a:cubicBezTo>
                  <a:cubicBezTo>
                    <a:pt x="349118" y="179611"/>
                    <a:pt x="361892" y="174297"/>
                    <a:pt x="375465" y="174297"/>
                  </a:cubicBezTo>
                  <a:close/>
                  <a:moveTo>
                    <a:pt x="299849" y="124221"/>
                  </a:moveTo>
                  <a:cubicBezTo>
                    <a:pt x="201791" y="124221"/>
                    <a:pt x="122361" y="203536"/>
                    <a:pt x="122361" y="301451"/>
                  </a:cubicBezTo>
                  <a:cubicBezTo>
                    <a:pt x="122361" y="399234"/>
                    <a:pt x="201791" y="478549"/>
                    <a:pt x="299849" y="478549"/>
                  </a:cubicBezTo>
                  <a:cubicBezTo>
                    <a:pt x="397773" y="478549"/>
                    <a:pt x="477203" y="399234"/>
                    <a:pt x="477203" y="301451"/>
                  </a:cubicBezTo>
                  <a:cubicBezTo>
                    <a:pt x="477203" y="203536"/>
                    <a:pt x="397773" y="124221"/>
                    <a:pt x="299849" y="124221"/>
                  </a:cubicBezTo>
                  <a:close/>
                  <a:moveTo>
                    <a:pt x="231727" y="0"/>
                  </a:moveTo>
                  <a:lnTo>
                    <a:pt x="367837" y="0"/>
                  </a:lnTo>
                  <a:cubicBezTo>
                    <a:pt x="385798" y="0"/>
                    <a:pt x="400567" y="14614"/>
                    <a:pt x="400567" y="32683"/>
                  </a:cubicBezTo>
                  <a:lnTo>
                    <a:pt x="400567" y="73470"/>
                  </a:lnTo>
                  <a:cubicBezTo>
                    <a:pt x="417065" y="80777"/>
                    <a:pt x="432632" y="89811"/>
                    <a:pt x="447001" y="100307"/>
                  </a:cubicBezTo>
                  <a:lnTo>
                    <a:pt x="482525" y="79847"/>
                  </a:lnTo>
                  <a:cubicBezTo>
                    <a:pt x="487448" y="77057"/>
                    <a:pt x="493169" y="75463"/>
                    <a:pt x="498757" y="75463"/>
                  </a:cubicBezTo>
                  <a:cubicBezTo>
                    <a:pt x="510466" y="75463"/>
                    <a:pt x="521376" y="81840"/>
                    <a:pt x="527097" y="91804"/>
                  </a:cubicBezTo>
                  <a:lnTo>
                    <a:pt x="595218" y="209515"/>
                  </a:lnTo>
                  <a:cubicBezTo>
                    <a:pt x="599609" y="217088"/>
                    <a:pt x="600673" y="225856"/>
                    <a:pt x="598411" y="234359"/>
                  </a:cubicBezTo>
                  <a:cubicBezTo>
                    <a:pt x="596149" y="242729"/>
                    <a:pt x="590827" y="249770"/>
                    <a:pt x="583244" y="254155"/>
                  </a:cubicBezTo>
                  <a:lnTo>
                    <a:pt x="547852" y="274482"/>
                  </a:lnTo>
                  <a:cubicBezTo>
                    <a:pt x="548784" y="283383"/>
                    <a:pt x="549316" y="292284"/>
                    <a:pt x="549316" y="301451"/>
                  </a:cubicBezTo>
                  <a:cubicBezTo>
                    <a:pt x="549316" y="310486"/>
                    <a:pt x="548784" y="319387"/>
                    <a:pt x="547852" y="328288"/>
                  </a:cubicBezTo>
                  <a:lnTo>
                    <a:pt x="583244" y="348615"/>
                  </a:lnTo>
                  <a:cubicBezTo>
                    <a:pt x="590827" y="353000"/>
                    <a:pt x="596149" y="360041"/>
                    <a:pt x="598411" y="368411"/>
                  </a:cubicBezTo>
                  <a:cubicBezTo>
                    <a:pt x="600673" y="376914"/>
                    <a:pt x="599609" y="385682"/>
                    <a:pt x="595218" y="393255"/>
                  </a:cubicBezTo>
                  <a:lnTo>
                    <a:pt x="527097" y="510966"/>
                  </a:lnTo>
                  <a:cubicBezTo>
                    <a:pt x="521376" y="520930"/>
                    <a:pt x="510466" y="527307"/>
                    <a:pt x="498757" y="527307"/>
                  </a:cubicBezTo>
                  <a:cubicBezTo>
                    <a:pt x="493169" y="527307"/>
                    <a:pt x="487448" y="525713"/>
                    <a:pt x="482525" y="522923"/>
                  </a:cubicBezTo>
                  <a:lnTo>
                    <a:pt x="447001" y="502463"/>
                  </a:lnTo>
                  <a:cubicBezTo>
                    <a:pt x="432632" y="512959"/>
                    <a:pt x="417065" y="521993"/>
                    <a:pt x="400567" y="529300"/>
                  </a:cubicBezTo>
                  <a:lnTo>
                    <a:pt x="400567" y="570087"/>
                  </a:lnTo>
                  <a:cubicBezTo>
                    <a:pt x="400567" y="588156"/>
                    <a:pt x="385798" y="602770"/>
                    <a:pt x="367837" y="602770"/>
                  </a:cubicBezTo>
                  <a:lnTo>
                    <a:pt x="231727" y="602770"/>
                  </a:lnTo>
                  <a:cubicBezTo>
                    <a:pt x="222946" y="602770"/>
                    <a:pt x="214830" y="599449"/>
                    <a:pt x="208577" y="593204"/>
                  </a:cubicBezTo>
                  <a:cubicBezTo>
                    <a:pt x="202456" y="587093"/>
                    <a:pt x="198997" y="578856"/>
                    <a:pt x="198997" y="570087"/>
                  </a:cubicBezTo>
                  <a:lnTo>
                    <a:pt x="198997" y="529300"/>
                  </a:lnTo>
                  <a:cubicBezTo>
                    <a:pt x="182499" y="521993"/>
                    <a:pt x="166932" y="512959"/>
                    <a:pt x="152563" y="502463"/>
                  </a:cubicBezTo>
                  <a:lnTo>
                    <a:pt x="117039" y="522923"/>
                  </a:lnTo>
                  <a:cubicBezTo>
                    <a:pt x="112116" y="525713"/>
                    <a:pt x="106395" y="527307"/>
                    <a:pt x="100807" y="527307"/>
                  </a:cubicBezTo>
                  <a:cubicBezTo>
                    <a:pt x="89098" y="527307"/>
                    <a:pt x="78188" y="521063"/>
                    <a:pt x="72467" y="510966"/>
                  </a:cubicBezTo>
                  <a:lnTo>
                    <a:pt x="4346" y="393255"/>
                  </a:lnTo>
                  <a:cubicBezTo>
                    <a:pt x="-45" y="385682"/>
                    <a:pt x="-1109" y="376914"/>
                    <a:pt x="1153" y="368544"/>
                  </a:cubicBezTo>
                  <a:cubicBezTo>
                    <a:pt x="3415" y="360041"/>
                    <a:pt x="8737" y="353000"/>
                    <a:pt x="16320" y="348615"/>
                  </a:cubicBezTo>
                  <a:lnTo>
                    <a:pt x="51712" y="328288"/>
                  </a:lnTo>
                  <a:cubicBezTo>
                    <a:pt x="50780" y="319387"/>
                    <a:pt x="50248" y="310486"/>
                    <a:pt x="50248" y="301451"/>
                  </a:cubicBezTo>
                  <a:cubicBezTo>
                    <a:pt x="50248" y="292284"/>
                    <a:pt x="50780" y="283383"/>
                    <a:pt x="51712" y="274482"/>
                  </a:cubicBezTo>
                  <a:lnTo>
                    <a:pt x="16320" y="254155"/>
                  </a:lnTo>
                  <a:cubicBezTo>
                    <a:pt x="8737" y="249770"/>
                    <a:pt x="3415" y="242729"/>
                    <a:pt x="1153" y="234359"/>
                  </a:cubicBezTo>
                  <a:cubicBezTo>
                    <a:pt x="-1109" y="225856"/>
                    <a:pt x="-45" y="217088"/>
                    <a:pt x="4346" y="209515"/>
                  </a:cubicBezTo>
                  <a:lnTo>
                    <a:pt x="72467" y="91804"/>
                  </a:lnTo>
                  <a:cubicBezTo>
                    <a:pt x="78188" y="81840"/>
                    <a:pt x="89098" y="75463"/>
                    <a:pt x="100807" y="75463"/>
                  </a:cubicBezTo>
                  <a:cubicBezTo>
                    <a:pt x="106395" y="75463"/>
                    <a:pt x="112116" y="77057"/>
                    <a:pt x="117039" y="79847"/>
                  </a:cubicBezTo>
                  <a:lnTo>
                    <a:pt x="152563" y="100307"/>
                  </a:lnTo>
                  <a:cubicBezTo>
                    <a:pt x="166932" y="89811"/>
                    <a:pt x="182499" y="80777"/>
                    <a:pt x="198997" y="73470"/>
                  </a:cubicBezTo>
                  <a:lnTo>
                    <a:pt x="198997" y="32683"/>
                  </a:lnTo>
                  <a:cubicBezTo>
                    <a:pt x="198997" y="14614"/>
                    <a:pt x="213766" y="0"/>
                    <a:pt x="23172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sp>
        <p:nvSpPr>
          <p:cNvPr id="23" name="矩形 22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企业级数据保护技术：重复数据删除 </a:t>
            </a:r>
            <a:r>
              <a:rPr lang="en-US" altLang="zh-CN" dirty="0">
                <a:solidFill>
                  <a:schemeClr val="bg1"/>
                </a:solidFill>
              </a:rPr>
              <a:t>&amp; LAN-Free</a:t>
            </a:r>
            <a:r>
              <a:rPr lang="zh-CN" altLang="en-US" dirty="0">
                <a:solidFill>
                  <a:schemeClr val="bg1"/>
                </a:solidFill>
              </a:rPr>
              <a:t>备份恢复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9227" y="1564172"/>
            <a:ext cx="5194942" cy="4450262"/>
            <a:chOff x="649227" y="1564172"/>
            <a:chExt cx="5194942" cy="4450262"/>
          </a:xfrm>
        </p:grpSpPr>
        <p:sp>
          <p:nvSpPr>
            <p:cNvPr id="228" name="圆角矩形 227"/>
            <p:cNvSpPr/>
            <p:nvPr/>
          </p:nvSpPr>
          <p:spPr>
            <a:xfrm>
              <a:off x="649227" y="1564172"/>
              <a:ext cx="5191589" cy="4450262"/>
            </a:xfrm>
            <a:prstGeom prst="roundRect">
              <a:avLst>
                <a:gd name="adj" fmla="val 40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649227" y="1574022"/>
              <a:ext cx="5194942" cy="352134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ctr">
                <a:defRPr sz="1400" b="1" kern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defRPr>
              </a:lvl1pPr>
            </a:lstStyle>
            <a:p>
              <a:r>
                <a:rPr lang="zh-CN" altLang="en-US" sz="1800" b="0" dirty="0"/>
                <a:t>重复数据删除</a:t>
              </a:r>
            </a:p>
          </p:txBody>
        </p:sp>
        <p:grpSp>
          <p:nvGrpSpPr>
            <p:cNvPr id="451" name="组合 450"/>
            <p:cNvGrpSpPr/>
            <p:nvPr/>
          </p:nvGrpSpPr>
          <p:grpSpPr>
            <a:xfrm>
              <a:off x="1194163" y="2139334"/>
              <a:ext cx="4498537" cy="2568841"/>
              <a:chOff x="6906205" y="2107471"/>
              <a:chExt cx="3874511" cy="2568841"/>
            </a:xfrm>
          </p:grpSpPr>
          <p:sp>
            <p:nvSpPr>
              <p:cNvPr id="387" name="等腰三角形 386"/>
              <p:cNvSpPr/>
              <p:nvPr/>
            </p:nvSpPr>
            <p:spPr>
              <a:xfrm rot="16200000">
                <a:off x="7199678" y="2338663"/>
                <a:ext cx="900343" cy="615643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0"/>
              </a:gradFill>
              <a:ln w="38100"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88" name="图片 3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6662" y="2270579"/>
                <a:ext cx="611348" cy="826078"/>
              </a:xfrm>
              <a:prstGeom prst="rect">
                <a:avLst/>
              </a:prstGeom>
            </p:spPr>
          </p:pic>
          <p:grpSp>
            <p:nvGrpSpPr>
              <p:cNvPr id="389" name="组合 388"/>
              <p:cNvGrpSpPr/>
              <p:nvPr/>
            </p:nvGrpSpPr>
            <p:grpSpPr>
              <a:xfrm>
                <a:off x="7885762" y="2107471"/>
                <a:ext cx="883992" cy="1032819"/>
                <a:chOff x="2406662" y="2603044"/>
                <a:chExt cx="961374" cy="1321467"/>
              </a:xfrm>
            </p:grpSpPr>
            <p:sp>
              <p:nvSpPr>
                <p:cNvPr id="413" name="圆角矩形 412"/>
                <p:cNvSpPr/>
                <p:nvPr/>
              </p:nvSpPr>
              <p:spPr>
                <a:xfrm flipH="1">
                  <a:off x="2406662" y="2603044"/>
                  <a:ext cx="961374" cy="1321467"/>
                </a:xfrm>
                <a:prstGeom prst="roundRect">
                  <a:avLst>
                    <a:gd name="adj" fmla="val 1401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4" name="组合 413"/>
                <p:cNvGrpSpPr/>
                <p:nvPr/>
              </p:nvGrpSpPr>
              <p:grpSpPr>
                <a:xfrm>
                  <a:off x="2504519" y="2684549"/>
                  <a:ext cx="749063" cy="1136598"/>
                  <a:chOff x="2399644" y="2966302"/>
                  <a:chExt cx="749063" cy="1136598"/>
                </a:xfrm>
              </p:grpSpPr>
              <p:sp>
                <p:nvSpPr>
                  <p:cNvPr id="415" name="矩形 414"/>
                  <p:cNvSpPr/>
                  <p:nvPr/>
                </p:nvSpPr>
                <p:spPr>
                  <a:xfrm>
                    <a:off x="3058319" y="3771935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6" name="矩形 415"/>
                  <p:cNvSpPr/>
                  <p:nvPr/>
                </p:nvSpPr>
                <p:spPr>
                  <a:xfrm>
                    <a:off x="2929367" y="3177156"/>
                    <a:ext cx="90388" cy="116618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7" name="椭圆 416"/>
                  <p:cNvSpPr/>
                  <p:nvPr/>
                </p:nvSpPr>
                <p:spPr>
                  <a:xfrm>
                    <a:off x="2399644" y="3775428"/>
                    <a:ext cx="90388" cy="11661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8" name="平行四边形 417"/>
                  <p:cNvSpPr/>
                  <p:nvPr/>
                </p:nvSpPr>
                <p:spPr>
                  <a:xfrm>
                    <a:off x="2522619" y="3177156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9" name="等腰三角形 418"/>
                  <p:cNvSpPr/>
                  <p:nvPr/>
                </p:nvSpPr>
                <p:spPr>
                  <a:xfrm>
                    <a:off x="2399644" y="3177156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0" name="平行四边形 419"/>
                  <p:cNvSpPr/>
                  <p:nvPr/>
                </p:nvSpPr>
                <p:spPr>
                  <a:xfrm>
                    <a:off x="3058319" y="3177156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1" name="椭圆 420"/>
                  <p:cNvSpPr/>
                  <p:nvPr/>
                </p:nvSpPr>
                <p:spPr>
                  <a:xfrm>
                    <a:off x="2522619" y="3775428"/>
                    <a:ext cx="90388" cy="11661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2" name="矩形 421"/>
                  <p:cNvSpPr/>
                  <p:nvPr/>
                </p:nvSpPr>
                <p:spPr>
                  <a:xfrm>
                    <a:off x="2653655" y="3177156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3" name="等腰三角形 422"/>
                  <p:cNvSpPr/>
                  <p:nvPr/>
                </p:nvSpPr>
                <p:spPr>
                  <a:xfrm>
                    <a:off x="2929367" y="3775428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4" name="矩形 423"/>
                  <p:cNvSpPr/>
                  <p:nvPr/>
                </p:nvSpPr>
                <p:spPr>
                  <a:xfrm>
                    <a:off x="2790871" y="3775428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5" name="等腰三角形 424"/>
                  <p:cNvSpPr/>
                  <p:nvPr/>
                </p:nvSpPr>
                <p:spPr>
                  <a:xfrm>
                    <a:off x="2653655" y="3775428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6" name="平行四边形 425"/>
                  <p:cNvSpPr/>
                  <p:nvPr/>
                </p:nvSpPr>
                <p:spPr>
                  <a:xfrm>
                    <a:off x="2790871" y="3177156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 flipH="1">
                    <a:off x="3058319" y="3388010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8" name="矩形 427"/>
                  <p:cNvSpPr/>
                  <p:nvPr/>
                </p:nvSpPr>
                <p:spPr>
                  <a:xfrm flipH="1">
                    <a:off x="2399644" y="3986282"/>
                    <a:ext cx="90388" cy="116618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9" name="椭圆 428"/>
                  <p:cNvSpPr/>
                  <p:nvPr/>
                </p:nvSpPr>
                <p:spPr>
                  <a:xfrm flipH="1">
                    <a:off x="2929367" y="3388010"/>
                    <a:ext cx="90388" cy="11661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0" name="平行四边形 429"/>
                  <p:cNvSpPr/>
                  <p:nvPr/>
                </p:nvSpPr>
                <p:spPr>
                  <a:xfrm flipH="1">
                    <a:off x="2790871" y="3986282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1" name="等腰三角形 430"/>
                  <p:cNvSpPr/>
                  <p:nvPr/>
                </p:nvSpPr>
                <p:spPr>
                  <a:xfrm flipH="1">
                    <a:off x="2929367" y="3986282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2" name="平行四边形 431"/>
                  <p:cNvSpPr/>
                  <p:nvPr/>
                </p:nvSpPr>
                <p:spPr>
                  <a:xfrm flipH="1">
                    <a:off x="3058319" y="3982789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3" name="椭圆 432"/>
                  <p:cNvSpPr/>
                  <p:nvPr/>
                </p:nvSpPr>
                <p:spPr>
                  <a:xfrm flipH="1">
                    <a:off x="2790871" y="3388010"/>
                    <a:ext cx="90388" cy="11661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4" name="矩形 433"/>
                  <p:cNvSpPr/>
                  <p:nvPr/>
                </p:nvSpPr>
                <p:spPr>
                  <a:xfrm flipH="1">
                    <a:off x="2653655" y="3986282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5" name="等腰三角形 434"/>
                  <p:cNvSpPr/>
                  <p:nvPr/>
                </p:nvSpPr>
                <p:spPr>
                  <a:xfrm flipH="1">
                    <a:off x="2399644" y="3388010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6" name="矩形 435"/>
                  <p:cNvSpPr/>
                  <p:nvPr/>
                </p:nvSpPr>
                <p:spPr>
                  <a:xfrm flipH="1">
                    <a:off x="2522619" y="3388010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7" name="等腰三角形 436"/>
                  <p:cNvSpPr/>
                  <p:nvPr/>
                </p:nvSpPr>
                <p:spPr>
                  <a:xfrm flipH="1">
                    <a:off x="2653655" y="3388010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8" name="平行四边形 437"/>
                  <p:cNvSpPr/>
                  <p:nvPr/>
                </p:nvSpPr>
                <p:spPr>
                  <a:xfrm flipH="1">
                    <a:off x="2522619" y="3986282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 flipV="1">
                    <a:off x="3058319" y="3561082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0" name="矩形 439"/>
                  <p:cNvSpPr/>
                  <p:nvPr/>
                </p:nvSpPr>
                <p:spPr>
                  <a:xfrm flipV="1">
                    <a:off x="2929367" y="2966302"/>
                    <a:ext cx="90388" cy="116618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1" name="椭圆 440"/>
                  <p:cNvSpPr/>
                  <p:nvPr/>
                </p:nvSpPr>
                <p:spPr>
                  <a:xfrm flipV="1">
                    <a:off x="2399644" y="3564575"/>
                    <a:ext cx="90388" cy="11661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2" name="平行四边形 441"/>
                  <p:cNvSpPr/>
                  <p:nvPr/>
                </p:nvSpPr>
                <p:spPr>
                  <a:xfrm flipV="1">
                    <a:off x="2522619" y="2966303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3" name="等腰三角形 442"/>
                  <p:cNvSpPr/>
                  <p:nvPr/>
                </p:nvSpPr>
                <p:spPr>
                  <a:xfrm flipV="1">
                    <a:off x="2399644" y="2966303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4" name="平行四边形 443"/>
                  <p:cNvSpPr/>
                  <p:nvPr/>
                </p:nvSpPr>
                <p:spPr>
                  <a:xfrm flipV="1">
                    <a:off x="3058319" y="2966303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5" name="椭圆 444"/>
                  <p:cNvSpPr/>
                  <p:nvPr/>
                </p:nvSpPr>
                <p:spPr>
                  <a:xfrm flipV="1">
                    <a:off x="2522619" y="3564575"/>
                    <a:ext cx="90388" cy="11661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6" name="矩形 445"/>
                  <p:cNvSpPr/>
                  <p:nvPr/>
                </p:nvSpPr>
                <p:spPr>
                  <a:xfrm flipV="1">
                    <a:off x="2653655" y="2966303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7" name="等腰三角形 446"/>
                  <p:cNvSpPr/>
                  <p:nvPr/>
                </p:nvSpPr>
                <p:spPr>
                  <a:xfrm flipV="1">
                    <a:off x="2929367" y="3564575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8" name="矩形 447"/>
                  <p:cNvSpPr/>
                  <p:nvPr/>
                </p:nvSpPr>
                <p:spPr>
                  <a:xfrm flipV="1">
                    <a:off x="2790871" y="3564575"/>
                    <a:ext cx="90388" cy="11661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9" name="等腰三角形 448"/>
                  <p:cNvSpPr/>
                  <p:nvPr/>
                </p:nvSpPr>
                <p:spPr>
                  <a:xfrm flipV="1">
                    <a:off x="2653655" y="3564575"/>
                    <a:ext cx="90388" cy="116617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0" name="平行四边形 449"/>
                  <p:cNvSpPr/>
                  <p:nvPr/>
                </p:nvSpPr>
                <p:spPr>
                  <a:xfrm flipV="1">
                    <a:off x="2790871" y="2966303"/>
                    <a:ext cx="90388" cy="116617"/>
                  </a:xfrm>
                  <a:prstGeom prst="parallelogra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/>
                    <a:endParaRPr lang="zh-CN" altLang="en-US" sz="13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90" name="圆角矩形标注 389"/>
              <p:cNvSpPr/>
              <p:nvPr/>
            </p:nvSpPr>
            <p:spPr>
              <a:xfrm>
                <a:off x="9556527" y="2373417"/>
                <a:ext cx="753446" cy="364177"/>
              </a:xfrm>
              <a:prstGeom prst="wedgeRoundRectCallout">
                <a:avLst>
                  <a:gd name="adj1" fmla="val -19195"/>
                  <a:gd name="adj2" fmla="val 6927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1" name="组合 390"/>
              <p:cNvGrpSpPr/>
              <p:nvPr/>
            </p:nvGrpSpPr>
            <p:grpSpPr>
              <a:xfrm>
                <a:off x="9671014" y="2502483"/>
                <a:ext cx="562958" cy="120027"/>
                <a:chOff x="5272783" y="2038892"/>
                <a:chExt cx="548362" cy="85096"/>
              </a:xfrm>
            </p:grpSpPr>
            <p:sp>
              <p:nvSpPr>
                <p:cNvPr id="409" name="等腰三角形 408"/>
                <p:cNvSpPr/>
                <p:nvPr/>
              </p:nvSpPr>
              <p:spPr>
                <a:xfrm flipV="1">
                  <a:off x="5717863" y="2038892"/>
                  <a:ext cx="103282" cy="85096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0" name="平行四边形 409"/>
                <p:cNvSpPr/>
                <p:nvPr/>
              </p:nvSpPr>
              <p:spPr>
                <a:xfrm flipV="1">
                  <a:off x="5569503" y="2038892"/>
                  <a:ext cx="103282" cy="85096"/>
                </a:xfrm>
                <a:prstGeom prst="parallelogram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 flipV="1">
                  <a:off x="5272783" y="2038892"/>
                  <a:ext cx="103282" cy="8509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" name="椭圆 411"/>
                <p:cNvSpPr/>
                <p:nvPr/>
              </p:nvSpPr>
              <p:spPr>
                <a:xfrm flipV="1">
                  <a:off x="5421143" y="2038892"/>
                  <a:ext cx="103282" cy="85096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2" name="右箭头 391"/>
              <p:cNvSpPr/>
              <p:nvPr/>
            </p:nvSpPr>
            <p:spPr>
              <a:xfrm>
                <a:off x="8865453" y="2247729"/>
                <a:ext cx="472898" cy="64084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3" name="组合 392"/>
              <p:cNvGrpSpPr/>
              <p:nvPr/>
            </p:nvGrpSpPr>
            <p:grpSpPr>
              <a:xfrm>
                <a:off x="8924230" y="2543696"/>
                <a:ext cx="326120" cy="81196"/>
                <a:chOff x="5348233" y="1909693"/>
                <a:chExt cx="469582" cy="85096"/>
              </a:xfrm>
            </p:grpSpPr>
            <p:sp>
              <p:nvSpPr>
                <p:cNvPr id="405" name="等腰三角形 404"/>
                <p:cNvSpPr/>
                <p:nvPr/>
              </p:nvSpPr>
              <p:spPr>
                <a:xfrm flipV="1">
                  <a:off x="5714533" y="1909693"/>
                  <a:ext cx="103282" cy="85096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" name="平行四边形 405"/>
                <p:cNvSpPr/>
                <p:nvPr/>
              </p:nvSpPr>
              <p:spPr>
                <a:xfrm flipV="1">
                  <a:off x="5581929" y="1909693"/>
                  <a:ext cx="103282" cy="85096"/>
                </a:xfrm>
                <a:prstGeom prst="parallelogram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 flipV="1">
                  <a:off x="5348233" y="1909693"/>
                  <a:ext cx="103282" cy="8509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" name="椭圆 407"/>
                <p:cNvSpPr/>
                <p:nvPr/>
              </p:nvSpPr>
              <p:spPr>
                <a:xfrm flipV="1">
                  <a:off x="5465081" y="1909693"/>
                  <a:ext cx="103282" cy="85096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zh-CN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4" name="文本框 19"/>
              <p:cNvSpPr txBox="1"/>
              <p:nvPr/>
            </p:nvSpPr>
            <p:spPr>
              <a:xfrm>
                <a:off x="8846323" y="2923955"/>
                <a:ext cx="761311" cy="219676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重删后</a:t>
                </a:r>
                <a:endParaRPr lang="en-US" sz="1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>
              <a:xfrm>
                <a:off x="6906205" y="3383650"/>
                <a:ext cx="201802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独创的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种重删方式</a:t>
                </a:r>
                <a:endPara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变长数据切分算法</a:t>
                </a:r>
                <a:endPara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减小备份窗口</a:t>
                </a:r>
                <a:endPara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存储节约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70%</a:t>
                </a:r>
                <a:endPara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>
              <a:xfrm>
                <a:off x="8823340" y="3509249"/>
                <a:ext cx="759682" cy="548675"/>
              </a:xfrm>
              <a:prstGeom prst="rect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全局</a:t>
                </a:r>
                <a:endPara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>
              <a:xfrm>
                <a:off x="9607392" y="3509249"/>
                <a:ext cx="759682" cy="548675"/>
              </a:xfrm>
              <a:prstGeom prst="rect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文件级</a:t>
                </a:r>
                <a:endPara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矩形 398"/>
              <p:cNvSpPr/>
              <p:nvPr/>
            </p:nvSpPr>
            <p:spPr>
              <a:xfrm>
                <a:off x="8823596" y="4077455"/>
                <a:ext cx="759682" cy="548675"/>
              </a:xfrm>
              <a:prstGeom prst="rect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任务级</a:t>
                </a:r>
                <a:endPara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矩形 399"/>
              <p:cNvSpPr/>
              <p:nvPr/>
            </p:nvSpPr>
            <p:spPr>
              <a:xfrm>
                <a:off x="9607392" y="4077455"/>
                <a:ext cx="759682" cy="548675"/>
              </a:xfrm>
              <a:prstGeom prst="rect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内存级</a:t>
                </a:r>
                <a:endPara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5" name="图片 3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9911" y="2857538"/>
                <a:ext cx="770062" cy="213486"/>
              </a:xfrm>
              <a:prstGeom prst="rect">
                <a:avLst/>
              </a:prstGeom>
            </p:spPr>
          </p:pic>
          <p:sp>
            <p:nvSpPr>
              <p:cNvPr id="524" name="文本框 19"/>
              <p:cNvSpPr txBox="1"/>
              <p:nvPr/>
            </p:nvSpPr>
            <p:spPr>
              <a:xfrm>
                <a:off x="9170549" y="3115786"/>
                <a:ext cx="1610167" cy="219676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 Express</a:t>
                </a:r>
                <a:endParaRPr lang="en-US" sz="1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9" name="矩形 458"/>
            <p:cNvSpPr/>
            <p:nvPr/>
          </p:nvSpPr>
          <p:spPr>
            <a:xfrm>
              <a:off x="822209" y="5162693"/>
              <a:ext cx="4455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持续增强的重复数据删除技术，累积重删比高达</a:t>
              </a:r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99%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13427" y="1564172"/>
            <a:ext cx="5194942" cy="4450262"/>
            <a:chOff x="6313427" y="1564172"/>
            <a:chExt cx="5194942" cy="4450262"/>
          </a:xfrm>
        </p:grpSpPr>
        <p:sp>
          <p:nvSpPr>
            <p:cNvPr id="460" name="圆角矩形 459"/>
            <p:cNvSpPr/>
            <p:nvPr/>
          </p:nvSpPr>
          <p:spPr>
            <a:xfrm>
              <a:off x="6313427" y="1564172"/>
              <a:ext cx="5191589" cy="4450262"/>
            </a:xfrm>
            <a:prstGeom prst="roundRect">
              <a:avLst>
                <a:gd name="adj" fmla="val 40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61" name="文本框 460"/>
            <p:cNvSpPr txBox="1"/>
            <p:nvPr/>
          </p:nvSpPr>
          <p:spPr>
            <a:xfrm>
              <a:off x="6313427" y="1574022"/>
              <a:ext cx="5194942" cy="352134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ctr">
                <a:defRPr sz="1400" b="1" kern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defRPr>
              </a:lvl1pPr>
            </a:lstStyle>
            <a:p>
              <a:r>
                <a:rPr lang="en-US" altLang="zh-CN" sz="1800" b="0" dirty="0"/>
                <a:t>LAN-Free</a:t>
              </a:r>
              <a:r>
                <a:rPr lang="zh-CN" altLang="en-US" sz="1800" b="0" dirty="0"/>
                <a:t>备份</a:t>
              </a:r>
              <a:r>
                <a:rPr lang="en-US" altLang="zh-CN" sz="1800" b="0" dirty="0"/>
                <a:t>/</a:t>
              </a:r>
              <a:r>
                <a:rPr lang="zh-CN" altLang="en-US" sz="1800" b="0" dirty="0"/>
                <a:t>恢复</a:t>
              </a:r>
            </a:p>
          </p:txBody>
        </p:sp>
        <p:sp>
          <p:nvSpPr>
            <p:cNvPr id="523" name="矩形 522"/>
            <p:cNvSpPr/>
            <p:nvPr/>
          </p:nvSpPr>
          <p:spPr>
            <a:xfrm>
              <a:off x="6485601" y="4892700"/>
              <a:ext cx="4631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提升数据备份恢复效率，结合重删技术，备份速度可达到</a:t>
              </a:r>
              <a:r>
                <a:rPr lang="en-US" altLang="zh-CN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1.5GB/s-2GB/s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不会占用网络资源，而且可减少</a:t>
              </a:r>
              <a:r>
                <a:rPr lang="en-US" altLang="zh-CN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CPU</a:t>
              </a:r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资源的占用</a:t>
              </a:r>
              <a:endParaRPr lang="en-US" altLang="zh-CN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5" name="组合 524"/>
            <p:cNvGrpSpPr/>
            <p:nvPr/>
          </p:nvGrpSpPr>
          <p:grpSpPr>
            <a:xfrm>
              <a:off x="6472124" y="2346074"/>
              <a:ext cx="4906486" cy="2014188"/>
              <a:chOff x="2814056" y="1655068"/>
              <a:chExt cx="5280540" cy="2167743"/>
            </a:xfrm>
          </p:grpSpPr>
          <p:grpSp>
            <p:nvGrpSpPr>
              <p:cNvPr id="526" name="组合 525"/>
              <p:cNvGrpSpPr/>
              <p:nvPr/>
            </p:nvGrpSpPr>
            <p:grpSpPr>
              <a:xfrm>
                <a:off x="2814056" y="1925409"/>
                <a:ext cx="5280540" cy="1897402"/>
                <a:chOff x="2814056" y="1925409"/>
                <a:chExt cx="5280540" cy="1897402"/>
              </a:xfrm>
            </p:grpSpPr>
            <p:pic>
              <p:nvPicPr>
                <p:cNvPr id="528" name="图片 52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31100" y="2819174"/>
                  <a:ext cx="563496" cy="849260"/>
                </a:xfrm>
                <a:prstGeom prst="rect">
                  <a:avLst/>
                </a:prstGeom>
              </p:spPr>
            </p:pic>
            <p:pic>
              <p:nvPicPr>
                <p:cNvPr id="529" name="图片 5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4056" y="2819174"/>
                  <a:ext cx="793118" cy="1003637"/>
                </a:xfrm>
                <a:prstGeom prst="rect">
                  <a:avLst/>
                </a:prstGeom>
              </p:spPr>
            </p:pic>
            <p:sp>
              <p:nvSpPr>
                <p:cNvPr id="530" name="任意多边形 529"/>
                <p:cNvSpPr/>
                <p:nvPr/>
              </p:nvSpPr>
              <p:spPr>
                <a:xfrm>
                  <a:off x="3337482" y="3111500"/>
                  <a:ext cx="4247036" cy="0"/>
                </a:xfrm>
                <a:custGeom>
                  <a:avLst/>
                  <a:gdLst>
                    <a:gd name="connsiteX0" fmla="*/ 0 w 4445000"/>
                    <a:gd name="connsiteY0" fmla="*/ 0 h 0"/>
                    <a:gd name="connsiteX1" fmla="*/ 4445000 w 444500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5000">
                      <a:moveTo>
                        <a:pt x="0" y="0"/>
                      </a:moveTo>
                      <a:lnTo>
                        <a:pt x="4445000" y="0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1" name="任意多边形 530"/>
                <p:cNvSpPr/>
                <p:nvPr/>
              </p:nvSpPr>
              <p:spPr>
                <a:xfrm flipH="1">
                  <a:off x="3337482" y="3300413"/>
                  <a:ext cx="4247036" cy="0"/>
                </a:xfrm>
                <a:custGeom>
                  <a:avLst/>
                  <a:gdLst>
                    <a:gd name="connsiteX0" fmla="*/ 0 w 4445000"/>
                    <a:gd name="connsiteY0" fmla="*/ 0 h 0"/>
                    <a:gd name="connsiteX1" fmla="*/ 4445000 w 444500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45000">
                      <a:moveTo>
                        <a:pt x="0" y="0"/>
                      </a:moveTo>
                      <a:lnTo>
                        <a:pt x="4445000" y="0"/>
                      </a:ln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2" name="任意多边形 531"/>
                <p:cNvSpPr/>
                <p:nvPr/>
              </p:nvSpPr>
              <p:spPr>
                <a:xfrm>
                  <a:off x="3073400" y="2268210"/>
                  <a:ext cx="1651000" cy="556281"/>
                </a:xfrm>
                <a:custGeom>
                  <a:avLst/>
                  <a:gdLst>
                    <a:gd name="connsiteX0" fmla="*/ 0 w 1651000"/>
                    <a:gd name="connsiteY0" fmla="*/ 673100 h 673100"/>
                    <a:gd name="connsiteX1" fmla="*/ 0 w 1651000"/>
                    <a:gd name="connsiteY1" fmla="*/ 0 h 673100"/>
                    <a:gd name="connsiteX2" fmla="*/ 1651000 w 1651000"/>
                    <a:gd name="connsiteY2" fmla="*/ 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1000" h="673100">
                      <a:moveTo>
                        <a:pt x="0" y="673100"/>
                      </a:moveTo>
                      <a:lnTo>
                        <a:pt x="0" y="0"/>
                      </a:lnTo>
                      <a:lnTo>
                        <a:pt x="1651000" y="0"/>
                      </a:ln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headEnd type="none" w="med" len="med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3" name="任意多边形 532"/>
                <p:cNvSpPr/>
                <p:nvPr/>
              </p:nvSpPr>
              <p:spPr>
                <a:xfrm flipH="1">
                  <a:off x="6172761" y="2268210"/>
                  <a:ext cx="1651000" cy="556281"/>
                </a:xfrm>
                <a:custGeom>
                  <a:avLst/>
                  <a:gdLst>
                    <a:gd name="connsiteX0" fmla="*/ 0 w 1651000"/>
                    <a:gd name="connsiteY0" fmla="*/ 673100 h 673100"/>
                    <a:gd name="connsiteX1" fmla="*/ 0 w 1651000"/>
                    <a:gd name="connsiteY1" fmla="*/ 0 h 673100"/>
                    <a:gd name="connsiteX2" fmla="*/ 1651000 w 1651000"/>
                    <a:gd name="connsiteY2" fmla="*/ 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1000" h="673100">
                      <a:moveTo>
                        <a:pt x="0" y="673100"/>
                      </a:moveTo>
                      <a:lnTo>
                        <a:pt x="0" y="0"/>
                      </a:lnTo>
                      <a:lnTo>
                        <a:pt x="1651000" y="0"/>
                      </a:ln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headEnd type="none" w="med" len="med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4" name="文本框 533"/>
                <p:cNvSpPr txBox="1"/>
                <p:nvPr/>
              </p:nvSpPr>
              <p:spPr>
                <a:xfrm>
                  <a:off x="3210615" y="1925409"/>
                  <a:ext cx="1580894" cy="314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3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FC</a:t>
                  </a:r>
                  <a:r>
                    <a:rPr lang="zh-CN" altLang="en-US" sz="13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连接</a:t>
                  </a:r>
                </a:p>
              </p:txBody>
            </p:sp>
            <p:pic>
              <p:nvPicPr>
                <p:cNvPr id="535" name="图片 53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5005" y="2058768"/>
                  <a:ext cx="1558223" cy="335254"/>
                </a:xfrm>
                <a:prstGeom prst="rect">
                  <a:avLst/>
                </a:prstGeom>
              </p:spPr>
            </p:pic>
            <p:sp>
              <p:nvSpPr>
                <p:cNvPr id="536" name="文本框 535"/>
                <p:cNvSpPr txBox="1"/>
                <p:nvPr/>
              </p:nvSpPr>
              <p:spPr>
                <a:xfrm>
                  <a:off x="6290337" y="1925409"/>
                  <a:ext cx="1533424" cy="314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3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FC</a:t>
                  </a:r>
                  <a:r>
                    <a:rPr lang="zh-CN" altLang="en-US" sz="13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连接</a:t>
                  </a:r>
                </a:p>
              </p:txBody>
            </p:sp>
            <p:sp>
              <p:nvSpPr>
                <p:cNvPr id="537" name="文本框 536"/>
                <p:cNvSpPr txBox="1"/>
                <p:nvPr/>
              </p:nvSpPr>
              <p:spPr>
                <a:xfrm>
                  <a:off x="4746226" y="2733658"/>
                  <a:ext cx="1423229" cy="314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3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LAN-Free </a:t>
                  </a:r>
                  <a:r>
                    <a:rPr lang="zh-CN" altLang="en-US" sz="13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备份</a:t>
                  </a:r>
                </a:p>
              </p:txBody>
            </p:sp>
            <p:sp>
              <p:nvSpPr>
                <p:cNvPr id="538" name="文本框 537"/>
                <p:cNvSpPr txBox="1"/>
                <p:nvPr/>
              </p:nvSpPr>
              <p:spPr>
                <a:xfrm>
                  <a:off x="4746226" y="3320992"/>
                  <a:ext cx="1426536" cy="314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3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数据恢复</a:t>
                  </a:r>
                </a:p>
              </p:txBody>
            </p:sp>
          </p:grpSp>
          <p:sp>
            <p:nvSpPr>
              <p:cNvPr id="527" name="文本框 526"/>
              <p:cNvSpPr txBox="1"/>
              <p:nvPr/>
            </p:nvSpPr>
            <p:spPr>
              <a:xfrm>
                <a:off x="4473868" y="1655068"/>
                <a:ext cx="1971251" cy="31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 Express</a:t>
                </a:r>
                <a:endParaRPr lang="zh-CN" alt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>
            <a:spLocks noGrp="1" noChangeArrowheads="1"/>
          </p:cNvSpPr>
          <p:nvPr/>
        </p:nvSpPr>
        <p:spPr bwMode="auto">
          <a:xfrm>
            <a:off x="5204346" y="1542848"/>
            <a:ext cx="6987654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Clr>
                <a:srgbClr val="D00000"/>
              </a:buClr>
              <a:buSzPct val="150000"/>
              <a:buFont typeface="Arial" panose="020B0604020202020204" pitchFamily="34" charset="0"/>
              <a:buAutoNum type="circleNumDbPlain"/>
              <a:defRPr/>
            </a:pPr>
            <a:r>
              <a:rPr kumimoji="0"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数字化时代的数据保护挑战</a:t>
            </a:r>
          </a:p>
          <a:p>
            <a:pPr>
              <a:lnSpc>
                <a:spcPct val="200000"/>
              </a:lnSpc>
              <a:buClr>
                <a:srgbClr val="D00000"/>
              </a:buClr>
              <a:buSzPct val="150000"/>
              <a:buFont typeface="Arial" panose="020B0604020202020204" pitchFamily="34" charset="0"/>
              <a:buAutoNum type="circleNumDbPlain"/>
              <a:defRPr/>
            </a:pPr>
            <a:r>
              <a:rPr kumimoji="0" lang="en-US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AnyBackup Express 7.0 </a:t>
            </a:r>
            <a:r>
              <a:rPr kumimoji="0"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产品介绍</a:t>
            </a:r>
          </a:p>
          <a:p>
            <a:pPr>
              <a:lnSpc>
                <a:spcPct val="200000"/>
              </a:lnSpc>
              <a:buClr>
                <a:srgbClr val="D00000"/>
              </a:buClr>
              <a:buSzPct val="150000"/>
              <a:buFont typeface="Arial" panose="020B0604020202020204" pitchFamily="34" charset="0"/>
              <a:buAutoNum type="circleNumDbPlain"/>
              <a:defRPr/>
            </a:pPr>
            <a:r>
              <a:rPr kumimoji="0"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AnyBackup Express 7.0 </a:t>
            </a:r>
            <a:r>
              <a:rPr kumimoji="0"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应用场景</a:t>
            </a:r>
            <a:endParaRPr kumimoji="0" lang="en-US" altLang="zh-CN" sz="2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D00000"/>
              </a:buClr>
              <a:buSzPct val="150000"/>
              <a:buFont typeface="Arial" panose="020B0604020202020204" pitchFamily="34" charset="0"/>
              <a:buAutoNum type="circleNumDbPlain"/>
              <a:defRPr/>
            </a:pPr>
            <a:r>
              <a:rPr kumimoji="0" lang="en-US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AnyBackup Express 7.0 </a:t>
            </a:r>
            <a:r>
              <a:rPr kumimoji="0"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核心能力</a:t>
            </a:r>
          </a:p>
        </p:txBody>
      </p:sp>
    </p:spTree>
    <p:extLst>
      <p:ext uri="{BB962C8B-B14F-4D97-AF65-F5344CB8AC3E}">
        <p14:creationId xmlns:p14="http://schemas.microsoft.com/office/powerpoint/2010/main" val="17886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企业级数据保护技术：永久增量备份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52234" y="1823101"/>
            <a:ext cx="4328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10TB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数据量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个备份周期（永久增量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传统）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588647" y="6012092"/>
            <a:ext cx="315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且备份周期越长，节约的时间越多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08894" y="2224818"/>
            <a:ext cx="9823066" cy="1541760"/>
            <a:chOff x="1108894" y="2224818"/>
            <a:chExt cx="9823066" cy="1541760"/>
          </a:xfrm>
        </p:grpSpPr>
        <p:sp>
          <p:nvSpPr>
            <p:cNvPr id="38" name="文本框 37"/>
            <p:cNvSpPr txBox="1"/>
            <p:nvPr/>
          </p:nvSpPr>
          <p:spPr>
            <a:xfrm>
              <a:off x="5872515" y="3489579"/>
              <a:ext cx="1005403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约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6301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108894" y="2224818"/>
              <a:ext cx="9823066" cy="1157887"/>
              <a:chOff x="1108894" y="2224818"/>
              <a:chExt cx="9823066" cy="1157887"/>
            </a:xfrm>
          </p:grpSpPr>
          <p:sp>
            <p:nvSpPr>
              <p:cNvPr id="12" name="圆柱形 1"/>
              <p:cNvSpPr/>
              <p:nvPr/>
            </p:nvSpPr>
            <p:spPr>
              <a:xfrm>
                <a:off x="4191859" y="2526628"/>
                <a:ext cx="293104" cy="569914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组合 11"/>
              <p:cNvGrpSpPr/>
              <p:nvPr/>
            </p:nvGrpSpPr>
            <p:grpSpPr>
              <a:xfrm>
                <a:off x="2746635" y="2523342"/>
                <a:ext cx="298679" cy="569914"/>
                <a:chOff x="2024280" y="4227934"/>
                <a:chExt cx="283003" cy="720080"/>
              </a:xfrm>
            </p:grpSpPr>
            <p:sp>
              <p:nvSpPr>
                <p:cNvPr id="157" name="圆柱形 12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圆柱形 13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4" name="直接连接符 15"/>
              <p:cNvCxnSpPr/>
              <p:nvPr/>
            </p:nvCxnSpPr>
            <p:spPr>
              <a:xfrm>
                <a:off x="2147408" y="3146344"/>
                <a:ext cx="8585852" cy="0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圆柱形 24"/>
              <p:cNvSpPr/>
              <p:nvPr/>
            </p:nvSpPr>
            <p:spPr>
              <a:xfrm>
                <a:off x="2262979" y="2534337"/>
                <a:ext cx="293104" cy="569914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组合 25"/>
              <p:cNvGrpSpPr/>
              <p:nvPr/>
            </p:nvGrpSpPr>
            <p:grpSpPr>
              <a:xfrm>
                <a:off x="3211630" y="2520005"/>
                <a:ext cx="298679" cy="569914"/>
                <a:chOff x="2024280" y="4227934"/>
                <a:chExt cx="283003" cy="720080"/>
              </a:xfrm>
            </p:grpSpPr>
            <p:sp>
              <p:nvSpPr>
                <p:cNvPr id="155" name="圆柱形 26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" name="圆柱形 27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组合 28"/>
              <p:cNvGrpSpPr/>
              <p:nvPr/>
            </p:nvGrpSpPr>
            <p:grpSpPr>
              <a:xfrm>
                <a:off x="3699842" y="2538532"/>
                <a:ext cx="298679" cy="569914"/>
                <a:chOff x="2024280" y="4227934"/>
                <a:chExt cx="283003" cy="720080"/>
              </a:xfrm>
            </p:grpSpPr>
            <p:sp>
              <p:nvSpPr>
                <p:cNvPr id="153" name="圆柱形 29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圆柱形 30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组合 31"/>
              <p:cNvGrpSpPr/>
              <p:nvPr/>
            </p:nvGrpSpPr>
            <p:grpSpPr>
              <a:xfrm>
                <a:off x="4672730" y="2533794"/>
                <a:ext cx="298679" cy="569914"/>
                <a:chOff x="2024280" y="4227934"/>
                <a:chExt cx="283003" cy="720080"/>
              </a:xfrm>
            </p:grpSpPr>
            <p:sp>
              <p:nvSpPr>
                <p:cNvPr id="151" name="圆柱形 32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圆柱形 33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组合 34"/>
              <p:cNvGrpSpPr/>
              <p:nvPr/>
            </p:nvGrpSpPr>
            <p:grpSpPr>
              <a:xfrm>
                <a:off x="5166517" y="2533794"/>
                <a:ext cx="298679" cy="569914"/>
                <a:chOff x="2024280" y="4227934"/>
                <a:chExt cx="283003" cy="720080"/>
              </a:xfrm>
            </p:grpSpPr>
            <p:sp>
              <p:nvSpPr>
                <p:cNvPr id="149" name="圆柱形 35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" name="圆柱形 36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组合 38"/>
              <p:cNvGrpSpPr/>
              <p:nvPr/>
            </p:nvGrpSpPr>
            <p:grpSpPr>
              <a:xfrm>
                <a:off x="5654728" y="2533250"/>
                <a:ext cx="298679" cy="569914"/>
                <a:chOff x="2024280" y="4227934"/>
                <a:chExt cx="283003" cy="720080"/>
              </a:xfrm>
            </p:grpSpPr>
            <p:sp>
              <p:nvSpPr>
                <p:cNvPr id="147" name="圆柱形 39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圆柱形 40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圆柱形 41"/>
              <p:cNvSpPr/>
              <p:nvPr/>
            </p:nvSpPr>
            <p:spPr>
              <a:xfrm>
                <a:off x="6205076" y="2520005"/>
                <a:ext cx="293104" cy="569914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143502" y="2224818"/>
                <a:ext cx="44114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完备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628348" y="2238367"/>
                <a:ext cx="44114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增备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096351" y="2282635"/>
                <a:ext cx="44114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完备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72649" y="2248035"/>
                <a:ext cx="44114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完备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081974" y="3107295"/>
                <a:ext cx="6431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277min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598010" y="3104586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070443" y="3114333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553492" y="3103460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976231" y="3124395"/>
                <a:ext cx="6431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307min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493794" y="3114992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999667" y="3114992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515414" y="3125427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012764" y="3113583"/>
                <a:ext cx="6431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337min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575227" y="2676545"/>
                <a:ext cx="7978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108894" y="2720541"/>
                <a:ext cx="8531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完备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增备</a:t>
                </a:r>
                <a:endPara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600MB/s</a:t>
                </a:r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6713660" y="3136484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3" name="组合 42"/>
              <p:cNvGrpSpPr/>
              <p:nvPr/>
            </p:nvGrpSpPr>
            <p:grpSpPr>
              <a:xfrm>
                <a:off x="6782939" y="2543877"/>
                <a:ext cx="298679" cy="569914"/>
                <a:chOff x="2024280" y="4259932"/>
                <a:chExt cx="283003" cy="720080"/>
              </a:xfrm>
            </p:grpSpPr>
            <p:sp>
              <p:nvSpPr>
                <p:cNvPr id="129" name="圆柱形 43"/>
                <p:cNvSpPr/>
                <p:nvPr/>
              </p:nvSpPr>
              <p:spPr>
                <a:xfrm>
                  <a:off x="2024280" y="4259932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圆柱形 44"/>
                <p:cNvSpPr/>
                <p:nvPr/>
              </p:nvSpPr>
              <p:spPr>
                <a:xfrm>
                  <a:off x="2029563" y="4676254"/>
                  <a:ext cx="277720" cy="288033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组合 45"/>
              <p:cNvGrpSpPr/>
              <p:nvPr/>
            </p:nvGrpSpPr>
            <p:grpSpPr>
              <a:xfrm>
                <a:off x="7276729" y="2537687"/>
                <a:ext cx="298679" cy="569914"/>
                <a:chOff x="2024280" y="4227934"/>
                <a:chExt cx="283003" cy="720080"/>
              </a:xfrm>
            </p:grpSpPr>
            <p:sp>
              <p:nvSpPr>
                <p:cNvPr id="127" name="圆柱形 46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圆柱形 47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5" name="组合 48"/>
              <p:cNvGrpSpPr/>
              <p:nvPr/>
            </p:nvGrpSpPr>
            <p:grpSpPr>
              <a:xfrm>
                <a:off x="7776089" y="2525909"/>
                <a:ext cx="298679" cy="569914"/>
                <a:chOff x="2024280" y="4227934"/>
                <a:chExt cx="283003" cy="720080"/>
              </a:xfrm>
            </p:grpSpPr>
            <p:sp>
              <p:nvSpPr>
                <p:cNvPr id="125" name="圆柱形 49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" name="圆柱形 50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圆柱形 55"/>
              <p:cNvSpPr/>
              <p:nvPr/>
            </p:nvSpPr>
            <p:spPr>
              <a:xfrm>
                <a:off x="8259642" y="2532885"/>
                <a:ext cx="293104" cy="569914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131627" y="2258691"/>
                <a:ext cx="44114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完备</a:t>
                </a: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7135353" y="3116617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7652726" y="3103131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137739" y="3102037"/>
                <a:ext cx="6431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367min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1" name="组合 42"/>
              <p:cNvGrpSpPr/>
              <p:nvPr/>
            </p:nvGrpSpPr>
            <p:grpSpPr>
              <a:xfrm>
                <a:off x="8934036" y="2543877"/>
                <a:ext cx="298679" cy="569914"/>
                <a:chOff x="2024280" y="4259932"/>
                <a:chExt cx="283003" cy="720080"/>
              </a:xfrm>
            </p:grpSpPr>
            <p:sp>
              <p:nvSpPr>
                <p:cNvPr id="117" name="圆柱形 43"/>
                <p:cNvSpPr/>
                <p:nvPr/>
              </p:nvSpPr>
              <p:spPr>
                <a:xfrm>
                  <a:off x="2024280" y="4259932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圆柱形 44"/>
                <p:cNvSpPr/>
                <p:nvPr/>
              </p:nvSpPr>
              <p:spPr>
                <a:xfrm>
                  <a:off x="2029563" y="4676254"/>
                  <a:ext cx="277720" cy="288033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2" name="组合 45"/>
              <p:cNvGrpSpPr/>
              <p:nvPr/>
            </p:nvGrpSpPr>
            <p:grpSpPr>
              <a:xfrm>
                <a:off x="9427825" y="2537687"/>
                <a:ext cx="298679" cy="569914"/>
                <a:chOff x="2024280" y="4227934"/>
                <a:chExt cx="283003" cy="720080"/>
              </a:xfrm>
            </p:grpSpPr>
            <p:sp>
              <p:nvSpPr>
                <p:cNvPr id="115" name="圆柱形 46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圆柱形 47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3" name="组合 48"/>
              <p:cNvGrpSpPr/>
              <p:nvPr/>
            </p:nvGrpSpPr>
            <p:grpSpPr>
              <a:xfrm>
                <a:off x="9927185" y="2525909"/>
                <a:ext cx="298679" cy="569914"/>
                <a:chOff x="2024280" y="4227934"/>
                <a:chExt cx="283003" cy="720080"/>
              </a:xfrm>
            </p:grpSpPr>
            <p:sp>
              <p:nvSpPr>
                <p:cNvPr id="113" name="圆柱形 49"/>
                <p:cNvSpPr/>
                <p:nvPr/>
              </p:nvSpPr>
              <p:spPr>
                <a:xfrm>
                  <a:off x="2024280" y="4227934"/>
                  <a:ext cx="277720" cy="720080"/>
                </a:xfrm>
                <a:prstGeom prst="can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圆柱形 50"/>
                <p:cNvSpPr/>
                <p:nvPr/>
              </p:nvSpPr>
              <p:spPr>
                <a:xfrm>
                  <a:off x="2029563" y="4659982"/>
                  <a:ext cx="277720" cy="288032"/>
                </a:xfrm>
                <a:prstGeom prst="can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4" name="圆柱形 55"/>
              <p:cNvSpPr/>
              <p:nvPr/>
            </p:nvSpPr>
            <p:spPr>
              <a:xfrm>
                <a:off x="10410738" y="2532885"/>
                <a:ext cx="293104" cy="569914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0282725" y="2258691"/>
                <a:ext cx="44114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完备</a:t>
                </a: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9286450" y="3116617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9803823" y="3103131"/>
                <a:ext cx="5677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10288835" y="3102037"/>
                <a:ext cx="6431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367min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139998" y="3977593"/>
            <a:ext cx="9740826" cy="1950680"/>
            <a:chOff x="1139998" y="3977593"/>
            <a:chExt cx="9740826" cy="1950680"/>
          </a:xfrm>
        </p:grpSpPr>
        <p:grpSp>
          <p:nvGrpSpPr>
            <p:cNvPr id="39" name="组合 2"/>
            <p:cNvGrpSpPr/>
            <p:nvPr/>
          </p:nvGrpSpPr>
          <p:grpSpPr>
            <a:xfrm>
              <a:off x="2820288" y="3981972"/>
              <a:ext cx="298679" cy="569914"/>
              <a:chOff x="2024280" y="4227934"/>
              <a:chExt cx="283003" cy="720080"/>
            </a:xfrm>
          </p:grpSpPr>
          <p:sp>
            <p:nvSpPr>
              <p:cNvPr id="145" name="圆柱形 3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圆柱形 4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5"/>
            <p:cNvGrpSpPr/>
            <p:nvPr/>
          </p:nvGrpSpPr>
          <p:grpSpPr>
            <a:xfrm>
              <a:off x="3331016" y="3999383"/>
              <a:ext cx="298679" cy="569914"/>
              <a:chOff x="2024280" y="4227934"/>
              <a:chExt cx="283003" cy="720080"/>
            </a:xfrm>
          </p:grpSpPr>
          <p:sp>
            <p:nvSpPr>
              <p:cNvPr id="143" name="圆柱形 6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圆柱形 7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组合 8"/>
            <p:cNvGrpSpPr/>
            <p:nvPr/>
          </p:nvGrpSpPr>
          <p:grpSpPr>
            <a:xfrm>
              <a:off x="3815861" y="3990678"/>
              <a:ext cx="298679" cy="569914"/>
              <a:chOff x="2024280" y="4227934"/>
              <a:chExt cx="283003" cy="720080"/>
            </a:xfrm>
          </p:grpSpPr>
          <p:sp>
            <p:nvSpPr>
              <p:cNvPr id="141" name="圆柱形 9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圆柱形 10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圆柱形 58"/>
            <p:cNvSpPr/>
            <p:nvPr/>
          </p:nvSpPr>
          <p:spPr>
            <a:xfrm>
              <a:off x="2335442" y="3999383"/>
              <a:ext cx="293104" cy="569914"/>
            </a:xfrm>
            <a:prstGeom prst="can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43" name="组合 59"/>
            <p:cNvGrpSpPr/>
            <p:nvPr/>
          </p:nvGrpSpPr>
          <p:grpSpPr>
            <a:xfrm>
              <a:off x="4326591" y="3981972"/>
              <a:ext cx="298679" cy="569914"/>
              <a:chOff x="2024280" y="4227934"/>
              <a:chExt cx="283003" cy="720080"/>
            </a:xfrm>
          </p:grpSpPr>
          <p:sp>
            <p:nvSpPr>
              <p:cNvPr id="139" name="圆柱形 60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圆柱形 61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组合 62"/>
            <p:cNvGrpSpPr/>
            <p:nvPr/>
          </p:nvGrpSpPr>
          <p:grpSpPr>
            <a:xfrm>
              <a:off x="4793879" y="3981349"/>
              <a:ext cx="298679" cy="569914"/>
              <a:chOff x="2024280" y="4227934"/>
              <a:chExt cx="283003" cy="720080"/>
            </a:xfrm>
          </p:grpSpPr>
          <p:sp>
            <p:nvSpPr>
              <p:cNvPr id="137" name="圆柱形 63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圆柱形 64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65"/>
            <p:cNvGrpSpPr/>
            <p:nvPr/>
          </p:nvGrpSpPr>
          <p:grpSpPr>
            <a:xfrm>
              <a:off x="5272216" y="3977593"/>
              <a:ext cx="298679" cy="569914"/>
              <a:chOff x="2024280" y="4227934"/>
              <a:chExt cx="283003" cy="720080"/>
            </a:xfrm>
          </p:grpSpPr>
          <p:sp>
            <p:nvSpPr>
              <p:cNvPr id="135" name="圆柱形 66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圆柱形 67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组合 68"/>
            <p:cNvGrpSpPr/>
            <p:nvPr/>
          </p:nvGrpSpPr>
          <p:grpSpPr>
            <a:xfrm>
              <a:off x="5800164" y="3999383"/>
              <a:ext cx="298679" cy="569914"/>
              <a:chOff x="2024280" y="4227934"/>
              <a:chExt cx="283003" cy="720080"/>
            </a:xfrm>
          </p:grpSpPr>
          <p:sp>
            <p:nvSpPr>
              <p:cNvPr id="133" name="圆柱形 69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圆柱形 70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组合 71"/>
            <p:cNvGrpSpPr/>
            <p:nvPr/>
          </p:nvGrpSpPr>
          <p:grpSpPr>
            <a:xfrm>
              <a:off x="6293096" y="3990366"/>
              <a:ext cx="300191" cy="569914"/>
              <a:chOff x="2017565" y="4227934"/>
              <a:chExt cx="284435" cy="720080"/>
            </a:xfrm>
          </p:grpSpPr>
          <p:sp>
            <p:nvSpPr>
              <p:cNvPr id="131" name="圆柱形 72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圆柱形 73"/>
              <p:cNvSpPr/>
              <p:nvPr/>
            </p:nvSpPr>
            <p:spPr>
              <a:xfrm>
                <a:off x="2017565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8" name="直接连接符 110"/>
            <p:cNvCxnSpPr/>
            <p:nvPr/>
          </p:nvCxnSpPr>
          <p:spPr>
            <a:xfrm>
              <a:off x="2248709" y="4588934"/>
              <a:ext cx="862122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2100928" y="4557581"/>
              <a:ext cx="64312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277min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720513" y="4590360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201345" y="4579188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671945" y="4568018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153916" y="4580527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26069" y="4557583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131947" y="4557583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647689" y="4568018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119848" y="4568908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圆柱形 141"/>
            <p:cNvSpPr/>
            <p:nvPr/>
          </p:nvSpPr>
          <p:spPr>
            <a:xfrm>
              <a:off x="2839116" y="4928405"/>
              <a:ext cx="293104" cy="569914"/>
            </a:xfrm>
            <a:prstGeom prst="can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9" name="圆柱形 142"/>
            <p:cNvSpPr/>
            <p:nvPr/>
          </p:nvSpPr>
          <p:spPr>
            <a:xfrm>
              <a:off x="3333529" y="4917309"/>
              <a:ext cx="293104" cy="569914"/>
            </a:xfrm>
            <a:prstGeom prst="can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738525" y="552816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全量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</a:p>
          </p:txBody>
        </p:sp>
        <p:cxnSp>
          <p:nvCxnSpPr>
            <p:cNvPr id="62" name="直接箭头连接符 149"/>
            <p:cNvCxnSpPr/>
            <p:nvPr/>
          </p:nvCxnSpPr>
          <p:spPr>
            <a:xfrm>
              <a:off x="2981469" y="4603842"/>
              <a:ext cx="0" cy="2849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150"/>
            <p:cNvCxnSpPr/>
            <p:nvPr/>
          </p:nvCxnSpPr>
          <p:spPr>
            <a:xfrm>
              <a:off x="3485476" y="4603842"/>
              <a:ext cx="0" cy="2849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1139998" y="4120333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永久增量备份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600MB/s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896110" y="5467752"/>
              <a:ext cx="915635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solidFill>
                    <a:schemeClr val="bg1"/>
                  </a:solidFill>
                </a:rPr>
                <a:t>约</a:t>
              </a:r>
              <a:r>
                <a:rPr lang="en-US" altLang="zh-CN" sz="1200" dirty="0">
                  <a:solidFill>
                    <a:schemeClr val="bg1"/>
                  </a:solidFill>
                </a:rPr>
                <a:t>757</a:t>
              </a:r>
              <a:r>
                <a:rPr lang="zh-CN" altLang="en-US" sz="1200" dirty="0">
                  <a:solidFill>
                    <a:schemeClr val="bg1"/>
                  </a:solidFill>
                </a:rPr>
                <a:t>分钟</a:t>
              </a:r>
            </a:p>
          </p:txBody>
        </p:sp>
        <p:sp>
          <p:nvSpPr>
            <p:cNvPr id="66" name="圆柱形 138"/>
            <p:cNvSpPr/>
            <p:nvPr/>
          </p:nvSpPr>
          <p:spPr>
            <a:xfrm>
              <a:off x="10557289" y="4891860"/>
              <a:ext cx="293104" cy="569914"/>
            </a:xfrm>
            <a:prstGeom prst="can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063695" y="5034317"/>
              <a:ext cx="7978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圆柱形 75"/>
            <p:cNvSpPr/>
            <p:nvPr/>
          </p:nvSpPr>
          <p:spPr>
            <a:xfrm>
              <a:off x="6759008" y="4000486"/>
              <a:ext cx="293104" cy="569914"/>
            </a:xfrm>
            <a:prstGeom prst="can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2" name="圆柱形 76"/>
            <p:cNvSpPr/>
            <p:nvPr/>
          </p:nvSpPr>
          <p:spPr>
            <a:xfrm>
              <a:off x="6764581" y="4342434"/>
              <a:ext cx="293103" cy="227965"/>
            </a:xfrm>
            <a:prstGeom prst="can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81" name="组合 77"/>
            <p:cNvGrpSpPr/>
            <p:nvPr/>
          </p:nvGrpSpPr>
          <p:grpSpPr>
            <a:xfrm>
              <a:off x="7312567" y="3993788"/>
              <a:ext cx="298679" cy="569914"/>
              <a:chOff x="2024280" y="4227934"/>
              <a:chExt cx="283003" cy="720080"/>
            </a:xfrm>
          </p:grpSpPr>
          <p:sp>
            <p:nvSpPr>
              <p:cNvPr id="123" name="圆柱形 78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圆柱形 79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组合 80"/>
            <p:cNvGrpSpPr/>
            <p:nvPr/>
          </p:nvGrpSpPr>
          <p:grpSpPr>
            <a:xfrm>
              <a:off x="7815254" y="3993508"/>
              <a:ext cx="298679" cy="569914"/>
              <a:chOff x="2024280" y="4227934"/>
              <a:chExt cx="283003" cy="720080"/>
            </a:xfrm>
          </p:grpSpPr>
          <p:sp>
            <p:nvSpPr>
              <p:cNvPr id="121" name="圆柱形 81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圆柱形 82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组合 83"/>
            <p:cNvGrpSpPr/>
            <p:nvPr/>
          </p:nvGrpSpPr>
          <p:grpSpPr>
            <a:xfrm>
              <a:off x="8308506" y="3995720"/>
              <a:ext cx="298679" cy="569914"/>
              <a:chOff x="2000284" y="4227934"/>
              <a:chExt cx="283003" cy="720080"/>
            </a:xfrm>
          </p:grpSpPr>
          <p:sp>
            <p:nvSpPr>
              <p:cNvPr id="119" name="圆柱形 84"/>
              <p:cNvSpPr/>
              <p:nvPr/>
            </p:nvSpPr>
            <p:spPr>
              <a:xfrm>
                <a:off x="2000284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圆柱形 85"/>
              <p:cNvSpPr/>
              <p:nvPr/>
            </p:nvSpPr>
            <p:spPr>
              <a:xfrm>
                <a:off x="2005567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矩形 83"/>
            <p:cNvSpPr/>
            <p:nvPr/>
          </p:nvSpPr>
          <p:spPr>
            <a:xfrm>
              <a:off x="6618017" y="4579075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7219869" y="4602389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7699256" y="4588907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8161247" y="4577735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箭头连接符 146"/>
            <p:cNvCxnSpPr/>
            <p:nvPr/>
          </p:nvCxnSpPr>
          <p:spPr>
            <a:xfrm>
              <a:off x="10705004" y="4603842"/>
              <a:ext cx="0" cy="2849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圆柱形 75"/>
            <p:cNvSpPr/>
            <p:nvPr/>
          </p:nvSpPr>
          <p:spPr>
            <a:xfrm>
              <a:off x="8935429" y="4000486"/>
              <a:ext cx="293104" cy="569914"/>
            </a:xfrm>
            <a:prstGeom prst="can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90" name="圆柱形 76"/>
            <p:cNvSpPr/>
            <p:nvPr/>
          </p:nvSpPr>
          <p:spPr>
            <a:xfrm>
              <a:off x="8941435" y="4342434"/>
              <a:ext cx="293103" cy="227965"/>
            </a:xfrm>
            <a:prstGeom prst="can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99" name="组合 77"/>
            <p:cNvGrpSpPr/>
            <p:nvPr/>
          </p:nvGrpSpPr>
          <p:grpSpPr>
            <a:xfrm>
              <a:off x="9463663" y="3993788"/>
              <a:ext cx="298679" cy="569914"/>
              <a:chOff x="2024280" y="4227934"/>
              <a:chExt cx="283003" cy="720080"/>
            </a:xfrm>
          </p:grpSpPr>
          <p:sp>
            <p:nvSpPr>
              <p:cNvPr id="111" name="圆柱形 78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圆柱形 79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组合 80"/>
            <p:cNvGrpSpPr/>
            <p:nvPr/>
          </p:nvGrpSpPr>
          <p:grpSpPr>
            <a:xfrm>
              <a:off x="9966350" y="3993508"/>
              <a:ext cx="298679" cy="569914"/>
              <a:chOff x="2024280" y="4227934"/>
              <a:chExt cx="283003" cy="720080"/>
            </a:xfrm>
          </p:grpSpPr>
          <p:sp>
            <p:nvSpPr>
              <p:cNvPr id="109" name="圆柱形 81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圆柱形 82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组合 83"/>
            <p:cNvGrpSpPr/>
            <p:nvPr/>
          </p:nvGrpSpPr>
          <p:grpSpPr>
            <a:xfrm>
              <a:off x="10484927" y="3995720"/>
              <a:ext cx="298679" cy="569914"/>
              <a:chOff x="2024280" y="4227934"/>
              <a:chExt cx="283003" cy="720080"/>
            </a:xfrm>
          </p:grpSpPr>
          <p:sp>
            <p:nvSpPr>
              <p:cNvPr id="107" name="圆柱形 84"/>
              <p:cNvSpPr/>
              <p:nvPr/>
            </p:nvSpPr>
            <p:spPr>
              <a:xfrm>
                <a:off x="2024280" y="4227934"/>
                <a:ext cx="277720" cy="720080"/>
              </a:xfrm>
              <a:prstGeom prst="can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圆柱形 85"/>
              <p:cNvSpPr/>
              <p:nvPr/>
            </p:nvSpPr>
            <p:spPr>
              <a:xfrm>
                <a:off x="2029563" y="4659982"/>
                <a:ext cx="277720" cy="288032"/>
              </a:xfrm>
              <a:prstGeom prst="can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8769114" y="4579075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9370966" y="4602389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9850352" y="4588907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0312343" y="4577735"/>
              <a:ext cx="5677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10min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575226" y="4158727"/>
              <a:ext cx="7978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3232937" y="552816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全量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10439678" y="552816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全量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333816" y="1122537"/>
            <a:ext cx="7217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个备份周期为例，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永久增量备份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比传统备份方式快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0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9" grpId="0"/>
      <p:bldP spid="7" grpId="0"/>
      <p:bldP spid="1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73960" y="165626"/>
            <a:ext cx="11024554" cy="693208"/>
            <a:chOff x="673960" y="165626"/>
            <a:chExt cx="11024554" cy="693208"/>
          </a:xfrm>
        </p:grpSpPr>
        <p:sp>
          <p:nvSpPr>
            <p:cNvPr id="2" name="矩形 1"/>
            <p:cNvSpPr/>
            <p:nvPr/>
          </p:nvSpPr>
          <p:spPr>
            <a:xfrm>
              <a:off x="673960" y="320511"/>
              <a:ext cx="45719" cy="49962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标题 1"/>
            <p:cNvSpPr txBox="1">
              <a:spLocks/>
            </p:cNvSpPr>
            <p:nvPr/>
          </p:nvSpPr>
          <p:spPr>
            <a:xfrm>
              <a:off x="753534" y="165626"/>
              <a:ext cx="10944980" cy="6932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0"/>
                </a:spcBef>
                <a:buNone/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/>
              <a:r>
                <a:rPr lang="zh-CN" altLang="en-US" sz="2800" dirty="0">
                  <a:solidFill>
                    <a:schemeClr val="bg1"/>
                  </a:solidFill>
                </a:rPr>
                <a:t>企业级数据保护技术：持续数据保护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4629" y="989597"/>
            <a:ext cx="7417161" cy="2433958"/>
            <a:chOff x="634629" y="989597"/>
            <a:chExt cx="7417161" cy="2433958"/>
          </a:xfrm>
        </p:grpSpPr>
        <p:sp>
          <p:nvSpPr>
            <p:cNvPr id="111" name="圆角矩形 110"/>
            <p:cNvSpPr/>
            <p:nvPr/>
          </p:nvSpPr>
          <p:spPr>
            <a:xfrm>
              <a:off x="634629" y="989597"/>
              <a:ext cx="7417161" cy="2433958"/>
            </a:xfrm>
            <a:prstGeom prst="roundRect">
              <a:avLst>
                <a:gd name="adj" fmla="val 4934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710612" y="1013499"/>
              <a:ext cx="7259574" cy="2375471"/>
            </a:xfrm>
            <a:prstGeom prst="roundRect">
              <a:avLst>
                <a:gd name="adj" fmla="val 7359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117686" y="1708624"/>
              <a:ext cx="1999964" cy="1551894"/>
            </a:xfrm>
            <a:prstGeom prst="roundRect">
              <a:avLst>
                <a:gd name="adj" fmla="val 913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1491438" y="1746860"/>
              <a:ext cx="2543132" cy="1513658"/>
            </a:xfrm>
            <a:prstGeom prst="roundRect">
              <a:avLst>
                <a:gd name="adj" fmla="val 136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E4C76389-9CFF-4BDF-B8EE-FA84C365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20" y="1922725"/>
              <a:ext cx="704360" cy="1068278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E6791C54-C709-4C5B-9D06-030A5B04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252" y="2352173"/>
              <a:ext cx="465985" cy="515408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95D7629A-8DDF-412F-8465-D3B8D626B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698" y="2391336"/>
              <a:ext cx="519147" cy="437081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90BA6FC8-2450-407E-A5BB-F92438C34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075" y="2391335"/>
              <a:ext cx="519147" cy="437083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396E005-6124-48D4-B668-67B7A4EC5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570" y="1922725"/>
              <a:ext cx="704360" cy="1068278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66" name="箭头: 右 38">
              <a:extLst>
                <a:ext uri="{FF2B5EF4-FFF2-40B4-BE49-F238E27FC236}">
                  <a16:creationId xmlns:a16="http://schemas.microsoft.com/office/drawing/2014/main" id="{EB50A826-05BA-402C-9449-906273A637B5}"/>
                </a:ext>
              </a:extLst>
            </p:cNvPr>
            <p:cNvSpPr/>
            <p:nvPr/>
          </p:nvSpPr>
          <p:spPr>
            <a:xfrm>
              <a:off x="2885329" y="2618000"/>
              <a:ext cx="438525" cy="47765"/>
            </a:xfrm>
            <a:prstGeom prst="rightArrow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B w="139700" prst="cross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1200" kern="0" dirty="0"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67" name="箭头: 右 40">
              <a:extLst>
                <a:ext uri="{FF2B5EF4-FFF2-40B4-BE49-F238E27FC236}">
                  <a16:creationId xmlns:a16="http://schemas.microsoft.com/office/drawing/2014/main" id="{950E9C59-72FB-444A-A632-6BAF767F8361}"/>
                </a:ext>
              </a:extLst>
            </p:cNvPr>
            <p:cNvSpPr/>
            <p:nvPr/>
          </p:nvSpPr>
          <p:spPr>
            <a:xfrm>
              <a:off x="5785643" y="2641881"/>
              <a:ext cx="438525" cy="47765"/>
            </a:xfrm>
            <a:prstGeom prst="rightArrow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B w="139700" prst="cross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1200" kern="0" dirty="0"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64F26009-BB83-477A-9912-86F143192E97}"/>
                </a:ext>
              </a:extLst>
            </p:cNvPr>
            <p:cNvCxnSpPr/>
            <p:nvPr/>
          </p:nvCxnSpPr>
          <p:spPr>
            <a:xfrm flipV="1">
              <a:off x="2041780" y="1403752"/>
              <a:ext cx="3475" cy="536851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A09E632C-C933-4676-ACF3-ABDD1AF4756D}"/>
                </a:ext>
              </a:extLst>
            </p:cNvPr>
            <p:cNvCxnSpPr>
              <a:cxnSpLocks/>
            </p:cNvCxnSpPr>
            <p:nvPr/>
          </p:nvCxnSpPr>
          <p:spPr>
            <a:xfrm>
              <a:off x="6544139" y="1429557"/>
              <a:ext cx="0" cy="485236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408DD06-7BA1-4221-8AC2-AB8F3621C2F7}"/>
                </a:ext>
              </a:extLst>
            </p:cNvPr>
            <p:cNvSpPr txBox="1"/>
            <p:nvPr/>
          </p:nvSpPr>
          <p:spPr>
            <a:xfrm>
              <a:off x="1778781" y="292716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zh-CN" altLang="en-US" sz="1200" kern="0" dirty="0">
                  <a:ea typeface="微软雅黑" panose="020B0503020204020204" pitchFamily="34" charset="-122"/>
                </a:rPr>
                <a:t>主库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9FA9AAF2-3C4C-4835-92B7-2786A770F21C}"/>
                </a:ext>
              </a:extLst>
            </p:cNvPr>
            <p:cNvSpPr txBox="1"/>
            <p:nvPr/>
          </p:nvSpPr>
          <p:spPr>
            <a:xfrm>
              <a:off x="2289406" y="2801012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ea typeface="微软雅黑" panose="020B0503020204020204" pitchFamily="34" charset="-122"/>
                </a:rPr>
                <a:t>redolog</a:t>
              </a:r>
              <a:endParaRPr lang="zh-CN" altLang="en-US" sz="1200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449B66C-9021-41E4-B74E-0BCFC4379BE7}"/>
                </a:ext>
              </a:extLst>
            </p:cNvPr>
            <p:cNvSpPr txBox="1"/>
            <p:nvPr/>
          </p:nvSpPr>
          <p:spPr>
            <a:xfrm>
              <a:off x="2804190" y="235849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zh-CN" altLang="en-US" sz="1200" kern="0" dirty="0">
                  <a:ea typeface="微软雅黑" panose="020B0503020204020204" pitchFamily="34" charset="-122"/>
                </a:rPr>
                <a:t>捕获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D6940711-596F-447F-BF5F-026E479F2C1F}"/>
                </a:ext>
              </a:extLst>
            </p:cNvPr>
            <p:cNvSpPr txBox="1"/>
            <p:nvPr/>
          </p:nvSpPr>
          <p:spPr>
            <a:xfrm>
              <a:off x="3323854" y="2828417"/>
              <a:ext cx="7312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ea typeface="微软雅黑" panose="020B0503020204020204" pitchFamily="34" charset="-122"/>
                </a:rPr>
                <a:t>SQL</a:t>
              </a:r>
              <a:r>
                <a:rPr lang="zh-CN" altLang="en-US" sz="1200" kern="0" dirty="0">
                  <a:ea typeface="微软雅黑" panose="020B0503020204020204" pitchFamily="34" charset="-122"/>
                </a:rPr>
                <a:t>序列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1BB50C00-60A4-4118-A200-4029DAB757EE}"/>
                </a:ext>
              </a:extLst>
            </p:cNvPr>
            <p:cNvSpPr txBox="1"/>
            <p:nvPr/>
          </p:nvSpPr>
          <p:spPr>
            <a:xfrm>
              <a:off x="6307525" y="2983518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zh-CN" altLang="en-US" sz="1200" kern="0" dirty="0">
                  <a:ea typeface="微软雅黑" panose="020B0503020204020204" pitchFamily="34" charset="-122"/>
                </a:rPr>
                <a:t>备库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7152687E-75BB-4A83-B2BB-490743F4DFD9}"/>
                </a:ext>
              </a:extLst>
            </p:cNvPr>
            <p:cNvSpPr txBox="1"/>
            <p:nvPr/>
          </p:nvSpPr>
          <p:spPr>
            <a:xfrm>
              <a:off x="5164141" y="2862592"/>
              <a:ext cx="7312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ea typeface="微软雅黑" panose="020B0503020204020204" pitchFamily="34" charset="-122"/>
                </a:rPr>
                <a:t>SQL</a:t>
              </a:r>
              <a:r>
                <a:rPr lang="zh-CN" altLang="en-US" sz="1200" kern="0" dirty="0">
                  <a:ea typeface="微软雅黑" panose="020B0503020204020204" pitchFamily="34" charset="-122"/>
                </a:rPr>
                <a:t>序列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AFE4FC70-79EF-4C35-A41A-C6C9301CDA06}"/>
                </a:ext>
              </a:extLst>
            </p:cNvPr>
            <p:cNvSpPr txBox="1"/>
            <p:nvPr/>
          </p:nvSpPr>
          <p:spPr>
            <a:xfrm>
              <a:off x="5716054" y="2359975"/>
              <a:ext cx="589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zh-CN" altLang="en-US" sz="1200" kern="0" dirty="0">
                  <a:ea typeface="微软雅黑" panose="020B0503020204020204" pitchFamily="34" charset="-122"/>
                </a:rPr>
                <a:t>装载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1570B975-098A-44F1-930F-30D971FBD234}"/>
                </a:ext>
              </a:extLst>
            </p:cNvPr>
            <p:cNvSpPr txBox="1"/>
            <p:nvPr/>
          </p:nvSpPr>
          <p:spPr>
            <a:xfrm>
              <a:off x="2027490" y="1706327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zh-CN" altLang="en-US" sz="1200" kern="0" dirty="0">
                  <a:ea typeface="微软雅黑" panose="020B0503020204020204" pitchFamily="34" charset="-122"/>
                </a:rPr>
                <a:t>抽取</a:t>
              </a: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AA48EEB-E5F4-4151-A586-CCE00ACCECEC}"/>
                </a:ext>
              </a:extLst>
            </p:cNvPr>
            <p:cNvSpPr txBox="1"/>
            <p:nvPr/>
          </p:nvSpPr>
          <p:spPr>
            <a:xfrm>
              <a:off x="5840553" y="167569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zh-CN" altLang="en-US" sz="1200" kern="0" dirty="0">
                  <a:ea typeface="微软雅黑" panose="020B0503020204020204" pitchFamily="34" charset="-122"/>
                </a:rPr>
                <a:t>装载</a:t>
              </a:r>
            </a:p>
          </p:txBody>
        </p:sp>
        <p:cxnSp>
          <p:nvCxnSpPr>
            <p:cNvPr id="79" name="直接箭头连接符 78"/>
            <p:cNvCxnSpPr/>
            <p:nvPr/>
          </p:nvCxnSpPr>
          <p:spPr>
            <a:xfrm>
              <a:off x="2041780" y="1459434"/>
              <a:ext cx="4502360" cy="21925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cxnSp>
          <p:nvCxnSpPr>
            <p:cNvPr id="80" name="直接箭头连接符 79"/>
            <p:cNvCxnSpPr/>
            <p:nvPr/>
          </p:nvCxnSpPr>
          <p:spPr>
            <a:xfrm>
              <a:off x="4049686" y="2618000"/>
              <a:ext cx="97286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EAA48EEB-E5F4-4151-A586-CCE00ACCECEC}"/>
                </a:ext>
              </a:extLst>
            </p:cNvPr>
            <p:cNvSpPr txBox="1"/>
            <p:nvPr/>
          </p:nvSpPr>
          <p:spPr>
            <a:xfrm>
              <a:off x="3709004" y="2126397"/>
              <a:ext cx="1676753" cy="38069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 type="none" w="med" len="med"/>
              <a:tailEnd type="triangle" w="lg" len="lg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ctr">
                <a:defRPr sz="1200" kern="0">
                  <a:solidFill>
                    <a:schemeClr val="bg1"/>
                  </a:solidFill>
                </a:defRPr>
              </a:lvl1pPr>
            </a:lstStyle>
            <a:p>
              <a:r>
                <a:rPr lang="zh-CN" altLang="en-US" dirty="0">
                  <a:ea typeface="微软雅黑" panose="020B0503020204020204" pitchFamily="34" charset="-122"/>
                </a:rPr>
                <a:t>实时</a:t>
              </a:r>
              <a:endParaRPr lang="en-US" altLang="zh-CN" dirty="0"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ea typeface="微软雅黑" panose="020B0503020204020204" pitchFamily="34" charset="-122"/>
                </a:rPr>
                <a:t>事务级复制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EAA48EEB-E5F4-4151-A586-CCE00ACCECEC}"/>
                </a:ext>
              </a:extLst>
            </p:cNvPr>
            <p:cNvSpPr txBox="1"/>
            <p:nvPr/>
          </p:nvSpPr>
          <p:spPr>
            <a:xfrm>
              <a:off x="4150565" y="173570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全量复制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3270588" y="1008070"/>
              <a:ext cx="2031325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事务级复制技术解析</a:t>
              </a: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8105120" y="1794132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秒级接管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数据库复制和迁移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4629" y="3536905"/>
            <a:ext cx="7417161" cy="2873383"/>
            <a:chOff x="634629" y="3536905"/>
            <a:chExt cx="7417161" cy="2873383"/>
          </a:xfrm>
        </p:grpSpPr>
        <p:sp>
          <p:nvSpPr>
            <p:cNvPr id="5" name="圆角矩形 4"/>
            <p:cNvSpPr/>
            <p:nvPr/>
          </p:nvSpPr>
          <p:spPr>
            <a:xfrm>
              <a:off x="634629" y="3536905"/>
              <a:ext cx="7417161" cy="2873383"/>
            </a:xfrm>
            <a:prstGeom prst="roundRect">
              <a:avLst>
                <a:gd name="adj" fmla="val 4934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2718049" y="3544001"/>
              <a:ext cx="31152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虚拟化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云平台实时容灾方案</a:t>
              </a:r>
            </a:p>
          </p:txBody>
        </p:sp>
        <p:sp>
          <p:nvSpPr>
            <p:cNvPr id="121" name="等腰三角形 120"/>
            <p:cNvSpPr/>
            <p:nvPr/>
          </p:nvSpPr>
          <p:spPr>
            <a:xfrm rot="16200000">
              <a:off x="4270451" y="4974637"/>
              <a:ext cx="1088056" cy="452126"/>
            </a:xfrm>
            <a:prstGeom prst="triangle">
              <a:avLst/>
            </a:prstGeom>
            <a:gradFill>
              <a:gsLst>
                <a:gs pos="0">
                  <a:schemeClr val="accent1">
                    <a:alpha val="0"/>
                    <a:lumMod val="33000"/>
                  </a:schemeClr>
                </a:gs>
                <a:gs pos="74000">
                  <a:schemeClr val="accent1">
                    <a:lumMod val="45000"/>
                    <a:lumOff val="55000"/>
                    <a:alpha val="61000"/>
                  </a:schemeClr>
                </a:gs>
                <a:gs pos="83000">
                  <a:schemeClr val="accent1">
                    <a:lumMod val="45000"/>
                    <a:lumOff val="55000"/>
                    <a:alpha val="61000"/>
                  </a:schemeClr>
                </a:gs>
                <a:gs pos="100000">
                  <a:schemeClr val="accent5">
                    <a:lumMod val="8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71" y="5014076"/>
              <a:ext cx="474792" cy="842094"/>
            </a:xfrm>
            <a:prstGeom prst="rect">
              <a:avLst/>
            </a:prstGeom>
          </p:spPr>
        </p:pic>
        <p:sp>
          <p:nvSpPr>
            <p:cNvPr id="123" name="等腰三角形 122"/>
            <p:cNvSpPr/>
            <p:nvPr/>
          </p:nvSpPr>
          <p:spPr>
            <a:xfrm rot="16200000">
              <a:off x="942521" y="5185729"/>
              <a:ext cx="1302876" cy="485195"/>
            </a:xfrm>
            <a:prstGeom prst="triangle">
              <a:avLst/>
            </a:prstGeom>
            <a:gradFill>
              <a:gsLst>
                <a:gs pos="0">
                  <a:schemeClr val="accent1">
                    <a:alpha val="0"/>
                    <a:lumMod val="33000"/>
                  </a:schemeClr>
                </a:gs>
                <a:gs pos="74000">
                  <a:schemeClr val="accent1">
                    <a:lumMod val="45000"/>
                    <a:lumOff val="55000"/>
                    <a:alpha val="61000"/>
                  </a:schemeClr>
                </a:gs>
                <a:gs pos="83000">
                  <a:schemeClr val="accent1">
                    <a:lumMod val="45000"/>
                    <a:lumOff val="55000"/>
                    <a:alpha val="61000"/>
                  </a:schemeClr>
                </a:gs>
                <a:gs pos="100000">
                  <a:schemeClr val="accent5">
                    <a:lumMod val="8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710612" y="3872967"/>
              <a:ext cx="2610987" cy="2481048"/>
            </a:xfrm>
            <a:prstGeom prst="roundRect">
              <a:avLst>
                <a:gd name="adj" fmla="val 3906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847" y="5873429"/>
              <a:ext cx="1000144" cy="206245"/>
            </a:xfrm>
            <a:prstGeom prst="rect">
              <a:avLst/>
            </a:prstGeom>
          </p:spPr>
        </p:pic>
        <p:sp>
          <p:nvSpPr>
            <p:cNvPr id="126" name="等腰三角形 125"/>
            <p:cNvSpPr/>
            <p:nvPr/>
          </p:nvSpPr>
          <p:spPr>
            <a:xfrm rot="10800000">
              <a:off x="3564272" y="5725882"/>
              <a:ext cx="1021290" cy="147547"/>
            </a:xfrm>
            <a:prstGeom prst="triangle">
              <a:avLst/>
            </a:prstGeom>
            <a:gradFill>
              <a:gsLst>
                <a:gs pos="0">
                  <a:schemeClr val="accent1">
                    <a:alpha val="0"/>
                    <a:lumMod val="33000"/>
                  </a:schemeClr>
                </a:gs>
                <a:gs pos="74000">
                  <a:schemeClr val="accent1">
                    <a:lumMod val="45000"/>
                    <a:lumOff val="55000"/>
                    <a:alpha val="61000"/>
                  </a:schemeClr>
                </a:gs>
                <a:gs pos="83000">
                  <a:schemeClr val="accent1">
                    <a:lumMod val="45000"/>
                    <a:lumOff val="55000"/>
                    <a:alpha val="61000"/>
                  </a:schemeClr>
                </a:gs>
                <a:gs pos="100000">
                  <a:schemeClr val="accent5">
                    <a:lumMod val="8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流程图: 磁盘 126"/>
            <p:cNvSpPr/>
            <p:nvPr/>
          </p:nvSpPr>
          <p:spPr>
            <a:xfrm>
              <a:off x="3552889" y="5403442"/>
              <a:ext cx="1022101" cy="366174"/>
            </a:xfrm>
            <a:prstGeom prst="flowChartMagneticDisk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流程图: 磁盘 127"/>
            <p:cNvSpPr/>
            <p:nvPr/>
          </p:nvSpPr>
          <p:spPr>
            <a:xfrm>
              <a:off x="3552889" y="5068021"/>
              <a:ext cx="449368" cy="258354"/>
            </a:xfrm>
            <a:prstGeom prst="flowChartMagneticDisk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流程图: 磁盘 128"/>
            <p:cNvSpPr/>
            <p:nvPr/>
          </p:nvSpPr>
          <p:spPr>
            <a:xfrm>
              <a:off x="4136195" y="5068020"/>
              <a:ext cx="449368" cy="258354"/>
            </a:xfrm>
            <a:prstGeom prst="flowChartMagneticDisk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流程图: 多文档 129"/>
            <p:cNvSpPr/>
            <p:nvPr/>
          </p:nvSpPr>
          <p:spPr>
            <a:xfrm>
              <a:off x="5003008" y="5053874"/>
              <a:ext cx="463477" cy="330955"/>
            </a:xfrm>
            <a:prstGeom prst="flowChartMultidocumen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流程图: 多文档 130"/>
            <p:cNvSpPr/>
            <p:nvPr/>
          </p:nvSpPr>
          <p:spPr>
            <a:xfrm>
              <a:off x="5003008" y="5414363"/>
              <a:ext cx="463477" cy="330955"/>
            </a:xfrm>
            <a:prstGeom prst="flowChartMultidocumen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流程图: 多文档 131"/>
            <p:cNvSpPr/>
            <p:nvPr/>
          </p:nvSpPr>
          <p:spPr>
            <a:xfrm>
              <a:off x="5003008" y="4659141"/>
              <a:ext cx="463477" cy="330955"/>
            </a:xfrm>
            <a:prstGeom prst="flowChartMultidocumen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流程图: 磁盘 132"/>
            <p:cNvSpPr/>
            <p:nvPr/>
          </p:nvSpPr>
          <p:spPr>
            <a:xfrm>
              <a:off x="5031571" y="4187502"/>
              <a:ext cx="449368" cy="258354"/>
            </a:xfrm>
            <a:prstGeom prst="flowChartMagneticDisk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流程图: 磁盘 133"/>
            <p:cNvSpPr/>
            <p:nvPr/>
          </p:nvSpPr>
          <p:spPr>
            <a:xfrm>
              <a:off x="5693107" y="5441937"/>
              <a:ext cx="449368" cy="258354"/>
            </a:xfrm>
            <a:prstGeom prst="flowChartMagneticDisk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流程图: 磁盘 134"/>
            <p:cNvSpPr/>
            <p:nvPr/>
          </p:nvSpPr>
          <p:spPr>
            <a:xfrm>
              <a:off x="1876304" y="5304341"/>
              <a:ext cx="449368" cy="341802"/>
            </a:xfrm>
            <a:prstGeom prst="flowChartMagneticDisk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808536" y="5406381"/>
              <a:ext cx="603897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生产卷</a:t>
              </a:r>
            </a:p>
          </p:txBody>
        </p:sp>
        <p:sp>
          <p:nvSpPr>
            <p:cNvPr id="137" name="流程图: 磁盘 136"/>
            <p:cNvSpPr/>
            <p:nvPr/>
          </p:nvSpPr>
          <p:spPr>
            <a:xfrm>
              <a:off x="2808161" y="5304341"/>
              <a:ext cx="449368" cy="341802"/>
            </a:xfrm>
            <a:prstGeom prst="flowChartMagneticDisk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2731455" y="5413756"/>
              <a:ext cx="603897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日志卷</a:t>
              </a:r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2237777" y="4648887"/>
              <a:ext cx="682006" cy="2880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</a:t>
              </a:r>
            </a:p>
            <a:p>
              <a:pPr algn="ctr"/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Agent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2228280" y="5799289"/>
              <a:ext cx="682006" cy="2583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CDP Driver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1" name="肘形连接符 140"/>
            <p:cNvCxnSpPr>
              <a:stCxn id="135" idx="1"/>
              <a:endCxn id="139" idx="1"/>
            </p:cNvCxnSpPr>
            <p:nvPr/>
          </p:nvCxnSpPr>
          <p:spPr>
            <a:xfrm rot="5400000" flipH="1" flipV="1">
              <a:off x="1913658" y="4980223"/>
              <a:ext cx="511450" cy="136789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肘形连接符 141"/>
            <p:cNvCxnSpPr>
              <a:stCxn id="137" idx="1"/>
              <a:endCxn id="139" idx="3"/>
            </p:cNvCxnSpPr>
            <p:nvPr/>
          </p:nvCxnSpPr>
          <p:spPr>
            <a:xfrm rot="16200000" flipV="1">
              <a:off x="2720590" y="4992086"/>
              <a:ext cx="511450" cy="113062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肘形连接符 142"/>
            <p:cNvCxnSpPr>
              <a:stCxn id="135" idx="3"/>
              <a:endCxn id="140" idx="1"/>
            </p:cNvCxnSpPr>
            <p:nvPr/>
          </p:nvCxnSpPr>
          <p:spPr>
            <a:xfrm rot="16200000" flipH="1">
              <a:off x="2023472" y="5723658"/>
              <a:ext cx="282324" cy="127292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肘形连接符 143"/>
            <p:cNvCxnSpPr>
              <a:stCxn id="140" idx="3"/>
              <a:endCxn id="138" idx="2"/>
            </p:cNvCxnSpPr>
            <p:nvPr/>
          </p:nvCxnSpPr>
          <p:spPr>
            <a:xfrm flipV="1">
              <a:off x="2910287" y="5649038"/>
              <a:ext cx="123118" cy="279428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文本框 144"/>
            <p:cNvSpPr txBox="1"/>
            <p:nvPr/>
          </p:nvSpPr>
          <p:spPr>
            <a:xfrm>
              <a:off x="3779375" y="5530294"/>
              <a:ext cx="603897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存储池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3474934" y="5122961"/>
              <a:ext cx="603897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基础卷</a:t>
              </a: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4063939" y="5122961"/>
              <a:ext cx="603897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基础卷</a:t>
              </a:r>
            </a:p>
          </p:txBody>
        </p:sp>
        <p:sp>
          <p:nvSpPr>
            <p:cNvPr id="148" name="圆角矩形 147"/>
            <p:cNvSpPr/>
            <p:nvPr/>
          </p:nvSpPr>
          <p:spPr>
            <a:xfrm>
              <a:off x="3552889" y="4636780"/>
              <a:ext cx="682006" cy="2880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</a:t>
              </a:r>
            </a:p>
            <a:p>
              <a:pPr algn="ctr"/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Server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9" name="肘形连接符 148"/>
            <p:cNvCxnSpPr>
              <a:stCxn id="148" idx="3"/>
              <a:endCxn id="133" idx="2"/>
            </p:cNvCxnSpPr>
            <p:nvPr/>
          </p:nvCxnSpPr>
          <p:spPr>
            <a:xfrm flipV="1">
              <a:off x="4234895" y="4316680"/>
              <a:ext cx="796676" cy="464105"/>
            </a:xfrm>
            <a:prstGeom prst="bentConnector3">
              <a:avLst>
                <a:gd name="adj1" fmla="val 15035"/>
              </a:avLst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文本框 149"/>
            <p:cNvSpPr txBox="1"/>
            <p:nvPr/>
          </p:nvSpPr>
          <p:spPr>
            <a:xfrm>
              <a:off x="4989222" y="4229741"/>
              <a:ext cx="603897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日志卷</a:t>
              </a:r>
            </a:p>
          </p:txBody>
        </p:sp>
        <p:cxnSp>
          <p:nvCxnSpPr>
            <p:cNvPr id="151" name="直接箭头连接符 150"/>
            <p:cNvCxnSpPr/>
            <p:nvPr/>
          </p:nvCxnSpPr>
          <p:spPr>
            <a:xfrm>
              <a:off x="4356131" y="4773024"/>
              <a:ext cx="0" cy="28723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肘形连接符 151"/>
            <p:cNvCxnSpPr>
              <a:stCxn id="139" idx="0"/>
              <a:endCxn id="148" idx="0"/>
            </p:cNvCxnSpPr>
            <p:nvPr/>
          </p:nvCxnSpPr>
          <p:spPr>
            <a:xfrm rot="5400000" flipH="1" flipV="1">
              <a:off x="3230282" y="3985278"/>
              <a:ext cx="12107" cy="1315113"/>
            </a:xfrm>
            <a:prstGeom prst="bentConnector3">
              <a:avLst>
                <a:gd name="adj1" fmla="val 1904262"/>
              </a:avLst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箭头连接符 152"/>
            <p:cNvCxnSpPr/>
            <p:nvPr/>
          </p:nvCxnSpPr>
          <p:spPr>
            <a:xfrm flipV="1">
              <a:off x="4585561" y="4845587"/>
              <a:ext cx="430906" cy="34142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箭头连接符 153"/>
            <p:cNvCxnSpPr/>
            <p:nvPr/>
          </p:nvCxnSpPr>
          <p:spPr>
            <a:xfrm flipV="1">
              <a:off x="4587382" y="5200286"/>
              <a:ext cx="436694" cy="60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箭头连接符 154"/>
            <p:cNvCxnSpPr>
              <a:endCxn id="131" idx="1"/>
            </p:cNvCxnSpPr>
            <p:nvPr/>
          </p:nvCxnSpPr>
          <p:spPr>
            <a:xfrm>
              <a:off x="4563759" y="5187012"/>
              <a:ext cx="439249" cy="39282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文本框 155"/>
            <p:cNvSpPr txBox="1"/>
            <p:nvPr/>
          </p:nvSpPr>
          <p:spPr>
            <a:xfrm>
              <a:off x="5615704" y="5487885"/>
              <a:ext cx="603897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虚拟卷</a:t>
              </a: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6395029" y="4661500"/>
              <a:ext cx="1465273" cy="491629"/>
              <a:chOff x="1286613" y="4313433"/>
              <a:chExt cx="769345" cy="230393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1286857" y="4313437"/>
                <a:ext cx="324509" cy="117726"/>
                <a:chOff x="1286857" y="4313437"/>
                <a:chExt cx="324509" cy="117726"/>
              </a:xfrm>
            </p:grpSpPr>
            <p:sp>
              <p:nvSpPr>
                <p:cNvPr id="176" name="圆角矩形 175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7" name="文本框 176"/>
                <p:cNvSpPr txBox="1"/>
                <p:nvPr/>
              </p:nvSpPr>
              <p:spPr>
                <a:xfrm>
                  <a:off x="1286857" y="4313437"/>
                  <a:ext cx="324509" cy="1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63" name="组合 162"/>
              <p:cNvGrpSpPr/>
              <p:nvPr/>
            </p:nvGrpSpPr>
            <p:grpSpPr>
              <a:xfrm>
                <a:off x="1508941" y="4313437"/>
                <a:ext cx="324509" cy="117726"/>
                <a:chOff x="1286857" y="4313437"/>
                <a:chExt cx="324509" cy="117726"/>
              </a:xfrm>
            </p:grpSpPr>
            <p:sp>
              <p:nvSpPr>
                <p:cNvPr id="174" name="圆角矩形 173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5" name="文本框 174"/>
                <p:cNvSpPr txBox="1"/>
                <p:nvPr/>
              </p:nvSpPr>
              <p:spPr>
                <a:xfrm>
                  <a:off x="1286857" y="4313437"/>
                  <a:ext cx="324509" cy="1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1731449" y="4313433"/>
                <a:ext cx="324509" cy="117726"/>
                <a:chOff x="1286857" y="4313433"/>
                <a:chExt cx="324509" cy="117726"/>
              </a:xfrm>
            </p:grpSpPr>
            <p:sp>
              <p:nvSpPr>
                <p:cNvPr id="172" name="圆角矩形 171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3" name="文本框 172"/>
                <p:cNvSpPr txBox="1"/>
                <p:nvPr/>
              </p:nvSpPr>
              <p:spPr>
                <a:xfrm>
                  <a:off x="1286857" y="4313433"/>
                  <a:ext cx="324509" cy="1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65" name="圆角矩形 164"/>
              <p:cNvSpPr/>
              <p:nvPr/>
            </p:nvSpPr>
            <p:spPr>
              <a:xfrm>
                <a:off x="1346923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圆角矩形 165"/>
              <p:cNvSpPr/>
              <p:nvPr/>
            </p:nvSpPr>
            <p:spPr>
              <a:xfrm>
                <a:off x="1569007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圆角矩形 166"/>
              <p:cNvSpPr/>
              <p:nvPr/>
            </p:nvSpPr>
            <p:spPr>
              <a:xfrm>
                <a:off x="1791515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1286613" y="4426099"/>
                <a:ext cx="769101" cy="117727"/>
                <a:chOff x="1286857" y="4418803"/>
                <a:chExt cx="769101" cy="117727"/>
              </a:xfrm>
            </p:grpSpPr>
            <p:sp>
              <p:nvSpPr>
                <p:cNvPr id="169" name="文本框 168"/>
                <p:cNvSpPr txBox="1"/>
                <p:nvPr/>
              </p:nvSpPr>
              <p:spPr>
                <a:xfrm>
                  <a:off x="1286857" y="4418803"/>
                  <a:ext cx="324509" cy="1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0" name="文本框 169"/>
                <p:cNvSpPr txBox="1"/>
                <p:nvPr/>
              </p:nvSpPr>
              <p:spPr>
                <a:xfrm>
                  <a:off x="1508941" y="4418803"/>
                  <a:ext cx="324509" cy="1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1" name="文本框 170"/>
                <p:cNvSpPr txBox="1"/>
                <p:nvPr/>
              </p:nvSpPr>
              <p:spPr>
                <a:xfrm>
                  <a:off x="1731449" y="4418804"/>
                  <a:ext cx="324509" cy="1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560" y="5574727"/>
              <a:ext cx="1000144" cy="206245"/>
            </a:xfrm>
            <a:prstGeom prst="rect">
              <a:avLst/>
            </a:prstGeom>
          </p:spPr>
        </p:pic>
        <p:sp>
          <p:nvSpPr>
            <p:cNvPr id="160" name="等腰三角形 159"/>
            <p:cNvSpPr/>
            <p:nvPr/>
          </p:nvSpPr>
          <p:spPr>
            <a:xfrm rot="10800000">
              <a:off x="6367121" y="5326986"/>
              <a:ext cx="1495272" cy="263744"/>
            </a:xfrm>
            <a:prstGeom prst="triangle">
              <a:avLst/>
            </a:prstGeom>
            <a:gradFill>
              <a:gsLst>
                <a:gs pos="0">
                  <a:schemeClr val="accent1">
                    <a:alpha val="0"/>
                    <a:lumMod val="33000"/>
                  </a:schemeClr>
                </a:gs>
                <a:gs pos="74000">
                  <a:schemeClr val="accent1">
                    <a:lumMod val="45000"/>
                    <a:lumOff val="55000"/>
                    <a:alpha val="61000"/>
                  </a:schemeClr>
                </a:gs>
                <a:gs pos="83000">
                  <a:schemeClr val="accent1">
                    <a:lumMod val="45000"/>
                    <a:lumOff val="55000"/>
                    <a:alpha val="61000"/>
                  </a:schemeClr>
                </a:gs>
                <a:gs pos="100000">
                  <a:schemeClr val="accent5">
                    <a:lumMod val="8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圆角矩形 160"/>
            <p:cNvSpPr/>
            <p:nvPr/>
          </p:nvSpPr>
          <p:spPr>
            <a:xfrm>
              <a:off x="6503238" y="5164450"/>
              <a:ext cx="1266200" cy="19616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虚拟化平台</a:t>
              </a:r>
            </a:p>
          </p:txBody>
        </p:sp>
        <p:cxnSp>
          <p:nvCxnSpPr>
            <p:cNvPr id="178" name="直接箭头连接符 177"/>
            <p:cNvCxnSpPr/>
            <p:nvPr/>
          </p:nvCxnSpPr>
          <p:spPr>
            <a:xfrm flipV="1">
              <a:off x="5397954" y="5573058"/>
              <a:ext cx="298267" cy="60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圆角矩形 178"/>
            <p:cNvSpPr/>
            <p:nvPr/>
          </p:nvSpPr>
          <p:spPr>
            <a:xfrm>
              <a:off x="3380521" y="3872967"/>
              <a:ext cx="2851295" cy="2481048"/>
            </a:xfrm>
            <a:prstGeom prst="roundRect">
              <a:avLst>
                <a:gd name="adj" fmla="val 2440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>
              <a:off x="6304072" y="3889322"/>
              <a:ext cx="1666114" cy="2464693"/>
            </a:xfrm>
            <a:prstGeom prst="roundRect">
              <a:avLst>
                <a:gd name="adj" fmla="val 2440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4916921" y="4727494"/>
              <a:ext cx="597090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快照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T0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4916921" y="5119298"/>
              <a:ext cx="597090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快照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T1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4916921" y="5465951"/>
              <a:ext cx="597090" cy="2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快照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T2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1548769" y="3880704"/>
              <a:ext cx="934672" cy="29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生产主机</a:t>
              </a: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3712525" y="3896692"/>
              <a:ext cx="2203908" cy="29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</a:t>
              </a:r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集群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6388352" y="3889322"/>
              <a:ext cx="1505299" cy="29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虚拟化</a:t>
              </a:r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云平台</a:t>
              </a: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3662226" y="6092875"/>
              <a:ext cx="803788" cy="26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底层存储</a:t>
              </a:r>
            </a:p>
          </p:txBody>
        </p:sp>
        <p:sp>
          <p:nvSpPr>
            <p:cNvPr id="188" name="椭圆 187"/>
            <p:cNvSpPr/>
            <p:nvPr/>
          </p:nvSpPr>
          <p:spPr>
            <a:xfrm>
              <a:off x="3230564" y="4195258"/>
              <a:ext cx="210479" cy="2017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椭圆 188"/>
            <p:cNvSpPr/>
            <p:nvPr/>
          </p:nvSpPr>
          <p:spPr>
            <a:xfrm>
              <a:off x="2471355" y="5557472"/>
              <a:ext cx="210479" cy="2017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2484621" y="4949361"/>
              <a:ext cx="210479" cy="2017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4373655" y="4806768"/>
              <a:ext cx="210479" cy="2017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椭圆 191"/>
            <p:cNvSpPr/>
            <p:nvPr/>
          </p:nvSpPr>
          <p:spPr>
            <a:xfrm>
              <a:off x="4373655" y="4390133"/>
              <a:ext cx="210479" cy="2017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5487881" y="5313495"/>
              <a:ext cx="210479" cy="2017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6175857" y="5012573"/>
              <a:ext cx="210479" cy="2017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5" name="肘形连接符 194"/>
            <p:cNvCxnSpPr>
              <a:endCxn id="161" idx="1"/>
            </p:cNvCxnSpPr>
            <p:nvPr/>
          </p:nvCxnSpPr>
          <p:spPr>
            <a:xfrm flipV="1">
              <a:off x="6090908" y="5262533"/>
              <a:ext cx="412330" cy="323995"/>
            </a:xfrm>
            <a:prstGeom prst="bentConnector3">
              <a:avLst>
                <a:gd name="adj1" fmla="val 40787"/>
              </a:avLst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等腰三角形 195"/>
            <p:cNvSpPr/>
            <p:nvPr/>
          </p:nvSpPr>
          <p:spPr>
            <a:xfrm rot="10800000">
              <a:off x="3564272" y="5281140"/>
              <a:ext cx="1021290" cy="147547"/>
            </a:xfrm>
            <a:prstGeom prst="triangle">
              <a:avLst/>
            </a:prstGeom>
            <a:gradFill>
              <a:gsLst>
                <a:gs pos="0">
                  <a:schemeClr val="accent1">
                    <a:alpha val="0"/>
                    <a:lumMod val="33000"/>
                  </a:schemeClr>
                </a:gs>
                <a:gs pos="74000">
                  <a:schemeClr val="accent2">
                    <a:lumMod val="20000"/>
                    <a:lumOff val="8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8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矩形 109"/>
          <p:cNvSpPr/>
          <p:nvPr/>
        </p:nvSpPr>
        <p:spPr>
          <a:xfrm>
            <a:off x="8077548" y="3888976"/>
            <a:ext cx="32280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AnyBackup Agent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和存储建立网络连接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CDP Driver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捕获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数据写入到日志卷里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AnyBackup Agent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读取生产卷和日志卷数据发送到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AnyBackup Server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接收的生产卷数据备份到数据卷中，并根据用户的设置做相应快照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接收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增量数据，重新保存一份作为历史时间点的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回滚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基于快照创建虚拟卷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将虚拟卷挂载给虚拟化平台使用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5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企业级数据保护技术：云备份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1878" y="1360976"/>
            <a:ext cx="5344795" cy="4450262"/>
            <a:chOff x="521878" y="1360976"/>
            <a:chExt cx="5344795" cy="4450262"/>
          </a:xfrm>
        </p:grpSpPr>
        <p:sp>
          <p:nvSpPr>
            <p:cNvPr id="93" name="圆角矩形 92"/>
            <p:cNvSpPr/>
            <p:nvPr/>
          </p:nvSpPr>
          <p:spPr>
            <a:xfrm>
              <a:off x="521879" y="1360976"/>
              <a:ext cx="5344794" cy="4450262"/>
            </a:xfrm>
            <a:prstGeom prst="roundRect">
              <a:avLst>
                <a:gd name="adj" fmla="val 404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21878" y="1370826"/>
              <a:ext cx="5344795" cy="352134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ctr">
                <a:defRPr sz="1400" b="1" kern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defRPr>
              </a:lvl1pPr>
            </a:lstStyle>
            <a:p>
              <a:r>
                <a:rPr lang="en-US" altLang="zh-CN" sz="1800" b="0" dirty="0"/>
                <a:t>D2C</a:t>
              </a:r>
              <a:endParaRPr lang="zh-CN" altLang="en-US" sz="1800" b="0" dirty="0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961169" y="1795988"/>
              <a:ext cx="4484226" cy="3282476"/>
              <a:chOff x="1037187" y="2083196"/>
              <a:chExt cx="4045567" cy="2961375"/>
            </a:xfrm>
          </p:grpSpPr>
          <p:sp>
            <p:nvSpPr>
              <p:cNvPr id="17" name="三角形"/>
              <p:cNvSpPr/>
              <p:nvPr/>
            </p:nvSpPr>
            <p:spPr>
              <a:xfrm>
                <a:off x="2488583" y="4153252"/>
                <a:ext cx="1124472" cy="3747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100000">
                    <a:schemeClr val="accent2">
                      <a:lumMod val="60000"/>
                      <a:lumOff val="40000"/>
                      <a:alpha val="2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>
                  <a:solidFill>
                    <a:schemeClr val="bg1"/>
                  </a:solidFill>
                  <a:sym typeface="Helvetica Light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037187" y="2473862"/>
                <a:ext cx="1177793" cy="2562897"/>
              </a:xfrm>
              <a:prstGeom prst="roundRect">
                <a:avLst>
                  <a:gd name="adj" fmla="val 2624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733" y="2829176"/>
                <a:ext cx="523950" cy="66302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108" y="3875297"/>
                <a:ext cx="805963" cy="52163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6342" y="2829176"/>
                <a:ext cx="504056" cy="457167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2657954" y="3985306"/>
                <a:ext cx="319920" cy="436916"/>
                <a:chOff x="2899824" y="1524000"/>
                <a:chExt cx="499776" cy="488949"/>
              </a:xfrm>
            </p:grpSpPr>
            <p:sp>
              <p:nvSpPr>
                <p:cNvPr id="8" name="流程图: 磁盘 7"/>
                <p:cNvSpPr/>
                <p:nvPr/>
              </p:nvSpPr>
              <p:spPr>
                <a:xfrm>
                  <a:off x="2899824" y="1524000"/>
                  <a:ext cx="499776" cy="357429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流程图: 磁盘 8"/>
                <p:cNvSpPr/>
                <p:nvPr/>
              </p:nvSpPr>
              <p:spPr>
                <a:xfrm>
                  <a:off x="2899824" y="1674252"/>
                  <a:ext cx="499776" cy="338697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3098370" y="3985306"/>
                <a:ext cx="319920" cy="436916"/>
                <a:chOff x="2899824" y="1524000"/>
                <a:chExt cx="499776" cy="488949"/>
              </a:xfrm>
            </p:grpSpPr>
            <p:sp>
              <p:nvSpPr>
                <p:cNvPr id="15" name="流程图: 磁盘 14"/>
                <p:cNvSpPr/>
                <p:nvPr/>
              </p:nvSpPr>
              <p:spPr>
                <a:xfrm>
                  <a:off x="2899824" y="1524000"/>
                  <a:ext cx="499776" cy="357429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流程图: 磁盘 15"/>
                <p:cNvSpPr/>
                <p:nvPr/>
              </p:nvSpPr>
              <p:spPr>
                <a:xfrm>
                  <a:off x="2899824" y="1674252"/>
                  <a:ext cx="499776" cy="338697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" name="圆角矩形 17"/>
              <p:cNvSpPr/>
              <p:nvPr/>
            </p:nvSpPr>
            <p:spPr>
              <a:xfrm>
                <a:off x="2290240" y="2473862"/>
                <a:ext cx="1551234" cy="2562897"/>
              </a:xfrm>
              <a:prstGeom prst="roundRect">
                <a:avLst>
                  <a:gd name="adj" fmla="val 2624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04961" y="2473862"/>
                <a:ext cx="1177793" cy="2562897"/>
              </a:xfrm>
              <a:prstGeom prst="roundRect">
                <a:avLst>
                  <a:gd name="adj" fmla="val 2624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4126" y="3441539"/>
                <a:ext cx="859462" cy="619035"/>
              </a:xfrm>
              <a:prstGeom prst="rect">
                <a:avLst/>
              </a:prstGeom>
            </p:spPr>
          </p:pic>
          <p:cxnSp>
            <p:nvCxnSpPr>
              <p:cNvPr id="23" name="肘形连接符 22"/>
              <p:cNvCxnSpPr>
                <a:stCxn id="4" idx="0"/>
                <a:endCxn id="7" idx="0"/>
              </p:cNvCxnSpPr>
              <p:nvPr/>
            </p:nvCxnSpPr>
            <p:spPr>
              <a:xfrm rot="16200000" flipH="1">
                <a:off x="2184570" y="1915376"/>
                <a:ext cx="355314" cy="1472286"/>
              </a:xfrm>
              <a:prstGeom prst="bentConnector3">
                <a:avLst>
                  <a:gd name="adj1" fmla="val -35354"/>
                </a:avLst>
              </a:prstGeom>
              <a:ln w="1905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>
                <a:stCxn id="7" idx="2"/>
              </p:cNvCxnSpPr>
              <p:nvPr/>
            </p:nvCxnSpPr>
            <p:spPr>
              <a:xfrm>
                <a:off x="3098370" y="3286343"/>
                <a:ext cx="0" cy="65491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肘形连接符 28"/>
              <p:cNvCxnSpPr>
                <a:stCxn id="7" idx="3"/>
                <a:endCxn id="21" idx="1"/>
              </p:cNvCxnSpPr>
              <p:nvPr/>
            </p:nvCxnSpPr>
            <p:spPr>
              <a:xfrm>
                <a:off x="3350399" y="3057759"/>
                <a:ext cx="713728" cy="693298"/>
              </a:xfrm>
              <a:prstGeom prst="bentConnector3">
                <a:avLst>
                  <a:gd name="adj1" fmla="val 56742"/>
                </a:avLst>
              </a:prstGeom>
              <a:ln w="1905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肘形连接符 31"/>
              <p:cNvCxnSpPr/>
              <p:nvPr/>
            </p:nvCxnSpPr>
            <p:spPr>
              <a:xfrm>
                <a:off x="3350399" y="2937749"/>
                <a:ext cx="743103" cy="625952"/>
              </a:xfrm>
              <a:prstGeom prst="bentConnector3">
                <a:avLst>
                  <a:gd name="adj1" fmla="val 69428"/>
                </a:avLst>
              </a:prstGeom>
              <a:ln w="19050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/>
              <p:cNvSpPr txBox="1"/>
              <p:nvPr/>
            </p:nvSpPr>
            <p:spPr>
              <a:xfrm>
                <a:off x="1520054" y="2083196"/>
                <a:ext cx="2023513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、备份控制台发起数据备份请求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13209" y="3446511"/>
                <a:ext cx="802926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物理服务器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119284" y="4425081"/>
                <a:ext cx="985147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虚拟化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云平台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837104" y="4460418"/>
                <a:ext cx="412455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OFS</a:t>
                </a:r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605424" y="3556462"/>
                <a:ext cx="580441" cy="38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索引</a:t>
                </a:r>
                <a:endPara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中转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315762" y="3225902"/>
                <a:ext cx="802927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备份控制台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274774" y="4794979"/>
                <a:ext cx="675661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生产环境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390744" y="4808552"/>
                <a:ext cx="1407435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 Express</a:t>
                </a:r>
                <a:endParaRPr lang="zh-CN" altLang="en-US" sz="11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202193" y="4794979"/>
                <a:ext cx="548397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云存储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202193" y="3705236"/>
                <a:ext cx="548397" cy="23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公有云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3164445" y="3113069"/>
                <a:ext cx="640595" cy="69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、将数据同步至云存储中</a:t>
                </a:r>
              </a:p>
            </p:txBody>
          </p:sp>
          <p:cxnSp>
            <p:nvCxnSpPr>
              <p:cNvPr id="89" name="直接箭头连接符 88"/>
              <p:cNvCxnSpPr>
                <a:stCxn id="7" idx="1"/>
              </p:cNvCxnSpPr>
              <p:nvPr/>
            </p:nvCxnSpPr>
            <p:spPr>
              <a:xfrm flipH="1">
                <a:off x="2199847" y="3057760"/>
                <a:ext cx="646495" cy="561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直接箭头连接符 99"/>
            <p:cNvCxnSpPr/>
            <p:nvPr/>
          </p:nvCxnSpPr>
          <p:spPr>
            <a:xfrm flipV="1">
              <a:off x="961169" y="5326237"/>
              <a:ext cx="726780" cy="2501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/>
            <p:cNvCxnSpPr/>
            <p:nvPr/>
          </p:nvCxnSpPr>
          <p:spPr>
            <a:xfrm flipV="1">
              <a:off x="961169" y="5565506"/>
              <a:ext cx="726780" cy="2501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文本框 106"/>
            <p:cNvSpPr txBox="1"/>
            <p:nvPr/>
          </p:nvSpPr>
          <p:spPr>
            <a:xfrm>
              <a:off x="1775082" y="5220964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备份数据流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775082" y="5458303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恢复数据流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74979" y="1360976"/>
            <a:ext cx="5336450" cy="4450262"/>
            <a:chOff x="6274979" y="1360976"/>
            <a:chExt cx="5336450" cy="4450262"/>
          </a:xfrm>
        </p:grpSpPr>
        <p:sp>
          <p:nvSpPr>
            <p:cNvPr id="91" name="圆角矩形 90"/>
            <p:cNvSpPr/>
            <p:nvPr/>
          </p:nvSpPr>
          <p:spPr>
            <a:xfrm>
              <a:off x="6274979" y="1360976"/>
              <a:ext cx="5336449" cy="4450262"/>
            </a:xfrm>
            <a:prstGeom prst="roundRect">
              <a:avLst>
                <a:gd name="adj" fmla="val 404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274979" y="1370826"/>
              <a:ext cx="5336450" cy="352134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ctr">
                <a:defRPr sz="1400" b="1" kern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defRPr>
              </a:lvl1pPr>
            </a:lstStyle>
            <a:p>
              <a:r>
                <a:rPr lang="en-US" altLang="zh-CN" sz="1800" b="0" dirty="0"/>
                <a:t>D2D2C</a:t>
              </a:r>
              <a:endParaRPr lang="zh-CN" altLang="en-US" sz="1800" b="0" dirty="0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6715058" y="1807984"/>
              <a:ext cx="4439170" cy="3253255"/>
              <a:chOff x="6771528" y="2082164"/>
              <a:chExt cx="4045567" cy="2964802"/>
            </a:xfrm>
          </p:grpSpPr>
          <p:sp>
            <p:nvSpPr>
              <p:cNvPr id="51" name="三角形"/>
              <p:cNvSpPr/>
              <p:nvPr/>
            </p:nvSpPr>
            <p:spPr>
              <a:xfrm>
                <a:off x="8222924" y="4153961"/>
                <a:ext cx="1124472" cy="3747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100000">
                    <a:schemeClr val="accent2">
                      <a:lumMod val="60000"/>
                      <a:lumOff val="40000"/>
                      <a:alpha val="2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100">
                  <a:solidFill>
                    <a:schemeClr val="bg1"/>
                  </a:solidFill>
                  <a:sym typeface="Helvetica Light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6771528" y="2473862"/>
                <a:ext cx="1177793" cy="2562897"/>
              </a:xfrm>
              <a:prstGeom prst="roundRect">
                <a:avLst>
                  <a:gd name="adj" fmla="val 2624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074" y="2829176"/>
                <a:ext cx="523950" cy="663022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8449" y="3875297"/>
                <a:ext cx="805963" cy="52163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0683" y="2829176"/>
                <a:ext cx="504056" cy="457167"/>
              </a:xfrm>
              <a:prstGeom prst="rect">
                <a:avLst/>
              </a:prstGeom>
            </p:spPr>
          </p:pic>
          <p:grpSp>
            <p:nvGrpSpPr>
              <p:cNvPr id="56" name="组合 55"/>
              <p:cNvGrpSpPr/>
              <p:nvPr/>
            </p:nvGrpSpPr>
            <p:grpSpPr>
              <a:xfrm>
                <a:off x="8392295" y="3985306"/>
                <a:ext cx="319920" cy="436916"/>
                <a:chOff x="2899824" y="1524000"/>
                <a:chExt cx="499776" cy="488949"/>
              </a:xfrm>
            </p:grpSpPr>
            <p:sp>
              <p:nvSpPr>
                <p:cNvPr id="57" name="流程图: 磁盘 56"/>
                <p:cNvSpPr/>
                <p:nvPr/>
              </p:nvSpPr>
              <p:spPr>
                <a:xfrm>
                  <a:off x="2899824" y="1524000"/>
                  <a:ext cx="499776" cy="357429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流程图: 磁盘 57"/>
                <p:cNvSpPr/>
                <p:nvPr/>
              </p:nvSpPr>
              <p:spPr>
                <a:xfrm>
                  <a:off x="2899824" y="1674252"/>
                  <a:ext cx="499776" cy="338697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8832711" y="3985306"/>
                <a:ext cx="319920" cy="436916"/>
                <a:chOff x="2899824" y="1524000"/>
                <a:chExt cx="499776" cy="488949"/>
              </a:xfrm>
            </p:grpSpPr>
            <p:sp>
              <p:nvSpPr>
                <p:cNvPr id="60" name="流程图: 磁盘 59"/>
                <p:cNvSpPr/>
                <p:nvPr/>
              </p:nvSpPr>
              <p:spPr>
                <a:xfrm>
                  <a:off x="2899824" y="1524000"/>
                  <a:ext cx="499776" cy="357429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流程图: 磁盘 60"/>
                <p:cNvSpPr/>
                <p:nvPr/>
              </p:nvSpPr>
              <p:spPr>
                <a:xfrm>
                  <a:off x="2899824" y="1674252"/>
                  <a:ext cx="499776" cy="338697"/>
                </a:xfrm>
                <a:prstGeom prst="flowChartMagneticDisk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2" name="圆角矩形 61"/>
              <p:cNvSpPr/>
              <p:nvPr/>
            </p:nvSpPr>
            <p:spPr>
              <a:xfrm>
                <a:off x="8024581" y="2473862"/>
                <a:ext cx="1551234" cy="2562897"/>
              </a:xfrm>
              <a:prstGeom prst="roundRect">
                <a:avLst>
                  <a:gd name="adj" fmla="val 2624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9639302" y="2473862"/>
                <a:ext cx="1177793" cy="2562897"/>
              </a:xfrm>
              <a:prstGeom prst="roundRect">
                <a:avLst>
                  <a:gd name="adj" fmla="val 2624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8467" y="3441539"/>
                <a:ext cx="859462" cy="619035"/>
              </a:xfrm>
              <a:prstGeom prst="rect">
                <a:avLst/>
              </a:prstGeom>
            </p:spPr>
          </p:pic>
          <p:cxnSp>
            <p:nvCxnSpPr>
              <p:cNvPr id="65" name="肘形连接符 64"/>
              <p:cNvCxnSpPr>
                <a:stCxn id="52" idx="0"/>
                <a:endCxn id="55" idx="0"/>
              </p:cNvCxnSpPr>
              <p:nvPr/>
            </p:nvCxnSpPr>
            <p:spPr>
              <a:xfrm rot="16200000" flipH="1">
                <a:off x="7918911" y="1915376"/>
                <a:ext cx="355314" cy="1472286"/>
              </a:xfrm>
              <a:prstGeom prst="bentConnector3">
                <a:avLst>
                  <a:gd name="adj1" fmla="val -31966"/>
                </a:avLst>
              </a:prstGeom>
              <a:ln w="1905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/>
              <p:cNvCxnSpPr>
                <a:stCxn id="55" idx="2"/>
              </p:cNvCxnSpPr>
              <p:nvPr/>
            </p:nvCxnSpPr>
            <p:spPr>
              <a:xfrm>
                <a:off x="8832711" y="3286343"/>
                <a:ext cx="0" cy="65491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肘形连接符 66"/>
              <p:cNvCxnSpPr>
                <a:stCxn id="51" idx="6"/>
                <a:endCxn id="64" idx="1"/>
              </p:cNvCxnSpPr>
              <p:nvPr/>
            </p:nvCxnSpPr>
            <p:spPr>
              <a:xfrm flipV="1">
                <a:off x="9347397" y="3751056"/>
                <a:ext cx="451070" cy="59026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肘形连接符 67"/>
              <p:cNvCxnSpPr>
                <a:stCxn id="55" idx="3"/>
              </p:cNvCxnSpPr>
              <p:nvPr/>
            </p:nvCxnSpPr>
            <p:spPr>
              <a:xfrm>
                <a:off x="9084739" y="3057760"/>
                <a:ext cx="743104" cy="505941"/>
              </a:xfrm>
              <a:prstGeom prst="bentConnector3">
                <a:avLst>
                  <a:gd name="adj1" fmla="val 69654"/>
                </a:avLst>
              </a:prstGeom>
              <a:ln w="19050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68"/>
              <p:cNvSpPr txBox="1"/>
              <p:nvPr/>
            </p:nvSpPr>
            <p:spPr>
              <a:xfrm>
                <a:off x="7258592" y="2082164"/>
                <a:ext cx="2044051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、备份控制台发起数据备份请求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6947550" y="3446511"/>
                <a:ext cx="811076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物理服务器</a:t>
                </a: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6853625" y="4425081"/>
                <a:ext cx="995146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虚拟化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云平台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569350" y="4460418"/>
                <a:ext cx="416641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OFS</a:t>
                </a:r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8766998" y="3258140"/>
                <a:ext cx="908770" cy="546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、数据写入本地介质服务器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OFS</a:t>
                </a:r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7981324" y="3225902"/>
                <a:ext cx="811076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备份控制台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7009115" y="4794979"/>
                <a:ext cx="682519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生产环境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8124820" y="4808552"/>
                <a:ext cx="1421719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 Express</a:t>
                </a:r>
                <a:endParaRPr lang="zh-CN" altLang="en-US" sz="11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9936534" y="4794979"/>
                <a:ext cx="553963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云存储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9936534" y="3705236"/>
                <a:ext cx="553963" cy="23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公有云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9257951" y="4360427"/>
                <a:ext cx="1559144" cy="39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、将本地介质服务器备份数据同步至云存储中</a:t>
                </a:r>
              </a:p>
            </p:txBody>
          </p:sp>
          <p:cxnSp>
            <p:nvCxnSpPr>
              <p:cNvPr id="82" name="直接箭头连接符 81"/>
              <p:cNvCxnSpPr/>
              <p:nvPr/>
            </p:nvCxnSpPr>
            <p:spPr>
              <a:xfrm>
                <a:off x="8738423" y="3286343"/>
                <a:ext cx="0" cy="65491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/>
              <p:cNvCxnSpPr>
                <a:stCxn id="51" idx="2"/>
              </p:cNvCxnSpPr>
              <p:nvPr/>
            </p:nvCxnSpPr>
            <p:spPr>
              <a:xfrm flipH="1">
                <a:off x="7949321" y="4341317"/>
                <a:ext cx="273603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直接箭头连接符 108"/>
            <p:cNvCxnSpPr/>
            <p:nvPr/>
          </p:nvCxnSpPr>
          <p:spPr>
            <a:xfrm flipV="1">
              <a:off x="6715058" y="5326023"/>
              <a:ext cx="726780" cy="2501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 flipV="1">
              <a:off x="6715058" y="5565292"/>
              <a:ext cx="726780" cy="2501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文本框 110"/>
            <p:cNvSpPr txBox="1"/>
            <p:nvPr/>
          </p:nvSpPr>
          <p:spPr>
            <a:xfrm>
              <a:off x="7528971" y="5220750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备份数据流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7528971" y="5458089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恢复数据流</a:t>
              </a:r>
            </a:p>
          </p:txBody>
        </p:sp>
      </p:grpSp>
      <p:sp>
        <p:nvSpPr>
          <p:cNvPr id="80" name="矩形 79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1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全面的数据保护：</a:t>
            </a:r>
            <a:r>
              <a:rPr lang="en-US" altLang="zh-CN" dirty="0">
                <a:solidFill>
                  <a:schemeClr val="bg1"/>
                </a:solidFill>
              </a:rPr>
              <a:t>SAP HANA</a:t>
            </a:r>
            <a:r>
              <a:rPr lang="zh-CN" altLang="en-US" dirty="0">
                <a:solidFill>
                  <a:schemeClr val="bg1"/>
                </a:solidFill>
              </a:rPr>
              <a:t>保护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26535" y="1409700"/>
            <a:ext cx="7402714" cy="4263099"/>
            <a:chOff x="626534" y="1449374"/>
            <a:chExt cx="7488193" cy="4312325"/>
          </a:xfrm>
        </p:grpSpPr>
        <p:grpSp>
          <p:nvGrpSpPr>
            <p:cNvPr id="3" name="组合 2"/>
            <p:cNvGrpSpPr/>
            <p:nvPr/>
          </p:nvGrpSpPr>
          <p:grpSpPr>
            <a:xfrm>
              <a:off x="626534" y="1449374"/>
              <a:ext cx="5321053" cy="4312325"/>
              <a:chOff x="774948" y="1804974"/>
              <a:chExt cx="5321053" cy="4312325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774948" y="1804974"/>
                <a:ext cx="2248711" cy="6557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67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HANA Studio</a:t>
                </a:r>
                <a:endParaRPr lang="zh-CN" altLang="en-US" sz="1867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774948" y="5461534"/>
                <a:ext cx="2248711" cy="6557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867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存储</a:t>
                </a: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774948" y="3125121"/>
                <a:ext cx="2248711" cy="1672032"/>
              </a:xfrm>
              <a:prstGeom prst="roundRect">
                <a:avLst>
                  <a:gd name="adj" fmla="val 6609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35663" y="3156562"/>
                <a:ext cx="1688283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67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HANA </a:t>
                </a:r>
                <a:r>
                  <a:rPr lang="zh-CN" altLang="en-US" sz="1867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生产机</a:t>
                </a: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883468" y="3598355"/>
                <a:ext cx="810789" cy="389229"/>
              </a:xfrm>
              <a:prstGeom prst="roundRect">
                <a:avLst>
                  <a:gd name="adj" fmla="val 945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67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SAP</a:t>
                </a:r>
                <a:endParaRPr lang="zh-CN" altLang="en-US" sz="1867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883468" y="4311912"/>
                <a:ext cx="810789" cy="389229"/>
              </a:xfrm>
              <a:prstGeom prst="roundRect">
                <a:avLst>
                  <a:gd name="adj" fmla="val 945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BackInt</a:t>
                </a:r>
                <a:endPara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850851" y="3856671"/>
                <a:ext cx="1049056" cy="643692"/>
              </a:xfrm>
              <a:prstGeom prst="roundRect">
                <a:avLst>
                  <a:gd name="adj" fmla="val 945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</a:t>
                </a:r>
              </a:p>
              <a:p>
                <a:pPr algn="ctr"/>
                <a:r>
                  <a:rPr lang="en-US" altLang="zh-CN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Express Client</a:t>
                </a: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1695669" y="3673611"/>
                <a:ext cx="728717" cy="218199"/>
              </a:xfrm>
              <a:custGeom>
                <a:avLst/>
                <a:gdLst>
                  <a:gd name="connsiteX0" fmla="*/ 0 w 546538"/>
                  <a:gd name="connsiteY0" fmla="*/ 0 h 94593"/>
                  <a:gd name="connsiteX1" fmla="*/ 546538 w 546538"/>
                  <a:gd name="connsiteY1" fmla="*/ 0 h 94593"/>
                  <a:gd name="connsiteX2" fmla="*/ 546538 w 546538"/>
                  <a:gd name="connsiteY2" fmla="*/ 94593 h 9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6538" h="94593">
                    <a:moveTo>
                      <a:pt x="0" y="0"/>
                    </a:moveTo>
                    <a:lnTo>
                      <a:pt x="546538" y="0"/>
                    </a:lnTo>
                    <a:lnTo>
                      <a:pt x="546538" y="94593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  <a:headEnd type="none" w="med" len="med"/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cxnSp>
            <p:nvCxnSpPr>
              <p:cNvPr id="12" name="直接箭头连接符 11"/>
              <p:cNvCxnSpPr>
                <a:stCxn id="8" idx="2"/>
                <a:endCxn id="9" idx="0"/>
              </p:cNvCxnSpPr>
              <p:nvPr/>
            </p:nvCxnSpPr>
            <p:spPr>
              <a:xfrm>
                <a:off x="1288863" y="3987584"/>
                <a:ext cx="0" cy="324328"/>
              </a:xfrm>
              <a:prstGeom prst="straightConnector1">
                <a:avLst/>
              </a:prstGeom>
              <a:noFill/>
              <a:ln>
                <a:solidFill>
                  <a:schemeClr val="accent2"/>
                </a:solidFill>
                <a:headEnd type="none" w="med" len="med"/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>
                <a:off x="1529204" y="3876766"/>
                <a:ext cx="330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+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037820" y="1804974"/>
                <a:ext cx="2058181" cy="4312325"/>
              </a:xfrm>
              <a:prstGeom prst="roundRect">
                <a:avLst>
                  <a:gd name="adj" fmla="val 6609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252808" y="4767524"/>
                <a:ext cx="1663648" cy="9406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箭头连接符 15"/>
              <p:cNvCxnSpPr>
                <a:stCxn id="4" idx="2"/>
                <a:endCxn id="6" idx="0"/>
              </p:cNvCxnSpPr>
              <p:nvPr/>
            </p:nvCxnSpPr>
            <p:spPr>
              <a:xfrm>
                <a:off x="1899304" y="2460739"/>
                <a:ext cx="0" cy="66438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>
                <a:stCxn id="6" idx="2"/>
                <a:endCxn id="5" idx="0"/>
              </p:cNvCxnSpPr>
              <p:nvPr/>
            </p:nvCxnSpPr>
            <p:spPr>
              <a:xfrm>
                <a:off x="1899304" y="4797153"/>
                <a:ext cx="0" cy="66438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3026978" y="2765082"/>
                <a:ext cx="1218708" cy="1295054"/>
              </a:xfrm>
              <a:custGeom>
                <a:avLst/>
                <a:gdLst>
                  <a:gd name="connsiteX0" fmla="*/ 0 w 956442"/>
                  <a:gd name="connsiteY0" fmla="*/ 756745 h 756745"/>
                  <a:gd name="connsiteX1" fmla="*/ 672663 w 956442"/>
                  <a:gd name="connsiteY1" fmla="*/ 756745 h 756745"/>
                  <a:gd name="connsiteX2" fmla="*/ 672663 w 956442"/>
                  <a:gd name="connsiteY2" fmla="*/ 0 h 756745"/>
                  <a:gd name="connsiteX3" fmla="*/ 956442 w 956442"/>
                  <a:gd name="connsiteY3" fmla="*/ 0 h 7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442" h="756745">
                    <a:moveTo>
                      <a:pt x="0" y="756745"/>
                    </a:moveTo>
                    <a:lnTo>
                      <a:pt x="672663" y="756745"/>
                    </a:lnTo>
                    <a:lnTo>
                      <a:pt x="672663" y="0"/>
                    </a:lnTo>
                    <a:lnTo>
                      <a:pt x="956442" y="0"/>
                    </a:lnTo>
                  </a:path>
                </a:pathLst>
              </a:custGeom>
              <a:ln w="19050">
                <a:solidFill>
                  <a:srgbClr val="C00000"/>
                </a:solidFill>
                <a:headEnd type="triangl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821705" y="2586181"/>
                <a:ext cx="1646123" cy="3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67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发起备份恢复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269040" y="3303644"/>
                <a:ext cx="283020" cy="53013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67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备份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967730" y="4137377"/>
                <a:ext cx="1279707" cy="778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2181" indent="-112181">
                  <a:buFont typeface="Arial" panose="020B0604020202020204" pitchFamily="34" charset="0"/>
                  <a:buChar char="•"/>
                </a:pPr>
                <a:r>
                  <a:rPr lang="zh-CN" altLang="en-US" sz="1467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源端重删</a:t>
                </a:r>
                <a:endParaRPr lang="en-US" altLang="zh-CN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12181" indent="-112181">
                  <a:buFont typeface="Arial" panose="020B0604020202020204" pitchFamily="34" charset="0"/>
                  <a:buChar char="•"/>
                </a:pPr>
                <a:r>
                  <a:rPr lang="zh-CN" altLang="en-US" sz="1467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加密</a:t>
                </a:r>
                <a:endParaRPr lang="en-US" altLang="zh-CN" sz="14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12181" indent="-112181">
                  <a:buFont typeface="Arial" panose="020B0604020202020204" pitchFamily="34" charset="0"/>
                  <a:buChar char="•"/>
                </a:pPr>
                <a:r>
                  <a:rPr lang="en-US" altLang="zh-CN" sz="1467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LAN-Free</a:t>
                </a: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2382344" y="4806847"/>
                <a:ext cx="1850609" cy="350345"/>
              </a:xfrm>
              <a:custGeom>
                <a:avLst/>
                <a:gdLst>
                  <a:gd name="connsiteX0" fmla="*/ 1366344 w 1366344"/>
                  <a:gd name="connsiteY0" fmla="*/ 262759 h 262759"/>
                  <a:gd name="connsiteX1" fmla="*/ 0 w 1366344"/>
                  <a:gd name="connsiteY1" fmla="*/ 262759 h 262759"/>
                  <a:gd name="connsiteX2" fmla="*/ 0 w 1366344"/>
                  <a:gd name="connsiteY2" fmla="*/ 0 h 262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6344" h="262759">
                    <a:moveTo>
                      <a:pt x="1366344" y="262759"/>
                    </a:moveTo>
                    <a:lnTo>
                      <a:pt x="0" y="262759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C0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619851" y="5166887"/>
                <a:ext cx="1646123" cy="3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67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发起备份恢复</a:t>
                </a:r>
              </a:p>
            </p:txBody>
          </p:sp>
          <p:sp>
            <p:nvSpPr>
              <p:cNvPr id="24" name="弧形 23"/>
              <p:cNvSpPr/>
              <p:nvPr/>
            </p:nvSpPr>
            <p:spPr>
              <a:xfrm>
                <a:off x="4486429" y="3065045"/>
                <a:ext cx="1023067" cy="1702480"/>
              </a:xfrm>
              <a:prstGeom prst="arc">
                <a:avLst>
                  <a:gd name="adj1" fmla="val 16200000"/>
                  <a:gd name="adj2" fmla="val 5565144"/>
                </a:avLst>
              </a:prstGeom>
              <a:ln w="19050">
                <a:solidFill>
                  <a:schemeClr val="accent2"/>
                </a:solidFill>
                <a:headEnd type="triangl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992916" y="3372413"/>
                <a:ext cx="374593" cy="107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索引读写</a:t>
                </a: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851" y="5708195"/>
                <a:ext cx="755016" cy="162443"/>
              </a:xfrm>
              <a:prstGeom prst="rect">
                <a:avLst/>
              </a:prstGeom>
            </p:spPr>
          </p:pic>
          <p:sp>
            <p:nvSpPr>
              <p:cNvPr id="27" name="矩形 26"/>
              <p:cNvSpPr/>
              <p:nvPr/>
            </p:nvSpPr>
            <p:spPr>
              <a:xfrm>
                <a:off x="4449836" y="5290828"/>
                <a:ext cx="1378904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867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管理控制台</a:t>
                </a: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4781454" y="4806847"/>
                <a:ext cx="619523" cy="525816"/>
                <a:chOff x="6555526" y="2550569"/>
                <a:chExt cx="1040914" cy="883472"/>
              </a:xfrm>
            </p:grpSpPr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 rotWithShape="1">
                <a:blip r:embed="rId3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97581" l="5952" r="89881"/>
                          </a14:imgEffect>
                          <a14:imgEffect>
                            <a14:artisticCrisscrossEtching/>
                          </a14:imgEffect>
                        </a14:imgLayer>
                      </a14:imgProps>
                    </a:ext>
                  </a:extLst>
                </a:blip>
                <a:srcRect l="6366" t="6633" r="12439"/>
                <a:stretch/>
              </p:blipFill>
              <p:spPr>
                <a:xfrm>
                  <a:off x="6555526" y="2550569"/>
                  <a:ext cx="1040914" cy="883472"/>
                </a:xfrm>
                <a:prstGeom prst="rect">
                  <a:avLst/>
                </a:prstGeom>
              </p:spPr>
            </p:pic>
            <p:pic>
              <p:nvPicPr>
                <p:cNvPr id="35" name="图片 3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887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2493" y="2635354"/>
                  <a:ext cx="497210" cy="453079"/>
                </a:xfrm>
                <a:prstGeom prst="rect">
                  <a:avLst/>
                </a:prstGeom>
              </p:spPr>
            </p:pic>
          </p:grpSp>
          <p:grpSp>
            <p:nvGrpSpPr>
              <p:cNvPr id="29" name="组合 28"/>
              <p:cNvGrpSpPr/>
              <p:nvPr/>
            </p:nvGrpSpPr>
            <p:grpSpPr>
              <a:xfrm>
                <a:off x="4240078" y="2242209"/>
                <a:ext cx="1663648" cy="822837"/>
                <a:chOff x="3180058" y="1681656"/>
                <a:chExt cx="1247736" cy="617128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3180058" y="1681656"/>
                  <a:ext cx="1247736" cy="6171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3125" y="1707654"/>
                  <a:ext cx="220697" cy="334723"/>
                </a:xfrm>
                <a:prstGeom prst="rect">
                  <a:avLst/>
                </a:prstGeom>
              </p:spPr>
            </p:pic>
            <p:sp>
              <p:nvSpPr>
                <p:cNvPr id="33" name="矩形 32"/>
                <p:cNvSpPr/>
                <p:nvPr/>
              </p:nvSpPr>
              <p:spPr>
                <a:xfrm>
                  <a:off x="3572208" y="2006196"/>
                  <a:ext cx="496771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867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介质</a:t>
                  </a: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5594337" y="3372413"/>
                <a:ext cx="374593" cy="107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数据管理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655264" y="4131043"/>
              <a:ext cx="1430834" cy="1310452"/>
              <a:chOff x="5102759" y="3611611"/>
              <a:chExt cx="1073126" cy="982839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5102759" y="3611611"/>
                <a:ext cx="1073126" cy="982839"/>
              </a:xfrm>
              <a:prstGeom prst="roundRect">
                <a:avLst>
                  <a:gd name="adj" fmla="val 6609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6640" y="3790419"/>
                <a:ext cx="859462" cy="619035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5358338" y="4034954"/>
                <a:ext cx="576064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公有云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655265" y="1692002"/>
              <a:ext cx="1459462" cy="1189377"/>
              <a:chOff x="5474235" y="1373824"/>
              <a:chExt cx="1094597" cy="892033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5474235" y="1373824"/>
                <a:ext cx="1073126" cy="892033"/>
              </a:xfrm>
              <a:prstGeom prst="roundRect">
                <a:avLst>
                  <a:gd name="adj" fmla="val 6609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5497252" y="1392399"/>
                <a:ext cx="1071580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目的地</a:t>
                </a: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9520" y="1764384"/>
                <a:ext cx="267044" cy="405015"/>
              </a:xfrm>
              <a:prstGeom prst="rect">
                <a:avLst/>
              </a:prstGeom>
            </p:spPr>
          </p:pic>
        </p:grpSp>
        <p:cxnSp>
          <p:nvCxnSpPr>
            <p:cNvPr id="44" name="直接箭头连接符 43"/>
            <p:cNvCxnSpPr/>
            <p:nvPr/>
          </p:nvCxnSpPr>
          <p:spPr>
            <a:xfrm>
              <a:off x="5947587" y="2283300"/>
              <a:ext cx="67905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5852035" y="4464500"/>
              <a:ext cx="1010957" cy="31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D2D2C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885473" y="1921273"/>
              <a:ext cx="1088307" cy="31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67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D2D2R</a:t>
              </a: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5947587" y="4832167"/>
              <a:ext cx="67905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182"/>
          <p:cNvSpPr txBox="1"/>
          <p:nvPr/>
        </p:nvSpPr>
        <p:spPr>
          <a:xfrm>
            <a:off x="8561520" y="2358848"/>
            <a:ext cx="33777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多节点并发备份、分钟级备份，实现海量数据高效备份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近持续数据保护，提供精准时间点恢复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备份数据保留策略，优化备份存储空间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严格控制备份过程，降低对数据库性能影响</a:t>
            </a:r>
          </a:p>
        </p:txBody>
      </p:sp>
      <p:sp>
        <p:nvSpPr>
          <p:cNvPr id="52" name="矩形 51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73960" y="165626"/>
            <a:ext cx="11024554" cy="693208"/>
            <a:chOff x="673960" y="165626"/>
            <a:chExt cx="11024554" cy="693208"/>
          </a:xfrm>
        </p:grpSpPr>
        <p:sp>
          <p:nvSpPr>
            <p:cNvPr id="2" name="矩形 1"/>
            <p:cNvSpPr/>
            <p:nvPr/>
          </p:nvSpPr>
          <p:spPr>
            <a:xfrm>
              <a:off x="673960" y="320511"/>
              <a:ext cx="45719" cy="49962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标题 1"/>
            <p:cNvSpPr txBox="1">
              <a:spLocks/>
            </p:cNvSpPr>
            <p:nvPr/>
          </p:nvSpPr>
          <p:spPr>
            <a:xfrm>
              <a:off x="753534" y="165626"/>
              <a:ext cx="10944980" cy="6932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0"/>
                </a:spcBef>
                <a:buNone/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/>
              <a:r>
                <a:rPr lang="zh-CN" altLang="en-US" sz="2800" dirty="0">
                  <a:solidFill>
                    <a:schemeClr val="bg1"/>
                  </a:solidFill>
                </a:rPr>
                <a:t>全面的数据保护：大数据平台保护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521033" y="3487738"/>
            <a:ext cx="1836400" cy="772165"/>
            <a:chOff x="5521033" y="3487738"/>
            <a:chExt cx="1836400" cy="772165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F8C1691-5B33-435A-9C71-83A634A2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042" y="3487738"/>
              <a:ext cx="1485821" cy="343741"/>
            </a:xfrm>
            <a:prstGeom prst="rect">
              <a:avLst/>
            </a:prstGeom>
          </p:spPr>
        </p:pic>
        <p:sp>
          <p:nvSpPr>
            <p:cNvPr id="21" name="文本框 100">
              <a:extLst>
                <a:ext uri="{FF2B5EF4-FFF2-40B4-BE49-F238E27FC236}">
                  <a16:creationId xmlns:a16="http://schemas.microsoft.com/office/drawing/2014/main" id="{377353C3-DB58-4196-8452-96BF118B9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033" y="3952126"/>
              <a:ext cx="1836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保护任意云中的数据…"/>
          <p:cNvSpPr txBox="1"/>
          <p:nvPr/>
        </p:nvSpPr>
        <p:spPr>
          <a:xfrm>
            <a:off x="8276691" y="2104486"/>
            <a:ext cx="2090163" cy="3046988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/>
              <a:t>高效备份</a:t>
            </a:r>
            <a:endParaRPr lang="en-US" altLang="zh-CN" dirty="0"/>
          </a:p>
          <a:p>
            <a:r>
              <a:rPr lang="zh-CN" altLang="en-US" dirty="0"/>
              <a:t>多节点并发备份</a:t>
            </a:r>
            <a:endParaRPr lang="en-US" altLang="zh-CN" dirty="0"/>
          </a:p>
          <a:p>
            <a:r>
              <a:rPr lang="zh-CN" altLang="en-US" dirty="0"/>
              <a:t>永久增量</a:t>
            </a:r>
            <a:r>
              <a:rPr lang="zh-CN" altLang="zh-CN" dirty="0"/>
              <a:t>备份</a:t>
            </a:r>
          </a:p>
          <a:p>
            <a:r>
              <a:rPr lang="en-US" altLang="zh-CN" dirty="0"/>
              <a:t>LAN-Free</a:t>
            </a:r>
            <a:r>
              <a:rPr lang="zh-CN" altLang="en-US" dirty="0"/>
              <a:t>备份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多种恢复方式</a:t>
            </a:r>
            <a:endParaRPr lang="zh-CN" altLang="zh-CN" dirty="0"/>
          </a:p>
          <a:p>
            <a:r>
              <a:rPr lang="zh-CN" altLang="zh-CN" dirty="0"/>
              <a:t>异集群恢复</a:t>
            </a:r>
          </a:p>
          <a:p>
            <a:r>
              <a:rPr lang="zh-CN" altLang="zh-CN" dirty="0"/>
              <a:t>异文件系统恢复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209978" y="1611375"/>
            <a:ext cx="4236975" cy="1876363"/>
            <a:chOff x="2209978" y="1611375"/>
            <a:chExt cx="4236975" cy="1876363"/>
          </a:xfrm>
        </p:grpSpPr>
        <p:cxnSp>
          <p:nvCxnSpPr>
            <p:cNvPr id="14" name="直接箭头连接符 13"/>
            <p:cNvCxnSpPr>
              <a:stCxn id="9" idx="0"/>
            </p:cNvCxnSpPr>
            <p:nvPr/>
          </p:nvCxnSpPr>
          <p:spPr>
            <a:xfrm flipH="1" flipV="1">
              <a:off x="2758008" y="2036716"/>
              <a:ext cx="1" cy="639355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 flipV="1">
              <a:off x="3330057" y="2036716"/>
              <a:ext cx="1" cy="639355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 flipV="1">
              <a:off x="3857012" y="2036716"/>
              <a:ext cx="1" cy="639355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 flipV="1">
              <a:off x="4543020" y="2036716"/>
              <a:ext cx="1" cy="639355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2209978" y="2036716"/>
              <a:ext cx="1" cy="639355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>
              <a:endCxn id="19" idx="0"/>
            </p:cNvCxnSpPr>
            <p:nvPr/>
          </p:nvCxnSpPr>
          <p:spPr>
            <a:xfrm>
              <a:off x="2789530" y="2036716"/>
              <a:ext cx="3657423" cy="1451022"/>
            </a:xfrm>
            <a:prstGeom prst="bentConnector2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100">
              <a:extLst>
                <a:ext uri="{FF2B5EF4-FFF2-40B4-BE49-F238E27FC236}">
                  <a16:creationId xmlns:a16="http://schemas.microsoft.com/office/drawing/2014/main" id="{377353C3-DB58-4196-8452-96BF118B9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8876" y="1611375"/>
              <a:ext cx="1441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多节点并发备份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61104" y="2676071"/>
            <a:ext cx="3859929" cy="2866636"/>
            <a:chOff x="1661104" y="2676071"/>
            <a:chExt cx="3859929" cy="2866636"/>
          </a:xfrm>
        </p:grpSpPr>
        <p:grpSp>
          <p:nvGrpSpPr>
            <p:cNvPr id="4" name="组合 3"/>
            <p:cNvGrpSpPr/>
            <p:nvPr/>
          </p:nvGrpSpPr>
          <p:grpSpPr>
            <a:xfrm>
              <a:off x="1938611" y="2676071"/>
              <a:ext cx="2868110" cy="2183644"/>
              <a:chOff x="588883" y="3007536"/>
              <a:chExt cx="2868110" cy="2183644"/>
            </a:xfrm>
          </p:grpSpPr>
          <p:sp>
            <p:nvSpPr>
              <p:cNvPr id="5" name="三角形"/>
              <p:cNvSpPr/>
              <p:nvPr/>
            </p:nvSpPr>
            <p:spPr>
              <a:xfrm>
                <a:off x="771430" y="3510845"/>
                <a:ext cx="2569273" cy="54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2ABE8">
                      <a:alpha val="0"/>
                    </a:srgbClr>
                  </a:gs>
                  <a:gs pos="100000">
                    <a:srgbClr val="A0C6EA">
                      <a:alpha val="57440"/>
                    </a:srgbClr>
                  </a:gs>
                </a:gsLst>
                <a:lin ang="5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21747" tIns="21747" rIns="21747" bIns="21747" numCol="1" anchor="ctr">
                <a:noAutofit/>
              </a:bodyPr>
              <a:lstStyle/>
              <a:p>
                <a:pPr marL="0" marR="0" lvl="0" indent="0" algn="ctr" defTabSz="78269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endParaRPr>
              </a:p>
            </p:txBody>
          </p:sp>
          <p:sp>
            <p:nvSpPr>
              <p:cNvPr id="6" name="圆柱形 13">
                <a:extLst>
                  <a:ext uri="{FF2B5EF4-FFF2-40B4-BE49-F238E27FC236}">
                    <a16:creationId xmlns:a16="http://schemas.microsoft.com/office/drawing/2014/main" id="{B49057D3-F80F-4EB1-8842-E54A15662D5E}"/>
                  </a:ext>
                </a:extLst>
              </p:cNvPr>
              <p:cNvSpPr/>
              <p:nvPr/>
            </p:nvSpPr>
            <p:spPr>
              <a:xfrm>
                <a:off x="1092757" y="4037143"/>
                <a:ext cx="1939574" cy="1154037"/>
              </a:xfrm>
              <a:prstGeom prst="can">
                <a:avLst>
                  <a:gd name="adj" fmla="val 30460"/>
                </a:avLst>
              </a:prstGeom>
              <a:solidFill>
                <a:srgbClr val="C6D9F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2BB9FF9-C969-4552-B674-242D9F12F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644" y="4292338"/>
                <a:ext cx="1762420" cy="871862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588883" y="3007536"/>
                <a:ext cx="522949" cy="352853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Name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Node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1146806" y="3007536"/>
                <a:ext cx="522949" cy="352853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Node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690343" y="3007536"/>
                <a:ext cx="522949" cy="352853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Node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2232801" y="3007536"/>
                <a:ext cx="522949" cy="352853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Node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934044" y="3007536"/>
                <a:ext cx="522949" cy="352853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Node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C9C8528-1353-46B3-AAFE-B305B71B4A77}"/>
                  </a:ext>
                </a:extLst>
              </p:cNvPr>
              <p:cNvSpPr/>
              <p:nvPr/>
            </p:nvSpPr>
            <p:spPr>
              <a:xfrm>
                <a:off x="2697467" y="3028915"/>
                <a:ext cx="3305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…</a:t>
                </a: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104" y="5151474"/>
              <a:ext cx="1187229" cy="39123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230" y="5173093"/>
              <a:ext cx="1281080" cy="34799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50" y="5222697"/>
              <a:ext cx="1277283" cy="320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合 168"/>
          <p:cNvGrpSpPr/>
          <p:nvPr/>
        </p:nvGrpSpPr>
        <p:grpSpPr>
          <a:xfrm>
            <a:off x="673960" y="165626"/>
            <a:ext cx="11024554" cy="693208"/>
            <a:chOff x="673960" y="165626"/>
            <a:chExt cx="11024554" cy="693208"/>
          </a:xfrm>
        </p:grpSpPr>
        <p:sp>
          <p:nvSpPr>
            <p:cNvPr id="2" name="矩形 1"/>
            <p:cNvSpPr/>
            <p:nvPr/>
          </p:nvSpPr>
          <p:spPr>
            <a:xfrm>
              <a:off x="673960" y="320511"/>
              <a:ext cx="45719" cy="49962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标题 1"/>
            <p:cNvSpPr txBox="1">
              <a:spLocks/>
            </p:cNvSpPr>
            <p:nvPr/>
          </p:nvSpPr>
          <p:spPr>
            <a:xfrm>
              <a:off x="753534" y="165626"/>
              <a:ext cx="10944980" cy="6932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0"/>
                </a:spcBef>
                <a:buNone/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/>
              <a:r>
                <a:rPr lang="zh-CN" altLang="en-US" sz="2800" dirty="0">
                  <a:solidFill>
                    <a:schemeClr val="bg1"/>
                  </a:solidFill>
                </a:rPr>
                <a:t>全面的数据保护：云平台保护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219093" y="1235051"/>
            <a:ext cx="4297457" cy="2355144"/>
            <a:chOff x="1219093" y="1235051"/>
            <a:chExt cx="4297457" cy="235514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093" y="1235051"/>
              <a:ext cx="4297457" cy="2355144"/>
            </a:xfrm>
            <a:prstGeom prst="rect">
              <a:avLst/>
            </a:prstGeom>
          </p:spPr>
        </p:pic>
        <p:sp>
          <p:nvSpPr>
            <p:cNvPr id="17" name="圆角矩形 16"/>
            <p:cNvSpPr/>
            <p:nvPr/>
          </p:nvSpPr>
          <p:spPr>
            <a:xfrm>
              <a:off x="2922962" y="1691973"/>
              <a:ext cx="915513" cy="703681"/>
            </a:xfrm>
            <a:prstGeom prst="roundRect">
              <a:avLst>
                <a:gd name="adj" fmla="val 11173"/>
              </a:avLst>
            </a:prstGeom>
            <a:solidFill>
              <a:schemeClr val="accent2">
                <a:lumMod val="20000"/>
                <a:lumOff val="80000"/>
                <a:alpha val="66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946546" y="1691973"/>
              <a:ext cx="915513" cy="703681"/>
            </a:xfrm>
            <a:prstGeom prst="roundRect">
              <a:avLst>
                <a:gd name="adj" fmla="val 11173"/>
              </a:avLst>
            </a:prstGeom>
            <a:solidFill>
              <a:schemeClr val="accent2">
                <a:lumMod val="20000"/>
                <a:lumOff val="80000"/>
                <a:alpha val="66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949744" y="1691973"/>
              <a:ext cx="915513" cy="703681"/>
            </a:xfrm>
            <a:prstGeom prst="roundRect">
              <a:avLst>
                <a:gd name="adj" fmla="val 11173"/>
              </a:avLst>
            </a:prstGeom>
            <a:solidFill>
              <a:schemeClr val="accent2">
                <a:lumMod val="20000"/>
                <a:lumOff val="80000"/>
                <a:alpha val="66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359C123-5859-4A4C-8E61-75F384E211D5}"/>
                </a:ext>
              </a:extLst>
            </p:cNvPr>
            <p:cNvSpPr/>
            <p:nvPr/>
          </p:nvSpPr>
          <p:spPr>
            <a:xfrm>
              <a:off x="2048170" y="1691973"/>
              <a:ext cx="719735" cy="298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租户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</a:t>
              </a:r>
              <a:r>
                <a:rPr kumimoji="0" lang="en-US" altLang="zh-CN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359C123-5859-4A4C-8E61-75F384E211D5}"/>
                </a:ext>
              </a:extLst>
            </p:cNvPr>
            <p:cNvSpPr/>
            <p:nvPr/>
          </p:nvSpPr>
          <p:spPr>
            <a:xfrm>
              <a:off x="3021388" y="1691973"/>
              <a:ext cx="719736" cy="298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租户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</a:t>
              </a:r>
              <a:r>
                <a:rPr kumimoji="0" lang="en-US" altLang="zh-CN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359C123-5859-4A4C-8E61-75F384E211D5}"/>
                </a:ext>
              </a:extLst>
            </p:cNvPr>
            <p:cNvSpPr/>
            <p:nvPr/>
          </p:nvSpPr>
          <p:spPr>
            <a:xfrm>
              <a:off x="4043414" y="1691973"/>
              <a:ext cx="722850" cy="298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租户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</a:t>
              </a:r>
              <a:r>
                <a:rPr kumimoji="0" lang="en-US" altLang="zh-CN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359C123-5859-4A4C-8E61-75F384E211D5}"/>
                </a:ext>
              </a:extLst>
            </p:cNvPr>
            <p:cNvSpPr/>
            <p:nvPr/>
          </p:nvSpPr>
          <p:spPr>
            <a:xfrm>
              <a:off x="3755520" y="1963809"/>
              <a:ext cx="263478" cy="1943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…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0B99D76-01E0-4354-8351-106E3BC33F67}"/>
                </a:ext>
              </a:extLst>
            </p:cNvPr>
            <p:cNvSpPr/>
            <p:nvPr/>
          </p:nvSpPr>
          <p:spPr>
            <a:xfrm>
              <a:off x="2926532" y="3151597"/>
              <a:ext cx="100533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云平台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962758" y="2413574"/>
              <a:ext cx="2929973" cy="691035"/>
              <a:chOff x="936205" y="2747082"/>
              <a:chExt cx="3016162" cy="711363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936205" y="2789387"/>
                <a:ext cx="3016162" cy="669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984246" y="3045797"/>
                <a:ext cx="914906" cy="3390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网络</a:t>
                </a: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983143" y="3045797"/>
                <a:ext cx="952055" cy="3390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计算</a:t>
                </a: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3000618" y="3045797"/>
                <a:ext cx="894896" cy="3390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存储</a:t>
                </a: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253" y="3062802"/>
                <a:ext cx="319666" cy="319666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4484" y="3067796"/>
                <a:ext cx="201585" cy="305736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521" y="3081622"/>
                <a:ext cx="267011" cy="290669"/>
              </a:xfrm>
              <a:prstGeom prst="rect">
                <a:avLst/>
              </a:prstGeom>
            </p:spPr>
          </p:pic>
          <p:sp>
            <p:nvSpPr>
              <p:cNvPr id="33" name="矩形 32"/>
              <p:cNvSpPr/>
              <p:nvPr/>
            </p:nvSpPr>
            <p:spPr>
              <a:xfrm>
                <a:off x="1781362" y="2747082"/>
                <a:ext cx="14414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基础设施资源池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931269" y="1961259"/>
              <a:ext cx="968093" cy="379675"/>
              <a:chOff x="1286613" y="4296371"/>
              <a:chExt cx="769345" cy="249362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286857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508941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56" name="圆角矩形 55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1731449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7" name="圆角矩形 46"/>
              <p:cNvSpPr/>
              <p:nvPr/>
            </p:nvSpPr>
            <p:spPr>
              <a:xfrm>
                <a:off x="1346923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1569007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1791515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1286613" y="4397661"/>
                <a:ext cx="769101" cy="148072"/>
                <a:chOff x="1286857" y="4390365"/>
                <a:chExt cx="769101" cy="148072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1286857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1508941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1731449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>
              <a:off x="2905957" y="1961259"/>
              <a:ext cx="968093" cy="379675"/>
              <a:chOff x="1286613" y="4296371"/>
              <a:chExt cx="769345" cy="249362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1286857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6" name="文本框 75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508941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4" name="文本框 73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1731449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71" name="圆角矩形 70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4" name="圆角矩形 63"/>
              <p:cNvSpPr/>
              <p:nvPr/>
            </p:nvSpPr>
            <p:spPr>
              <a:xfrm>
                <a:off x="1346923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1569007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1791515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1286613" y="4397661"/>
                <a:ext cx="769101" cy="148072"/>
                <a:chOff x="1286857" y="4390365"/>
                <a:chExt cx="769101" cy="148072"/>
              </a:xfrm>
            </p:grpSpPr>
            <p:sp>
              <p:nvSpPr>
                <p:cNvPr id="68" name="文本框 67"/>
                <p:cNvSpPr txBox="1"/>
                <p:nvPr/>
              </p:nvSpPr>
              <p:spPr>
                <a:xfrm>
                  <a:off x="1286857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1508941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1731449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77" name="组合 76"/>
            <p:cNvGrpSpPr/>
            <p:nvPr/>
          </p:nvGrpSpPr>
          <p:grpSpPr>
            <a:xfrm>
              <a:off x="3930572" y="1961259"/>
              <a:ext cx="968093" cy="379675"/>
              <a:chOff x="1286613" y="4296371"/>
              <a:chExt cx="769345" cy="249362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1286857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92" name="圆角矩形 91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3" name="文本框 92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1508941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90" name="圆角矩形 89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1" name="文本框 90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1731449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1" name="圆角矩形 80"/>
              <p:cNvSpPr/>
              <p:nvPr/>
            </p:nvSpPr>
            <p:spPr>
              <a:xfrm>
                <a:off x="1346923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1569007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1791515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1286613" y="4397661"/>
                <a:ext cx="769101" cy="148072"/>
                <a:chOff x="1286857" y="4390365"/>
                <a:chExt cx="769101" cy="148072"/>
              </a:xfrm>
            </p:grpSpPr>
            <p:sp>
              <p:nvSpPr>
                <p:cNvPr id="85" name="文本框 84"/>
                <p:cNvSpPr txBox="1"/>
                <p:nvPr/>
              </p:nvSpPr>
              <p:spPr>
                <a:xfrm>
                  <a:off x="1286857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6" name="文本框 85"/>
                <p:cNvSpPr txBox="1"/>
                <p:nvPr/>
              </p:nvSpPr>
              <p:spPr>
                <a:xfrm>
                  <a:off x="1508941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1731449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74" name="组合 173"/>
          <p:cNvGrpSpPr/>
          <p:nvPr/>
        </p:nvGrpSpPr>
        <p:grpSpPr>
          <a:xfrm>
            <a:off x="1190879" y="3775089"/>
            <a:ext cx="4297457" cy="2355144"/>
            <a:chOff x="1190879" y="3775089"/>
            <a:chExt cx="4297457" cy="23551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879" y="3775089"/>
              <a:ext cx="4297457" cy="23551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940385" y="4079936"/>
              <a:ext cx="2921673" cy="1806265"/>
              <a:chOff x="913175" y="4527824"/>
              <a:chExt cx="3007618" cy="185939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13175" y="4527824"/>
                <a:ext cx="3007618" cy="1491647"/>
                <a:chOff x="1972361" y="4335107"/>
                <a:chExt cx="3007618" cy="1491647"/>
              </a:xfrm>
            </p:grpSpPr>
            <p:sp>
              <p:nvSpPr>
                <p:cNvPr id="9" name="圆角矩形 8"/>
                <p:cNvSpPr/>
                <p:nvPr/>
              </p:nvSpPr>
              <p:spPr>
                <a:xfrm>
                  <a:off x="2983841" y="4335107"/>
                  <a:ext cx="942444" cy="724381"/>
                </a:xfrm>
                <a:prstGeom prst="roundRect">
                  <a:avLst>
                    <a:gd name="adj" fmla="val 11173"/>
                  </a:avLst>
                </a:prstGeom>
                <a:solidFill>
                  <a:schemeClr val="accent2">
                    <a:lumMod val="20000"/>
                    <a:lumOff val="80000"/>
                    <a:alpha val="66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>
                  <a:off x="4037535" y="4335107"/>
                  <a:ext cx="942444" cy="724381"/>
                </a:xfrm>
                <a:prstGeom prst="roundRect">
                  <a:avLst>
                    <a:gd name="adj" fmla="val 11173"/>
                  </a:avLst>
                </a:prstGeom>
                <a:solidFill>
                  <a:schemeClr val="accent2">
                    <a:lumMod val="20000"/>
                    <a:lumOff val="80000"/>
                    <a:alpha val="66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圆角矩形 10"/>
                <p:cNvSpPr/>
                <p:nvPr/>
              </p:nvSpPr>
              <p:spPr>
                <a:xfrm>
                  <a:off x="1981994" y="4335107"/>
                  <a:ext cx="942444" cy="724381"/>
                </a:xfrm>
                <a:prstGeom prst="roundRect">
                  <a:avLst>
                    <a:gd name="adj" fmla="val 11173"/>
                  </a:avLst>
                </a:prstGeom>
                <a:solidFill>
                  <a:schemeClr val="accent2">
                    <a:lumMod val="20000"/>
                    <a:lumOff val="80000"/>
                    <a:alpha val="66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等腰三角形 11"/>
                <p:cNvSpPr/>
                <p:nvPr/>
              </p:nvSpPr>
              <p:spPr>
                <a:xfrm rot="10800000">
                  <a:off x="1972361" y="5143073"/>
                  <a:ext cx="3007618" cy="683681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0000"/>
                        <a:lumOff val="60000"/>
                      </a:schemeClr>
                    </a:gs>
                    <a:gs pos="83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9359C123-5859-4A4C-8E61-75F384E211D5}"/>
                    </a:ext>
                  </a:extLst>
                </p:cNvPr>
                <p:cNvSpPr/>
                <p:nvPr/>
              </p:nvSpPr>
              <p:spPr>
                <a:xfrm>
                  <a:off x="2083315" y="4335107"/>
                  <a:ext cx="74090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B</a:t>
                  </a: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9359C123-5859-4A4C-8E61-75F384E211D5}"/>
                    </a:ext>
                  </a:extLst>
                </p:cNvPr>
                <p:cNvSpPr/>
                <p:nvPr/>
              </p:nvSpPr>
              <p:spPr>
                <a:xfrm>
                  <a:off x="3081690" y="4335107"/>
                  <a:ext cx="747851" cy="3168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B</a:t>
                  </a: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359C123-5859-4A4C-8E61-75F384E211D5}"/>
                    </a:ext>
                  </a:extLst>
                </p:cNvPr>
                <p:cNvSpPr/>
                <p:nvPr/>
              </p:nvSpPr>
              <p:spPr>
                <a:xfrm>
                  <a:off x="4144466" y="4335107"/>
                  <a:ext cx="72968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B</a:t>
                  </a: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n</a:t>
                  </a: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9359C123-5859-4A4C-8E61-75F384E211D5}"/>
                    </a:ext>
                  </a:extLst>
                </p:cNvPr>
                <p:cNvSpPr/>
                <p:nvPr/>
              </p:nvSpPr>
              <p:spPr>
                <a:xfrm>
                  <a:off x="3840890" y="4614939"/>
                  <a:ext cx="271229" cy="2000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…</a:t>
                  </a:r>
                </a:p>
              </p:txBody>
            </p:sp>
          </p:grp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0B99D76-01E0-4354-8351-106E3BC33F67}"/>
                  </a:ext>
                </a:extLst>
              </p:cNvPr>
              <p:cNvSpPr/>
              <p:nvPr/>
            </p:nvSpPr>
            <p:spPr>
              <a:xfrm>
                <a:off x="1907151" y="6070390"/>
                <a:ext cx="1034907" cy="31683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云平台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962758" y="4806276"/>
              <a:ext cx="2929973" cy="677177"/>
              <a:chOff x="936205" y="2761348"/>
              <a:chExt cx="3016162" cy="697097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936205" y="2789387"/>
                <a:ext cx="3016162" cy="669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984246" y="3045797"/>
                <a:ext cx="914906" cy="3390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网络</a:t>
                </a: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1983143" y="3045797"/>
                <a:ext cx="952055" cy="3390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计算</a:t>
                </a: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3000618" y="3045797"/>
                <a:ext cx="894896" cy="3390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存储</a:t>
                </a: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253" y="3062802"/>
                <a:ext cx="319666" cy="319666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4484" y="3067796"/>
                <a:ext cx="201585" cy="305736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521" y="3081622"/>
                <a:ext cx="267011" cy="290669"/>
              </a:xfrm>
              <a:prstGeom prst="rect">
                <a:avLst/>
              </a:prstGeom>
            </p:spPr>
          </p:pic>
          <p:sp>
            <p:nvSpPr>
              <p:cNvPr id="42" name="矩形 41"/>
              <p:cNvSpPr/>
              <p:nvPr/>
            </p:nvSpPr>
            <p:spPr>
              <a:xfrm>
                <a:off x="1809413" y="2761348"/>
                <a:ext cx="14414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基础设施资源池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931269" y="4378171"/>
              <a:ext cx="968093" cy="379675"/>
              <a:chOff x="1286613" y="4296371"/>
              <a:chExt cx="769345" cy="249362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1286857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09" name="圆角矩形 108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10" name="文本框 109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96" name="组合 95"/>
              <p:cNvGrpSpPr/>
              <p:nvPr/>
            </p:nvGrpSpPr>
            <p:grpSpPr>
              <a:xfrm>
                <a:off x="1508941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07" name="圆角矩形 106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8" name="文本框 107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97" name="组合 96"/>
              <p:cNvGrpSpPr/>
              <p:nvPr/>
            </p:nvGrpSpPr>
            <p:grpSpPr>
              <a:xfrm>
                <a:off x="1731449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05" name="圆角矩形 104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6" name="文本框 105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98" name="圆角矩形 97"/>
              <p:cNvSpPr/>
              <p:nvPr/>
            </p:nvSpPr>
            <p:spPr>
              <a:xfrm>
                <a:off x="1346923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1569007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791515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1286613" y="4397661"/>
                <a:ext cx="769101" cy="148072"/>
                <a:chOff x="1286857" y="4390365"/>
                <a:chExt cx="769101" cy="148072"/>
              </a:xfrm>
            </p:grpSpPr>
            <p:sp>
              <p:nvSpPr>
                <p:cNvPr id="102" name="文本框 101"/>
                <p:cNvSpPr txBox="1"/>
                <p:nvPr/>
              </p:nvSpPr>
              <p:spPr>
                <a:xfrm>
                  <a:off x="1286857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3" name="文本框 102"/>
                <p:cNvSpPr txBox="1"/>
                <p:nvPr/>
              </p:nvSpPr>
              <p:spPr>
                <a:xfrm>
                  <a:off x="1508941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4" name="文本框 103"/>
                <p:cNvSpPr txBox="1"/>
                <p:nvPr/>
              </p:nvSpPr>
              <p:spPr>
                <a:xfrm>
                  <a:off x="1731449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111" name="组合 110"/>
            <p:cNvGrpSpPr/>
            <p:nvPr/>
          </p:nvGrpSpPr>
          <p:grpSpPr>
            <a:xfrm>
              <a:off x="2905957" y="4378171"/>
              <a:ext cx="968093" cy="379675"/>
              <a:chOff x="1286613" y="4296371"/>
              <a:chExt cx="769345" cy="249362"/>
            </a:xfrm>
          </p:grpSpPr>
          <p:grpSp>
            <p:nvGrpSpPr>
              <p:cNvPr id="112" name="组合 111"/>
              <p:cNvGrpSpPr/>
              <p:nvPr/>
            </p:nvGrpSpPr>
            <p:grpSpPr>
              <a:xfrm>
                <a:off x="1286857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26" name="圆角矩形 125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7" name="文本框 126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1508941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24" name="圆角矩形 123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5" name="文本框 124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1731449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22" name="圆角矩形 121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3" name="文本框 122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15" name="圆角矩形 114"/>
              <p:cNvSpPr/>
              <p:nvPr/>
            </p:nvSpPr>
            <p:spPr>
              <a:xfrm>
                <a:off x="1346923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圆角矩形 115"/>
              <p:cNvSpPr/>
              <p:nvPr/>
            </p:nvSpPr>
            <p:spPr>
              <a:xfrm>
                <a:off x="1569007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791515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1286613" y="4397661"/>
                <a:ext cx="769101" cy="148072"/>
                <a:chOff x="1286857" y="4390365"/>
                <a:chExt cx="769101" cy="148072"/>
              </a:xfrm>
            </p:grpSpPr>
            <p:sp>
              <p:nvSpPr>
                <p:cNvPr id="119" name="文本框 118"/>
                <p:cNvSpPr txBox="1"/>
                <p:nvPr/>
              </p:nvSpPr>
              <p:spPr>
                <a:xfrm>
                  <a:off x="1286857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0" name="文本框 119"/>
                <p:cNvSpPr txBox="1"/>
                <p:nvPr/>
              </p:nvSpPr>
              <p:spPr>
                <a:xfrm>
                  <a:off x="1508941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1" name="文本框 120"/>
                <p:cNvSpPr txBox="1"/>
                <p:nvPr/>
              </p:nvSpPr>
              <p:spPr>
                <a:xfrm>
                  <a:off x="1731449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128" name="组合 127"/>
            <p:cNvGrpSpPr/>
            <p:nvPr/>
          </p:nvGrpSpPr>
          <p:grpSpPr>
            <a:xfrm>
              <a:off x="3930572" y="4378171"/>
              <a:ext cx="968093" cy="379675"/>
              <a:chOff x="1286613" y="4296371"/>
              <a:chExt cx="769345" cy="249362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1286857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43" name="圆角矩形 142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4" name="文本框 143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30" name="组合 129"/>
              <p:cNvGrpSpPr/>
              <p:nvPr/>
            </p:nvGrpSpPr>
            <p:grpSpPr>
              <a:xfrm>
                <a:off x="1508941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41" name="圆角矩形 140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2" name="文本框 141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31" name="组合 130"/>
              <p:cNvGrpSpPr/>
              <p:nvPr/>
            </p:nvGrpSpPr>
            <p:grpSpPr>
              <a:xfrm>
                <a:off x="1731449" y="4296371"/>
                <a:ext cx="324509" cy="148072"/>
                <a:chOff x="1286857" y="4296371"/>
                <a:chExt cx="324509" cy="148072"/>
              </a:xfrm>
            </p:grpSpPr>
            <p:sp>
              <p:nvSpPr>
                <p:cNvPr id="139" name="圆角矩形 138"/>
                <p:cNvSpPr/>
                <p:nvPr/>
              </p:nvSpPr>
              <p:spPr>
                <a:xfrm>
                  <a:off x="1346923" y="4327525"/>
                  <a:ext cx="204379" cy="8627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0" name="文本框 139"/>
                <p:cNvSpPr txBox="1"/>
                <p:nvPr/>
              </p:nvSpPr>
              <p:spPr>
                <a:xfrm>
                  <a:off x="1286857" y="4296371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APP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32" name="圆角矩形 131"/>
              <p:cNvSpPr/>
              <p:nvPr/>
            </p:nvSpPr>
            <p:spPr>
              <a:xfrm>
                <a:off x="1346923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圆角矩形 132"/>
              <p:cNvSpPr/>
              <p:nvPr/>
            </p:nvSpPr>
            <p:spPr>
              <a:xfrm>
                <a:off x="1569007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圆角矩形 133"/>
              <p:cNvSpPr/>
              <p:nvPr/>
            </p:nvSpPr>
            <p:spPr>
              <a:xfrm>
                <a:off x="1791515" y="4435313"/>
                <a:ext cx="204379" cy="8627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1286613" y="4397661"/>
                <a:ext cx="769101" cy="148072"/>
                <a:chOff x="1286857" y="4390365"/>
                <a:chExt cx="769101" cy="148072"/>
              </a:xfrm>
            </p:grpSpPr>
            <p:sp>
              <p:nvSpPr>
                <p:cNvPr id="136" name="文本框 135"/>
                <p:cNvSpPr txBox="1"/>
                <p:nvPr/>
              </p:nvSpPr>
              <p:spPr>
                <a:xfrm>
                  <a:off x="1286857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37" name="文本框 136"/>
                <p:cNvSpPr txBox="1"/>
                <p:nvPr/>
              </p:nvSpPr>
              <p:spPr>
                <a:xfrm>
                  <a:off x="1508941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38" name="文本框 137"/>
                <p:cNvSpPr txBox="1"/>
                <p:nvPr/>
              </p:nvSpPr>
              <p:spPr>
                <a:xfrm>
                  <a:off x="1731449" y="4390365"/>
                  <a:ext cx="324509" cy="148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OS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73" name="组合 172"/>
          <p:cNvGrpSpPr/>
          <p:nvPr/>
        </p:nvGrpSpPr>
        <p:grpSpPr>
          <a:xfrm>
            <a:off x="2407501" y="3882662"/>
            <a:ext cx="4389749" cy="575082"/>
            <a:chOff x="2407501" y="3882662"/>
            <a:chExt cx="4389749" cy="575082"/>
          </a:xfrm>
        </p:grpSpPr>
        <p:cxnSp>
          <p:nvCxnSpPr>
            <p:cNvPr id="145" name="肘形连接符 144"/>
            <p:cNvCxnSpPr>
              <a:stCxn id="160" idx="1"/>
              <a:endCxn id="11" idx="0"/>
            </p:cNvCxnSpPr>
            <p:nvPr/>
          </p:nvCxnSpPr>
          <p:spPr>
            <a:xfrm rot="10800000" flipV="1">
              <a:off x="2407501" y="3882662"/>
              <a:ext cx="4389749" cy="197268"/>
            </a:xfrm>
            <a:prstGeom prst="bentConnector2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>
              <a:endCxn id="9" idx="0"/>
            </p:cNvCxnSpPr>
            <p:nvPr/>
          </p:nvCxnSpPr>
          <p:spPr>
            <a:xfrm>
              <a:off x="3380717" y="3882662"/>
              <a:ext cx="1" cy="19726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/>
            <p:cNvCxnSpPr/>
            <p:nvPr/>
          </p:nvCxnSpPr>
          <p:spPr>
            <a:xfrm>
              <a:off x="4439910" y="3882662"/>
              <a:ext cx="1" cy="19726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文本框 100">
              <a:extLst>
                <a:ext uri="{FF2B5EF4-FFF2-40B4-BE49-F238E27FC236}">
                  <a16:creationId xmlns:a16="http://schemas.microsoft.com/office/drawing/2014/main" id="{377353C3-DB58-4196-8452-96BF118B9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542" y="3934524"/>
              <a:ext cx="13508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异构云平台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灾难恢复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2397025" y="1126466"/>
            <a:ext cx="5774051" cy="1497958"/>
            <a:chOff x="2397025" y="1126466"/>
            <a:chExt cx="5774051" cy="1497958"/>
          </a:xfrm>
        </p:grpSpPr>
        <p:cxnSp>
          <p:nvCxnSpPr>
            <p:cNvPr id="146" name="直接箭头连接符 145"/>
            <p:cNvCxnSpPr>
              <a:stCxn id="19" idx="0"/>
            </p:cNvCxnSpPr>
            <p:nvPr/>
          </p:nvCxnSpPr>
          <p:spPr>
            <a:xfrm flipH="1" flipV="1">
              <a:off x="2407499" y="1468263"/>
              <a:ext cx="2" cy="22371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/>
            <p:cNvCxnSpPr/>
            <p:nvPr/>
          </p:nvCxnSpPr>
          <p:spPr>
            <a:xfrm flipH="1" flipV="1">
              <a:off x="3412747" y="1468263"/>
              <a:ext cx="2" cy="22371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/>
            <p:nvPr/>
          </p:nvCxnSpPr>
          <p:spPr>
            <a:xfrm flipH="1" flipV="1">
              <a:off x="4372769" y="1468263"/>
              <a:ext cx="2" cy="22371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肘形连接符 161"/>
            <p:cNvCxnSpPr>
              <a:endCxn id="159" idx="0"/>
            </p:cNvCxnSpPr>
            <p:nvPr/>
          </p:nvCxnSpPr>
          <p:spPr>
            <a:xfrm>
              <a:off x="2397025" y="1465543"/>
              <a:ext cx="5774051" cy="1158881"/>
            </a:xfrm>
            <a:prstGeom prst="bentConnector2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/>
            <p:cNvCxnSpPr/>
            <p:nvPr/>
          </p:nvCxnSpPr>
          <p:spPr>
            <a:xfrm>
              <a:off x="7385870" y="1498302"/>
              <a:ext cx="10837" cy="1108783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/>
            <p:cNvCxnSpPr/>
            <p:nvPr/>
          </p:nvCxnSpPr>
          <p:spPr>
            <a:xfrm>
              <a:off x="6761128" y="1498302"/>
              <a:ext cx="10837" cy="1108783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文本框 100">
              <a:extLst>
                <a:ext uri="{FF2B5EF4-FFF2-40B4-BE49-F238E27FC236}">
                  <a16:creationId xmlns:a16="http://schemas.microsoft.com/office/drawing/2014/main" id="{377353C3-DB58-4196-8452-96BF118B9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2834" y="1126466"/>
              <a:ext cx="10823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无代理备份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6" name="文本框 100">
              <a:extLst>
                <a:ext uri="{FF2B5EF4-FFF2-40B4-BE49-F238E27FC236}">
                  <a16:creationId xmlns:a16="http://schemas.microsoft.com/office/drawing/2014/main" id="{377353C3-DB58-4196-8452-96BF118B9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298" y="1481198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基于租户级别备份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6463921" y="2562511"/>
            <a:ext cx="2059974" cy="1835001"/>
            <a:chOff x="6463921" y="2562511"/>
            <a:chExt cx="2059974" cy="1835001"/>
          </a:xfrm>
        </p:grpSpPr>
        <p:sp>
          <p:nvSpPr>
            <p:cNvPr id="161" name="三角形"/>
            <p:cNvSpPr/>
            <p:nvPr/>
          </p:nvSpPr>
          <p:spPr>
            <a:xfrm>
              <a:off x="6467784" y="3230962"/>
              <a:ext cx="2056111" cy="48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5">
                    <a:lumMod val="50000"/>
                    <a:alpha val="64000"/>
                  </a:schemeClr>
                </a:gs>
              </a:gsLst>
              <a:lin ang="16200000" scaled="1"/>
              <a:tileRect/>
            </a:gradFill>
            <a:ln w="3175" cap="flat">
              <a:noFill/>
              <a:miter lim="400000"/>
            </a:ln>
            <a:effectLst/>
          </p:spPr>
          <p:txBody>
            <a:bodyPr wrap="square" lIns="21747" tIns="21747" rIns="21747" bIns="21747" numCol="1" anchor="ctr">
              <a:noAutofit/>
            </a:bodyPr>
            <a:lstStyle/>
            <a:p>
              <a:pPr marL="0" marR="0" lvl="0" indent="0" algn="ctr" defTabSz="78269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400"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6463921" y="2562511"/>
              <a:ext cx="2008679" cy="1835001"/>
              <a:chOff x="6463921" y="2562511"/>
              <a:chExt cx="2008679" cy="1835001"/>
            </a:xfrm>
          </p:grpSpPr>
          <p:grpSp>
            <p:nvGrpSpPr>
              <p:cNvPr id="152" name="组合 151"/>
              <p:cNvGrpSpPr/>
              <p:nvPr/>
            </p:nvGrpSpPr>
            <p:grpSpPr>
              <a:xfrm>
                <a:off x="6463921" y="2562511"/>
                <a:ext cx="2008679" cy="630858"/>
                <a:chOff x="3672531" y="1200603"/>
                <a:chExt cx="2008679" cy="630858"/>
              </a:xfrm>
            </p:grpSpPr>
            <p:sp>
              <p:nvSpPr>
                <p:cNvPr id="153" name="圆角矩形 152"/>
                <p:cNvSpPr/>
                <p:nvPr/>
              </p:nvSpPr>
              <p:spPr>
                <a:xfrm>
                  <a:off x="3672531" y="1565181"/>
                  <a:ext cx="603048" cy="260945"/>
                </a:xfrm>
                <a:prstGeom prst="round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B</a:t>
                  </a:r>
                  <a:r>
                    <a:rPr kumimoji="0" lang="en-US" altLang="zh-CN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1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4" name="圆角矩形 153"/>
                <p:cNvSpPr/>
                <p:nvPr/>
              </p:nvSpPr>
              <p:spPr>
                <a:xfrm>
                  <a:off x="4303793" y="1570516"/>
                  <a:ext cx="603048" cy="260945"/>
                </a:xfrm>
                <a:prstGeom prst="round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B</a:t>
                  </a:r>
                  <a:r>
                    <a:rPr kumimoji="0" lang="en-US" altLang="zh-CN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2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5" name="圆角矩形 154"/>
                <p:cNvSpPr/>
                <p:nvPr/>
              </p:nvSpPr>
              <p:spPr>
                <a:xfrm>
                  <a:off x="5078162" y="1570516"/>
                  <a:ext cx="603048" cy="260945"/>
                </a:xfrm>
                <a:prstGeom prst="round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05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B</a:t>
                  </a:r>
                  <a:r>
                    <a:rPr kumimoji="0" lang="en-US" altLang="zh-CN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6" name="文本框 155"/>
                <p:cNvSpPr txBox="1"/>
                <p:nvPr/>
              </p:nvSpPr>
              <p:spPr>
                <a:xfrm>
                  <a:off x="4836424" y="1500758"/>
                  <a:ext cx="48347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…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7" name="圆角矩形 156"/>
                <p:cNvSpPr/>
                <p:nvPr/>
              </p:nvSpPr>
              <p:spPr>
                <a:xfrm>
                  <a:off x="3672531" y="1257181"/>
                  <a:ext cx="603048" cy="260945"/>
                </a:xfrm>
                <a:prstGeom prst="round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</a:t>
                  </a: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1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8" name="圆角矩形 157"/>
                <p:cNvSpPr/>
                <p:nvPr/>
              </p:nvSpPr>
              <p:spPr>
                <a:xfrm>
                  <a:off x="4303793" y="1262516"/>
                  <a:ext cx="603048" cy="260945"/>
                </a:xfrm>
                <a:prstGeom prst="round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</a:t>
                  </a: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2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圆角矩形 158"/>
                <p:cNvSpPr/>
                <p:nvPr/>
              </p:nvSpPr>
              <p:spPr>
                <a:xfrm>
                  <a:off x="5078162" y="1262516"/>
                  <a:ext cx="603048" cy="260945"/>
                </a:xfrm>
                <a:prstGeom prst="round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租户</a:t>
                  </a: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</a:t>
                  </a: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6" name="文本框 175"/>
                <p:cNvSpPr txBox="1"/>
                <p:nvPr/>
              </p:nvSpPr>
              <p:spPr>
                <a:xfrm>
                  <a:off x="4836424" y="1200603"/>
                  <a:ext cx="48347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…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60" name="图片 159">
                <a:extLst>
                  <a:ext uri="{FF2B5EF4-FFF2-40B4-BE49-F238E27FC236}">
                    <a16:creationId xmlns:a16="http://schemas.microsoft.com/office/drawing/2014/main" id="{5F8C1691-5B33-435A-9C71-83A634A2E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7249" y="3722528"/>
                <a:ext cx="1384358" cy="320267"/>
              </a:xfrm>
              <a:prstGeom prst="rect">
                <a:avLst/>
              </a:prstGeom>
            </p:spPr>
          </p:pic>
          <p:sp>
            <p:nvSpPr>
              <p:cNvPr id="167" name="文本框 100">
                <a:extLst>
                  <a:ext uri="{FF2B5EF4-FFF2-40B4-BE49-F238E27FC236}">
                    <a16:creationId xmlns:a16="http://schemas.microsoft.com/office/drawing/2014/main" id="{377353C3-DB58-4196-8452-96BF118B9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7639" y="4089735"/>
                <a:ext cx="18364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 Express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8" name="文本框 182"/>
          <p:cNvSpPr txBox="1"/>
          <p:nvPr/>
        </p:nvSpPr>
        <p:spPr>
          <a:xfrm>
            <a:off x="8747631" y="2340934"/>
            <a:ext cx="3194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无代理备份，避免主机资源争用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基于租户级别备份，实现租户备份数据安全隔离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多个云主机的并发备份，应对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PB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级数据高效保护挑战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异构云平台灾难恢复，满足多种灾难恢复需求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68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73960" y="165626"/>
            <a:ext cx="11024554" cy="693208"/>
            <a:chOff x="673960" y="165626"/>
            <a:chExt cx="11024554" cy="693208"/>
          </a:xfrm>
        </p:grpSpPr>
        <p:sp>
          <p:nvSpPr>
            <p:cNvPr id="2" name="矩形 1"/>
            <p:cNvSpPr/>
            <p:nvPr/>
          </p:nvSpPr>
          <p:spPr>
            <a:xfrm>
              <a:off x="673960" y="320511"/>
              <a:ext cx="45719" cy="49962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标题 1"/>
            <p:cNvSpPr txBox="1">
              <a:spLocks/>
            </p:cNvSpPr>
            <p:nvPr/>
          </p:nvSpPr>
          <p:spPr>
            <a:xfrm>
              <a:off x="753534" y="165626"/>
              <a:ext cx="10944980" cy="6932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0"/>
                </a:spcBef>
                <a:buNone/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</a:rPr>
                <a:t>全面的数据保护：非结构化数据保护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026412" y="3262642"/>
            <a:ext cx="962276" cy="1436595"/>
            <a:chOff x="7026412" y="3262642"/>
            <a:chExt cx="962276" cy="143659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5C70E8-0110-4D99-BFA0-BDD9A2C606E5}"/>
                </a:ext>
              </a:extLst>
            </p:cNvPr>
            <p:cNvSpPr/>
            <p:nvPr/>
          </p:nvSpPr>
          <p:spPr>
            <a:xfrm>
              <a:off x="7085877" y="3900401"/>
              <a:ext cx="902811" cy="307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数据归档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箭头连接符 16"/>
            <p:cNvCxnSpPr>
              <a:stCxn id="13" idx="2"/>
            </p:cNvCxnSpPr>
            <p:nvPr/>
          </p:nvCxnSpPr>
          <p:spPr>
            <a:xfrm>
              <a:off x="7026412" y="3262642"/>
              <a:ext cx="32916" cy="1436595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3258292" y="1362302"/>
            <a:ext cx="3757252" cy="2301764"/>
            <a:chOff x="3258292" y="1362302"/>
            <a:chExt cx="3757252" cy="2301764"/>
          </a:xfrm>
        </p:grpSpPr>
        <p:sp>
          <p:nvSpPr>
            <p:cNvPr id="12" name="任意多边形 11"/>
            <p:cNvSpPr/>
            <p:nvPr/>
          </p:nvSpPr>
          <p:spPr>
            <a:xfrm>
              <a:off x="3258292" y="1698419"/>
              <a:ext cx="3757252" cy="505449"/>
            </a:xfrm>
            <a:custGeom>
              <a:avLst/>
              <a:gdLst>
                <a:gd name="connsiteX0" fmla="*/ 0 w 3452649"/>
                <a:gd name="connsiteY0" fmla="*/ 819807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17589 w 3452649"/>
                <a:gd name="connsiteY0" fmla="*/ 673815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1649 w 3452649"/>
                <a:gd name="connsiteY0" fmla="*/ 670140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15071 w 3452649"/>
                <a:gd name="connsiteY0" fmla="*/ 249084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903 w 3452649"/>
                <a:gd name="connsiteY0" fmla="*/ 249084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903 w 3452649"/>
                <a:gd name="connsiteY0" fmla="*/ 838863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903 w 3452649"/>
                <a:gd name="connsiteY0" fmla="*/ 1281185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2649" h="1324303">
                  <a:moveTo>
                    <a:pt x="903" y="1281185"/>
                  </a:moveTo>
                  <a:cubicBezTo>
                    <a:pt x="353" y="1057805"/>
                    <a:pt x="550" y="223380"/>
                    <a:pt x="0" y="0"/>
                  </a:cubicBezTo>
                  <a:lnTo>
                    <a:pt x="3452649" y="0"/>
                  </a:lnTo>
                  <a:lnTo>
                    <a:pt x="3452649" y="1324303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638944" y="1362302"/>
              <a:ext cx="2760325" cy="307777"/>
              <a:chOff x="3638944" y="1362302"/>
              <a:chExt cx="2760325" cy="30777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192215" y="1362302"/>
                <a:ext cx="120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变化块追踪</a:t>
                </a:r>
                <a:endPara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3638944" y="1382111"/>
                <a:ext cx="215361" cy="18737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4675720" y="1385379"/>
                <a:ext cx="215361" cy="18737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4330128" y="1395184"/>
                <a:ext cx="215361" cy="18737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3984536" y="1388647"/>
                <a:ext cx="215361" cy="18737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5021313" y="1392642"/>
                <a:ext cx="215361" cy="18737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直接箭头连接符 24"/>
            <p:cNvCxnSpPr/>
            <p:nvPr/>
          </p:nvCxnSpPr>
          <p:spPr>
            <a:xfrm flipV="1">
              <a:off x="4276220" y="2297924"/>
              <a:ext cx="1994687" cy="21802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4441301" y="1939651"/>
              <a:ext cx="1463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重复数据删除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flipV="1">
              <a:off x="3340358" y="3271044"/>
              <a:ext cx="3232250" cy="393022"/>
            </a:xfrm>
            <a:custGeom>
              <a:avLst/>
              <a:gdLst>
                <a:gd name="connsiteX0" fmla="*/ 0 w 3452649"/>
                <a:gd name="connsiteY0" fmla="*/ 819807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17589 w 3452649"/>
                <a:gd name="connsiteY0" fmla="*/ 673815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1649 w 3452649"/>
                <a:gd name="connsiteY0" fmla="*/ 670140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15071 w 3452649"/>
                <a:gd name="connsiteY0" fmla="*/ 249084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903 w 3452649"/>
                <a:gd name="connsiteY0" fmla="*/ 249084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903 w 3452649"/>
                <a:gd name="connsiteY0" fmla="*/ 838863 h 1324303"/>
                <a:gd name="connsiteX1" fmla="*/ 0 w 3452649"/>
                <a:gd name="connsiteY1" fmla="*/ 0 h 1324303"/>
                <a:gd name="connsiteX2" fmla="*/ 3452649 w 3452649"/>
                <a:gd name="connsiteY2" fmla="*/ 0 h 1324303"/>
                <a:gd name="connsiteX3" fmla="*/ 3452649 w 3452649"/>
                <a:gd name="connsiteY3" fmla="*/ 1324303 h 1324303"/>
                <a:gd name="connsiteX0" fmla="*/ 0 w 3452649"/>
                <a:gd name="connsiteY0" fmla="*/ 0 h 1324303"/>
                <a:gd name="connsiteX1" fmla="*/ 3452649 w 3452649"/>
                <a:gd name="connsiteY1" fmla="*/ 0 h 1324303"/>
                <a:gd name="connsiteX2" fmla="*/ 3452649 w 3452649"/>
                <a:gd name="connsiteY2" fmla="*/ 132430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2649" h="1324303">
                  <a:moveTo>
                    <a:pt x="0" y="0"/>
                  </a:moveTo>
                  <a:lnTo>
                    <a:pt x="3452649" y="0"/>
                  </a:lnTo>
                  <a:lnTo>
                    <a:pt x="3452649" y="1324303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391381" y="3328773"/>
              <a:ext cx="1463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LAN-Free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备份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43821" y="2161923"/>
            <a:ext cx="2228399" cy="1386120"/>
            <a:chOff x="6343821" y="2161923"/>
            <a:chExt cx="2228399" cy="138612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BA545E1-D4B9-4CFF-918F-B23110086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821" y="2968923"/>
              <a:ext cx="1365181" cy="293719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A5C70E8-0110-4D99-BFA0-BDD9A2C606E5}"/>
                </a:ext>
              </a:extLst>
            </p:cNvPr>
            <p:cNvSpPr/>
            <p:nvPr/>
          </p:nvSpPr>
          <p:spPr>
            <a:xfrm>
              <a:off x="6977488" y="3271044"/>
              <a:ext cx="15947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AnyBackup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Express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349913" y="2161923"/>
              <a:ext cx="1446008" cy="818368"/>
              <a:chOff x="6426548" y="3089559"/>
              <a:chExt cx="1792959" cy="1105719"/>
            </a:xfrm>
          </p:grpSpPr>
          <p:sp>
            <p:nvSpPr>
              <p:cNvPr id="58" name="圆角矩形 57"/>
              <p:cNvSpPr/>
              <p:nvPr/>
            </p:nvSpPr>
            <p:spPr>
              <a:xfrm flipV="1">
                <a:off x="6426548" y="3089559"/>
                <a:ext cx="1792959" cy="618568"/>
              </a:xfrm>
              <a:prstGeom prst="roundRect">
                <a:avLst>
                  <a:gd name="adj" fmla="val 14832"/>
                </a:avLst>
              </a:prstGeom>
              <a:solidFill>
                <a:schemeClr val="accent2">
                  <a:lumMod val="20000"/>
                  <a:lumOff val="8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三角形"/>
              <p:cNvSpPr/>
              <p:nvPr/>
            </p:nvSpPr>
            <p:spPr>
              <a:xfrm>
                <a:off x="6487745" y="3722430"/>
                <a:ext cx="1623986" cy="47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  <a:alpha val="82000"/>
                    </a:schemeClr>
                  </a:gs>
                  <a:gs pos="74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chemeClr val="bg1"/>
                  </a:solidFill>
                  <a:sym typeface="Helvetica Light"/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6636696" y="3273597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7025234" y="3273597"/>
                <a:ext cx="286646" cy="24939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7413772" y="3273597"/>
                <a:ext cx="286646" cy="24939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7802309" y="3273597"/>
                <a:ext cx="286646" cy="24939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738790" y="4793596"/>
            <a:ext cx="2668257" cy="1041826"/>
            <a:chOff x="11367852" y="2598716"/>
            <a:chExt cx="2668257" cy="1041826"/>
          </a:xfrm>
        </p:grpSpPr>
        <p:sp>
          <p:nvSpPr>
            <p:cNvPr id="51" name="三角形"/>
            <p:cNvSpPr/>
            <p:nvPr/>
          </p:nvSpPr>
          <p:spPr>
            <a:xfrm>
              <a:off x="11465134" y="3062049"/>
              <a:ext cx="2570975" cy="57849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2">
                    <a:lumMod val="40000"/>
                    <a:lumOff val="60000"/>
                    <a:alpha val="49000"/>
                  </a:schemeClr>
                </a:gs>
                <a:gs pos="83000">
                  <a:schemeClr val="accent2">
                    <a:lumMod val="40000"/>
                    <a:lumOff val="60000"/>
                    <a:alpha val="49000"/>
                  </a:schemeClr>
                </a:gs>
                <a:gs pos="100000">
                  <a:schemeClr val="accent2">
                    <a:lumMod val="60000"/>
                    <a:lumOff val="40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sym typeface="Helvetica Ligh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367852" y="3343730"/>
              <a:ext cx="1463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磁带库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1502" y="2775800"/>
              <a:ext cx="749732" cy="54000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0651" y="2598716"/>
              <a:ext cx="479093" cy="72000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797" y="2598716"/>
              <a:ext cx="544791" cy="720000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2337100" y="3353636"/>
              <a:ext cx="98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蓝光光盘库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232616" y="3316040"/>
              <a:ext cx="751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06436" y="2196692"/>
            <a:ext cx="1769784" cy="2342599"/>
            <a:chOff x="2506436" y="2196692"/>
            <a:chExt cx="1769784" cy="2342599"/>
          </a:xfrm>
        </p:grpSpPr>
        <p:grpSp>
          <p:nvGrpSpPr>
            <p:cNvPr id="18" name="组合 17"/>
            <p:cNvGrpSpPr/>
            <p:nvPr/>
          </p:nvGrpSpPr>
          <p:grpSpPr>
            <a:xfrm>
              <a:off x="2506436" y="2196692"/>
              <a:ext cx="1769784" cy="1401671"/>
              <a:chOff x="2177955" y="3089562"/>
              <a:chExt cx="2698912" cy="1943214"/>
            </a:xfrm>
          </p:grpSpPr>
          <p:sp>
            <p:nvSpPr>
              <p:cNvPr id="64" name="圆角矩形 63"/>
              <p:cNvSpPr/>
              <p:nvPr/>
            </p:nvSpPr>
            <p:spPr>
              <a:xfrm flipV="1">
                <a:off x="2177955" y="3089562"/>
                <a:ext cx="2698912" cy="130472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三角形"/>
              <p:cNvSpPr/>
              <p:nvPr/>
            </p:nvSpPr>
            <p:spPr>
              <a:xfrm>
                <a:off x="2320152" y="4405030"/>
                <a:ext cx="2489681" cy="627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  <a:alpha val="73000"/>
                    </a:schemeClr>
                  </a:gs>
                  <a:gs pos="74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chemeClr val="bg1"/>
                  </a:solidFill>
                  <a:sym typeface="Helvetica Light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2237187" y="3585202"/>
                <a:ext cx="286646" cy="24939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2694387" y="3585202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3151587" y="3585202"/>
                <a:ext cx="286646" cy="24939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3608787" y="3585202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4065987" y="3585202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圆角矩形 70"/>
              <p:cNvSpPr/>
              <p:nvPr/>
            </p:nvSpPr>
            <p:spPr>
              <a:xfrm>
                <a:off x="4523187" y="3585202"/>
                <a:ext cx="286646" cy="24939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2237187" y="3219839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2694387" y="3219839"/>
                <a:ext cx="286646" cy="24939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3151587" y="3219839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3608787" y="3219839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4065987" y="3219839"/>
                <a:ext cx="286646" cy="24939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4523187" y="3219839"/>
                <a:ext cx="286646" cy="24939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圆柱形 77"/>
              <p:cNvSpPr/>
              <p:nvPr/>
            </p:nvSpPr>
            <p:spPr>
              <a:xfrm>
                <a:off x="2266588" y="3955062"/>
                <a:ext cx="676224" cy="412170"/>
              </a:xfrm>
              <a:prstGeom prst="can">
                <a:avLst>
                  <a:gd name="adj" fmla="val 3265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卷1</a:t>
                </a:r>
                <a:endParaRPr 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圆柱形 78"/>
              <p:cNvSpPr/>
              <p:nvPr/>
            </p:nvSpPr>
            <p:spPr>
              <a:xfrm>
                <a:off x="3170407" y="3955062"/>
                <a:ext cx="676224" cy="412170"/>
              </a:xfrm>
              <a:prstGeom prst="can">
                <a:avLst>
                  <a:gd name="adj" fmla="val 3265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卷2</a:t>
                </a:r>
                <a:endParaRPr 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圆柱形 79"/>
              <p:cNvSpPr/>
              <p:nvPr/>
            </p:nvSpPr>
            <p:spPr>
              <a:xfrm>
                <a:off x="4065987" y="3955062"/>
                <a:ext cx="676224" cy="412170"/>
              </a:xfrm>
              <a:prstGeom prst="can">
                <a:avLst>
                  <a:gd name="adj" fmla="val 3265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卷</a:t>
                </a:r>
                <a:r>
                  <a:rPr lang="en-US" altLang="zh-CN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>
                <a:off x="2237187" y="3932449"/>
                <a:ext cx="254509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A5C70E8-0110-4D99-BFA0-BDD9A2C606E5}"/>
                </a:ext>
              </a:extLst>
            </p:cNvPr>
            <p:cNvSpPr/>
            <p:nvPr/>
          </p:nvSpPr>
          <p:spPr>
            <a:xfrm>
              <a:off x="2969466" y="423151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文件系统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273" y="3566671"/>
              <a:ext cx="541710" cy="685497"/>
            </a:xfrm>
            <a:prstGeom prst="rect">
              <a:avLst/>
            </a:prstGeom>
          </p:spPr>
        </p:pic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1A5C70E8-0110-4D99-BFA0-BDD9A2C606E5}"/>
              </a:ext>
            </a:extLst>
          </p:cNvPr>
          <p:cNvSpPr/>
          <p:nvPr/>
        </p:nvSpPr>
        <p:spPr>
          <a:xfrm>
            <a:off x="1152992" y="4141624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noProof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6254" y="2247428"/>
            <a:ext cx="1839065" cy="1936850"/>
            <a:chOff x="446254" y="2247428"/>
            <a:chExt cx="1839065" cy="1936850"/>
          </a:xfrm>
        </p:grpSpPr>
        <p:sp>
          <p:nvSpPr>
            <p:cNvPr id="11" name="圆角矩形 10"/>
            <p:cNvSpPr/>
            <p:nvPr/>
          </p:nvSpPr>
          <p:spPr>
            <a:xfrm flipV="1">
              <a:off x="446254" y="2247428"/>
              <a:ext cx="1839065" cy="97289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三角形"/>
            <p:cNvSpPr/>
            <p:nvPr/>
          </p:nvSpPr>
          <p:spPr>
            <a:xfrm>
              <a:off x="560371" y="3236476"/>
              <a:ext cx="1596373" cy="49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58000"/>
                  </a:schemeClr>
                </a:gs>
                <a:gs pos="74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Helvetica Ligh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31836" y="3694813"/>
              <a:ext cx="1213832" cy="489465"/>
              <a:chOff x="809110" y="3694813"/>
              <a:chExt cx="1213832" cy="489465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110" y="3923120"/>
                <a:ext cx="1213832" cy="261158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110" y="3694813"/>
                <a:ext cx="1213832" cy="261158"/>
              </a:xfrm>
              <a:prstGeom prst="rect">
                <a:avLst/>
              </a:prstGeom>
            </p:spPr>
          </p:pic>
        </p:grp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951" y="2432762"/>
              <a:ext cx="294698" cy="28800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9" y="2432762"/>
              <a:ext cx="228096" cy="288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657" y="2432762"/>
              <a:ext cx="228096" cy="28800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63" y="2432762"/>
              <a:ext cx="228096" cy="288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57" y="2781948"/>
              <a:ext cx="228096" cy="28800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510" y="2781948"/>
              <a:ext cx="228096" cy="288000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063" y="2781948"/>
              <a:ext cx="228096" cy="28800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616" y="2781948"/>
              <a:ext cx="228096" cy="288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171" y="2781948"/>
              <a:ext cx="228096" cy="28800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332" y="2432762"/>
              <a:ext cx="294698" cy="288000"/>
            </a:xfrm>
            <a:prstGeom prst="rect">
              <a:avLst/>
            </a:prstGeom>
          </p:spPr>
        </p:pic>
      </p:grpSp>
      <p:grpSp>
        <p:nvGrpSpPr>
          <p:cNvPr id="86" name="组合 85"/>
          <p:cNvGrpSpPr/>
          <p:nvPr/>
        </p:nvGrpSpPr>
        <p:grpSpPr>
          <a:xfrm>
            <a:off x="1245063" y="3278795"/>
            <a:ext cx="5587689" cy="1708442"/>
            <a:chOff x="1245063" y="3278795"/>
            <a:chExt cx="5587689" cy="1708442"/>
          </a:xfrm>
        </p:grpSpPr>
        <p:sp>
          <p:nvSpPr>
            <p:cNvPr id="10" name="任意多边形 9"/>
            <p:cNvSpPr/>
            <p:nvPr/>
          </p:nvSpPr>
          <p:spPr>
            <a:xfrm>
              <a:off x="1245063" y="3278795"/>
              <a:ext cx="5587689" cy="1339705"/>
            </a:xfrm>
            <a:custGeom>
              <a:avLst/>
              <a:gdLst>
                <a:gd name="connsiteX0" fmla="*/ 0 w 5384800"/>
                <a:gd name="connsiteY0" fmla="*/ 899886 h 1465943"/>
                <a:gd name="connsiteX1" fmla="*/ 0 w 5384800"/>
                <a:gd name="connsiteY1" fmla="*/ 1465943 h 1465943"/>
                <a:gd name="connsiteX2" fmla="*/ 5384800 w 5384800"/>
                <a:gd name="connsiteY2" fmla="*/ 1465943 h 1465943"/>
                <a:gd name="connsiteX3" fmla="*/ 5384800 w 5384800"/>
                <a:gd name="connsiteY3" fmla="*/ 0 h 146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4800" h="1465943">
                  <a:moveTo>
                    <a:pt x="0" y="899886"/>
                  </a:moveTo>
                  <a:lnTo>
                    <a:pt x="0" y="1465943"/>
                  </a:lnTo>
                  <a:lnTo>
                    <a:pt x="5384800" y="1465943"/>
                  </a:lnTo>
                  <a:lnTo>
                    <a:pt x="538480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2643233" y="4671431"/>
              <a:ext cx="3085048" cy="315806"/>
              <a:chOff x="2643233" y="4671431"/>
              <a:chExt cx="3085048" cy="315806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4006922" y="4676971"/>
                <a:ext cx="17213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NDMP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协议传输</a:t>
                </a:r>
                <a:endPara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832" y="4671431"/>
                <a:ext cx="228096" cy="288000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996" y="4674504"/>
                <a:ext cx="228096" cy="288000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1579" y="4686860"/>
                <a:ext cx="228096" cy="288000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3233" y="4699237"/>
                <a:ext cx="294698" cy="288000"/>
              </a:xfrm>
              <a:prstGeom prst="rect">
                <a:avLst/>
              </a:prstGeom>
            </p:spPr>
          </p:pic>
        </p:grpSp>
      </p:grpSp>
      <p:sp>
        <p:nvSpPr>
          <p:cNvPr id="83" name="文本框 182"/>
          <p:cNvSpPr txBox="1"/>
          <p:nvPr/>
        </p:nvSpPr>
        <p:spPr>
          <a:xfrm>
            <a:off x="9035386" y="2867108"/>
            <a:ext cx="2569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高效保护海量非结构化数据</a:t>
            </a:r>
            <a:endParaRPr lang="en-US" altLang="zh-CN" dirty="0">
              <a:sym typeface="微软雅黑" panose="020B0503020204020204" pitchFamily="34" charset="-122"/>
            </a:endParaRPr>
          </a:p>
          <a:p>
            <a:r>
              <a:rPr lang="zh-CN" altLang="en-US" dirty="0"/>
              <a:t>多种归档方式，满足合规性需求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566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简易的运维管理：轻松实现产品选购、部署、扩展、使用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3531" y="2716870"/>
            <a:ext cx="11253149" cy="3485492"/>
            <a:chOff x="523531" y="2716870"/>
            <a:chExt cx="11253149" cy="3485492"/>
          </a:xfrm>
        </p:grpSpPr>
        <p:sp>
          <p:nvSpPr>
            <p:cNvPr id="4" name="i$ḻïḓe">
              <a:extLst>
                <a:ext uri="{FF2B5EF4-FFF2-40B4-BE49-F238E27FC236}">
                  <a16:creationId xmlns:a16="http://schemas.microsoft.com/office/drawing/2014/main" id="{21074E59-9756-4DC5-929E-AC8336F5639A}"/>
                </a:ext>
              </a:extLst>
            </p:cNvPr>
            <p:cNvSpPr/>
            <p:nvPr/>
          </p:nvSpPr>
          <p:spPr bwMode="auto">
            <a:xfrm rot="607256">
              <a:off x="523531" y="3351450"/>
              <a:ext cx="9814932" cy="2850912"/>
            </a:xfrm>
            <a:custGeom>
              <a:avLst/>
              <a:gdLst>
                <a:gd name="T0" fmla="*/ 0 w 1296"/>
                <a:gd name="T1" fmla="*/ 421 h 439"/>
                <a:gd name="T2" fmla="*/ 61 w 1296"/>
                <a:gd name="T3" fmla="*/ 427 h 439"/>
                <a:gd name="T4" fmla="*/ 221 w 1296"/>
                <a:gd name="T5" fmla="*/ 433 h 439"/>
                <a:gd name="T6" fmla="*/ 447 w 1296"/>
                <a:gd name="T7" fmla="*/ 422 h 439"/>
                <a:gd name="T8" fmla="*/ 573 w 1296"/>
                <a:gd name="T9" fmla="*/ 404 h 439"/>
                <a:gd name="T10" fmla="*/ 702 w 1296"/>
                <a:gd name="T11" fmla="*/ 377 h 439"/>
                <a:gd name="T12" fmla="*/ 828 w 1296"/>
                <a:gd name="T13" fmla="*/ 338 h 439"/>
                <a:gd name="T14" fmla="*/ 944 w 1296"/>
                <a:gd name="T15" fmla="*/ 288 h 439"/>
                <a:gd name="T16" fmla="*/ 1047 w 1296"/>
                <a:gd name="T17" fmla="*/ 229 h 439"/>
                <a:gd name="T18" fmla="*/ 1131 w 1296"/>
                <a:gd name="T19" fmla="*/ 165 h 439"/>
                <a:gd name="T20" fmla="*/ 1195 w 1296"/>
                <a:gd name="T21" fmla="*/ 102 h 439"/>
                <a:gd name="T22" fmla="*/ 1219 w 1296"/>
                <a:gd name="T23" fmla="*/ 74 h 439"/>
                <a:gd name="T24" fmla="*/ 1239 w 1296"/>
                <a:gd name="T25" fmla="*/ 50 h 439"/>
                <a:gd name="T26" fmla="*/ 1253 w 1296"/>
                <a:gd name="T27" fmla="*/ 29 h 439"/>
                <a:gd name="T28" fmla="*/ 1264 w 1296"/>
                <a:gd name="T29" fmla="*/ 13 h 439"/>
                <a:gd name="T30" fmla="*/ 1272 w 1296"/>
                <a:gd name="T31" fmla="*/ 0 h 439"/>
                <a:gd name="T32" fmla="*/ 1296 w 1296"/>
                <a:gd name="T33" fmla="*/ 16 h 439"/>
                <a:gd name="T34" fmla="*/ 1287 w 1296"/>
                <a:gd name="T35" fmla="*/ 29 h 439"/>
                <a:gd name="T36" fmla="*/ 1276 w 1296"/>
                <a:gd name="T37" fmla="*/ 45 h 439"/>
                <a:gd name="T38" fmla="*/ 1260 w 1296"/>
                <a:gd name="T39" fmla="*/ 66 h 439"/>
                <a:gd name="T40" fmla="*/ 1239 w 1296"/>
                <a:gd name="T41" fmla="*/ 91 h 439"/>
                <a:gd name="T42" fmla="*/ 1213 w 1296"/>
                <a:gd name="T43" fmla="*/ 120 h 439"/>
                <a:gd name="T44" fmla="*/ 1146 w 1296"/>
                <a:gd name="T45" fmla="*/ 183 h 439"/>
                <a:gd name="T46" fmla="*/ 1058 w 1296"/>
                <a:gd name="T47" fmla="*/ 247 h 439"/>
                <a:gd name="T48" fmla="*/ 953 w 1296"/>
                <a:gd name="T49" fmla="*/ 305 h 439"/>
                <a:gd name="T50" fmla="*/ 833 w 1296"/>
                <a:gd name="T51" fmla="*/ 354 h 439"/>
                <a:gd name="T52" fmla="*/ 706 w 1296"/>
                <a:gd name="T53" fmla="*/ 390 h 439"/>
                <a:gd name="T54" fmla="*/ 575 w 1296"/>
                <a:gd name="T55" fmla="*/ 415 h 439"/>
                <a:gd name="T56" fmla="*/ 448 w 1296"/>
                <a:gd name="T57" fmla="*/ 430 h 439"/>
                <a:gd name="T58" fmla="*/ 221 w 1296"/>
                <a:gd name="T59" fmla="*/ 437 h 439"/>
                <a:gd name="T60" fmla="*/ 60 w 1296"/>
                <a:gd name="T61" fmla="*/ 428 h 439"/>
                <a:gd name="T62" fmla="*/ 0 w 1296"/>
                <a:gd name="T63" fmla="*/ 42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6" h="439">
                  <a:moveTo>
                    <a:pt x="0" y="421"/>
                  </a:moveTo>
                  <a:cubicBezTo>
                    <a:pt x="0" y="421"/>
                    <a:pt x="22" y="424"/>
                    <a:pt x="61" y="427"/>
                  </a:cubicBezTo>
                  <a:cubicBezTo>
                    <a:pt x="99" y="430"/>
                    <a:pt x="154" y="433"/>
                    <a:pt x="221" y="433"/>
                  </a:cubicBezTo>
                  <a:cubicBezTo>
                    <a:pt x="287" y="433"/>
                    <a:pt x="365" y="430"/>
                    <a:pt x="447" y="422"/>
                  </a:cubicBezTo>
                  <a:cubicBezTo>
                    <a:pt x="488" y="417"/>
                    <a:pt x="531" y="412"/>
                    <a:pt x="573" y="404"/>
                  </a:cubicBezTo>
                  <a:cubicBezTo>
                    <a:pt x="616" y="397"/>
                    <a:pt x="660" y="388"/>
                    <a:pt x="702" y="377"/>
                  </a:cubicBezTo>
                  <a:cubicBezTo>
                    <a:pt x="745" y="366"/>
                    <a:pt x="787" y="353"/>
                    <a:pt x="828" y="338"/>
                  </a:cubicBezTo>
                  <a:cubicBezTo>
                    <a:pt x="868" y="323"/>
                    <a:pt x="907" y="306"/>
                    <a:pt x="944" y="288"/>
                  </a:cubicBezTo>
                  <a:cubicBezTo>
                    <a:pt x="981" y="269"/>
                    <a:pt x="1015" y="249"/>
                    <a:pt x="1047" y="229"/>
                  </a:cubicBezTo>
                  <a:cubicBezTo>
                    <a:pt x="1078" y="208"/>
                    <a:pt x="1106" y="186"/>
                    <a:pt x="1131" y="165"/>
                  </a:cubicBezTo>
                  <a:cubicBezTo>
                    <a:pt x="1156" y="143"/>
                    <a:pt x="1177" y="122"/>
                    <a:pt x="1195" y="102"/>
                  </a:cubicBezTo>
                  <a:cubicBezTo>
                    <a:pt x="1204" y="93"/>
                    <a:pt x="1212" y="83"/>
                    <a:pt x="1219" y="74"/>
                  </a:cubicBezTo>
                  <a:cubicBezTo>
                    <a:pt x="1226" y="65"/>
                    <a:pt x="1233" y="57"/>
                    <a:pt x="1239" y="50"/>
                  </a:cubicBezTo>
                  <a:cubicBezTo>
                    <a:pt x="1244" y="42"/>
                    <a:pt x="1249" y="35"/>
                    <a:pt x="1253" y="29"/>
                  </a:cubicBezTo>
                  <a:cubicBezTo>
                    <a:pt x="1258" y="23"/>
                    <a:pt x="1261" y="18"/>
                    <a:pt x="1264" y="13"/>
                  </a:cubicBezTo>
                  <a:cubicBezTo>
                    <a:pt x="1270" y="5"/>
                    <a:pt x="1272" y="0"/>
                    <a:pt x="1272" y="0"/>
                  </a:cubicBezTo>
                  <a:cubicBezTo>
                    <a:pt x="1296" y="16"/>
                    <a:pt x="1296" y="16"/>
                    <a:pt x="1296" y="16"/>
                  </a:cubicBezTo>
                  <a:cubicBezTo>
                    <a:pt x="1296" y="16"/>
                    <a:pt x="1293" y="20"/>
                    <a:pt x="1287" y="29"/>
                  </a:cubicBezTo>
                  <a:cubicBezTo>
                    <a:pt x="1284" y="33"/>
                    <a:pt x="1280" y="39"/>
                    <a:pt x="1276" y="45"/>
                  </a:cubicBezTo>
                  <a:cubicBezTo>
                    <a:pt x="1271" y="51"/>
                    <a:pt x="1266" y="58"/>
                    <a:pt x="1260" y="66"/>
                  </a:cubicBezTo>
                  <a:cubicBezTo>
                    <a:pt x="1254" y="73"/>
                    <a:pt x="1247" y="82"/>
                    <a:pt x="1239" y="91"/>
                  </a:cubicBezTo>
                  <a:cubicBezTo>
                    <a:pt x="1231" y="100"/>
                    <a:pt x="1223" y="110"/>
                    <a:pt x="1213" y="120"/>
                  </a:cubicBezTo>
                  <a:cubicBezTo>
                    <a:pt x="1195" y="140"/>
                    <a:pt x="1172" y="161"/>
                    <a:pt x="1146" y="183"/>
                  </a:cubicBezTo>
                  <a:cubicBezTo>
                    <a:pt x="1120" y="204"/>
                    <a:pt x="1091" y="226"/>
                    <a:pt x="1058" y="247"/>
                  </a:cubicBezTo>
                  <a:cubicBezTo>
                    <a:pt x="1026" y="267"/>
                    <a:pt x="990" y="287"/>
                    <a:pt x="953" y="305"/>
                  </a:cubicBezTo>
                  <a:cubicBezTo>
                    <a:pt x="915" y="323"/>
                    <a:pt x="875" y="339"/>
                    <a:pt x="833" y="354"/>
                  </a:cubicBezTo>
                  <a:cubicBezTo>
                    <a:pt x="792" y="368"/>
                    <a:pt x="749" y="380"/>
                    <a:pt x="706" y="390"/>
                  </a:cubicBezTo>
                  <a:cubicBezTo>
                    <a:pt x="662" y="401"/>
                    <a:pt x="619" y="409"/>
                    <a:pt x="575" y="415"/>
                  </a:cubicBezTo>
                  <a:cubicBezTo>
                    <a:pt x="532" y="422"/>
                    <a:pt x="489" y="427"/>
                    <a:pt x="448" y="430"/>
                  </a:cubicBezTo>
                  <a:cubicBezTo>
                    <a:pt x="365" y="437"/>
                    <a:pt x="287" y="439"/>
                    <a:pt x="221" y="437"/>
                  </a:cubicBezTo>
                  <a:cubicBezTo>
                    <a:pt x="154" y="436"/>
                    <a:pt x="99" y="432"/>
                    <a:pt x="60" y="428"/>
                  </a:cubicBezTo>
                  <a:cubicBezTo>
                    <a:pt x="22" y="424"/>
                    <a:pt x="0" y="421"/>
                    <a:pt x="0" y="421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01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íśḷïdè">
              <a:extLst>
                <a:ext uri="{FF2B5EF4-FFF2-40B4-BE49-F238E27FC236}">
                  <a16:creationId xmlns:a16="http://schemas.microsoft.com/office/drawing/2014/main" id="{9999918F-1A43-4961-AB4E-DCA234EFE7ED}"/>
                </a:ext>
              </a:extLst>
            </p:cNvPr>
            <p:cNvSpPr/>
            <p:nvPr/>
          </p:nvSpPr>
          <p:spPr bwMode="auto">
            <a:xfrm>
              <a:off x="9684799" y="4157288"/>
              <a:ext cx="659646" cy="661282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íšḷídé">
              <a:extLst>
                <a:ext uri="{FF2B5EF4-FFF2-40B4-BE49-F238E27FC236}">
                  <a16:creationId xmlns:a16="http://schemas.microsoft.com/office/drawing/2014/main" id="{B99805D0-F6BD-4630-8346-3098D0A1D1E7}"/>
                </a:ext>
              </a:extLst>
            </p:cNvPr>
            <p:cNvSpPr/>
            <p:nvPr/>
          </p:nvSpPr>
          <p:spPr bwMode="auto">
            <a:xfrm>
              <a:off x="9879584" y="4193298"/>
              <a:ext cx="428852" cy="427214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îś1iḓè">
              <a:extLst>
                <a:ext uri="{FF2B5EF4-FFF2-40B4-BE49-F238E27FC236}">
                  <a16:creationId xmlns:a16="http://schemas.microsoft.com/office/drawing/2014/main" id="{30C43D9E-4E90-4DB0-93E4-A86308509E40}"/>
                </a:ext>
              </a:extLst>
            </p:cNvPr>
            <p:cNvSpPr/>
            <p:nvPr/>
          </p:nvSpPr>
          <p:spPr bwMode="auto">
            <a:xfrm>
              <a:off x="10324804" y="3929767"/>
              <a:ext cx="541795" cy="723482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íŝḻîďé">
              <a:extLst>
                <a:ext uri="{FF2B5EF4-FFF2-40B4-BE49-F238E27FC236}">
                  <a16:creationId xmlns:a16="http://schemas.microsoft.com/office/drawing/2014/main" id="{5B1227FB-B67E-4326-ADA8-7D5BB058D186}"/>
                </a:ext>
              </a:extLst>
            </p:cNvPr>
            <p:cNvSpPr/>
            <p:nvPr/>
          </p:nvSpPr>
          <p:spPr bwMode="auto">
            <a:xfrm>
              <a:off x="9840299" y="3622041"/>
              <a:ext cx="721846" cy="545067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iṧľïdè">
              <a:extLst>
                <a:ext uri="{FF2B5EF4-FFF2-40B4-BE49-F238E27FC236}">
                  <a16:creationId xmlns:a16="http://schemas.microsoft.com/office/drawing/2014/main" id="{C60C4AF0-E5AE-4428-A19A-88F67F72A324}"/>
                </a:ext>
              </a:extLst>
            </p:cNvPr>
            <p:cNvSpPr/>
            <p:nvPr/>
          </p:nvSpPr>
          <p:spPr bwMode="auto">
            <a:xfrm>
              <a:off x="10532683" y="3040964"/>
              <a:ext cx="921540" cy="92154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iSḻïḑè">
              <a:extLst>
                <a:ext uri="{FF2B5EF4-FFF2-40B4-BE49-F238E27FC236}">
                  <a16:creationId xmlns:a16="http://schemas.microsoft.com/office/drawing/2014/main" id="{BE9F073A-60C2-499C-9225-170E428C9FB7}"/>
                </a:ext>
              </a:extLst>
            </p:cNvPr>
            <p:cNvSpPr/>
            <p:nvPr/>
          </p:nvSpPr>
          <p:spPr bwMode="auto">
            <a:xfrm>
              <a:off x="11233250" y="2872370"/>
              <a:ext cx="389568" cy="389568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îsḻíḑè">
              <a:extLst>
                <a:ext uri="{FF2B5EF4-FFF2-40B4-BE49-F238E27FC236}">
                  <a16:creationId xmlns:a16="http://schemas.microsoft.com/office/drawing/2014/main" id="{9AAB710A-0F54-4E08-9C78-ED5129B8F5FE}"/>
                </a:ext>
              </a:extLst>
            </p:cNvPr>
            <p:cNvSpPr/>
            <p:nvPr/>
          </p:nvSpPr>
          <p:spPr bwMode="auto">
            <a:xfrm>
              <a:off x="10028535" y="3499279"/>
              <a:ext cx="962462" cy="969008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ï$1íḋè">
              <a:extLst>
                <a:ext uri="{FF2B5EF4-FFF2-40B4-BE49-F238E27FC236}">
                  <a16:creationId xmlns:a16="http://schemas.microsoft.com/office/drawing/2014/main" id="{3DB53EC4-3975-4F44-9540-B08A66391BA5}"/>
                </a:ext>
              </a:extLst>
            </p:cNvPr>
            <p:cNvSpPr/>
            <p:nvPr/>
          </p:nvSpPr>
          <p:spPr bwMode="auto">
            <a:xfrm>
              <a:off x="11200513" y="3024596"/>
              <a:ext cx="270078" cy="273352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ïşľîḑe">
              <a:extLst>
                <a:ext uri="{FF2B5EF4-FFF2-40B4-BE49-F238E27FC236}">
                  <a16:creationId xmlns:a16="http://schemas.microsoft.com/office/drawing/2014/main" id="{71B0AD43-04A8-4EF8-9F48-EDF60D8CD91D}"/>
                </a:ext>
              </a:extLst>
            </p:cNvPr>
            <p:cNvSpPr/>
            <p:nvPr/>
          </p:nvSpPr>
          <p:spPr bwMode="auto">
            <a:xfrm>
              <a:off x="10503219" y="3473090"/>
              <a:ext cx="518878" cy="518878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išľiḓè">
              <a:extLst>
                <a:ext uri="{FF2B5EF4-FFF2-40B4-BE49-F238E27FC236}">
                  <a16:creationId xmlns:a16="http://schemas.microsoft.com/office/drawing/2014/main" id="{5A09736F-05C2-459A-8B38-0E827EB4E56D}"/>
                </a:ext>
              </a:extLst>
            </p:cNvPr>
            <p:cNvSpPr/>
            <p:nvPr/>
          </p:nvSpPr>
          <p:spPr bwMode="auto">
            <a:xfrm>
              <a:off x="10080914" y="3816825"/>
              <a:ext cx="590899" cy="592536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ïṩḷíḋe">
              <a:extLst>
                <a:ext uri="{FF2B5EF4-FFF2-40B4-BE49-F238E27FC236}">
                  <a16:creationId xmlns:a16="http://schemas.microsoft.com/office/drawing/2014/main" id="{6D6F3A7D-0444-4887-84B3-0248CAD91658}"/>
                </a:ext>
              </a:extLst>
            </p:cNvPr>
            <p:cNvSpPr/>
            <p:nvPr/>
          </p:nvSpPr>
          <p:spPr bwMode="auto">
            <a:xfrm>
              <a:off x="11526244" y="2716870"/>
              <a:ext cx="250436" cy="250436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îṧḷîḍé">
              <a:extLst>
                <a:ext uri="{FF2B5EF4-FFF2-40B4-BE49-F238E27FC236}">
                  <a16:creationId xmlns:a16="http://schemas.microsoft.com/office/drawing/2014/main" id="{B9C08C8E-C308-4DB3-8B75-39B9AB7152B8}"/>
                </a:ext>
              </a:extLst>
            </p:cNvPr>
            <p:cNvSpPr/>
            <p:nvPr/>
          </p:nvSpPr>
          <p:spPr bwMode="auto">
            <a:xfrm>
              <a:off x="11526244" y="2716870"/>
              <a:ext cx="250436" cy="250436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ís1íḑé">
              <a:extLst>
                <a:ext uri="{FF2B5EF4-FFF2-40B4-BE49-F238E27FC236}">
                  <a16:creationId xmlns:a16="http://schemas.microsoft.com/office/drawing/2014/main" id="{318E2B44-A3B7-4B48-94B0-8990E2951B47}"/>
                </a:ext>
              </a:extLst>
            </p:cNvPr>
            <p:cNvSpPr/>
            <p:nvPr/>
          </p:nvSpPr>
          <p:spPr bwMode="auto">
            <a:xfrm>
              <a:off x="10909156" y="3268484"/>
              <a:ext cx="317547" cy="317547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îŝļiďe">
              <a:extLst>
                <a:ext uri="{FF2B5EF4-FFF2-40B4-BE49-F238E27FC236}">
                  <a16:creationId xmlns:a16="http://schemas.microsoft.com/office/drawing/2014/main" id="{8633D7D0-0B00-4EB6-BC8A-F255ECCA95AC}"/>
                </a:ext>
              </a:extLst>
            </p:cNvPr>
            <p:cNvSpPr/>
            <p:nvPr/>
          </p:nvSpPr>
          <p:spPr bwMode="auto">
            <a:xfrm>
              <a:off x="10909156" y="3268484"/>
              <a:ext cx="317547" cy="317547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ïṩľïḑé">
              <a:extLst>
                <a:ext uri="{FF2B5EF4-FFF2-40B4-BE49-F238E27FC236}">
                  <a16:creationId xmlns:a16="http://schemas.microsoft.com/office/drawing/2014/main" id="{19EDFD6A-A945-4971-A529-FE803E55D960}"/>
                </a:ext>
              </a:extLst>
            </p:cNvPr>
            <p:cNvSpPr/>
            <p:nvPr/>
          </p:nvSpPr>
          <p:spPr bwMode="auto">
            <a:xfrm>
              <a:off x="11622817" y="2872370"/>
              <a:ext cx="0" cy="3274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iṥľîḍe">
              <a:extLst>
                <a:ext uri="{FF2B5EF4-FFF2-40B4-BE49-F238E27FC236}">
                  <a16:creationId xmlns:a16="http://schemas.microsoft.com/office/drawing/2014/main" id="{DA907F3C-D8A2-443F-8651-0159EFDD3BD9}"/>
                </a:ext>
              </a:extLst>
            </p:cNvPr>
            <p:cNvSpPr/>
            <p:nvPr/>
          </p:nvSpPr>
          <p:spPr bwMode="auto">
            <a:xfrm>
              <a:off x="10341171" y="4062351"/>
              <a:ext cx="587625" cy="409209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îṥḻiḓè">
              <a:extLst>
                <a:ext uri="{FF2B5EF4-FFF2-40B4-BE49-F238E27FC236}">
                  <a16:creationId xmlns:a16="http://schemas.microsoft.com/office/drawing/2014/main" id="{997DEB9B-F062-4068-84D1-B837B264F12C}"/>
                </a:ext>
              </a:extLst>
            </p:cNvPr>
            <p:cNvSpPr/>
            <p:nvPr/>
          </p:nvSpPr>
          <p:spPr bwMode="auto">
            <a:xfrm>
              <a:off x="10324804" y="4461739"/>
              <a:ext cx="16368" cy="6547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îṩľîḋè">
              <a:extLst>
                <a:ext uri="{FF2B5EF4-FFF2-40B4-BE49-F238E27FC236}">
                  <a16:creationId xmlns:a16="http://schemas.microsoft.com/office/drawing/2014/main" id="{8B6D7D63-3D82-4685-B3BE-C776FDBD9648}"/>
                </a:ext>
              </a:extLst>
            </p:cNvPr>
            <p:cNvSpPr/>
            <p:nvPr/>
          </p:nvSpPr>
          <p:spPr bwMode="auto">
            <a:xfrm>
              <a:off x="10490124" y="4124551"/>
              <a:ext cx="373199" cy="273352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iṧlîḑe">
              <a:extLst>
                <a:ext uri="{FF2B5EF4-FFF2-40B4-BE49-F238E27FC236}">
                  <a16:creationId xmlns:a16="http://schemas.microsoft.com/office/drawing/2014/main" id="{79DDA4DE-D588-435D-833A-8AC04AC8CAC0}"/>
                </a:ext>
              </a:extLst>
            </p:cNvPr>
            <p:cNvSpPr/>
            <p:nvPr/>
          </p:nvSpPr>
          <p:spPr bwMode="auto">
            <a:xfrm>
              <a:off x="10876418" y="3261937"/>
              <a:ext cx="574530" cy="700567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ïṧļîḍê">
              <a:extLst>
                <a:ext uri="{FF2B5EF4-FFF2-40B4-BE49-F238E27FC236}">
                  <a16:creationId xmlns:a16="http://schemas.microsoft.com/office/drawing/2014/main" id="{54730D68-24EA-4FCB-87AB-04F9A56AAC6F}"/>
                </a:ext>
              </a:extLst>
            </p:cNvPr>
            <p:cNvSpPr/>
            <p:nvPr/>
          </p:nvSpPr>
          <p:spPr bwMode="auto">
            <a:xfrm>
              <a:off x="11401844" y="2954212"/>
              <a:ext cx="191510" cy="307726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îš1iḍê">
              <a:extLst>
                <a:ext uri="{FF2B5EF4-FFF2-40B4-BE49-F238E27FC236}">
                  <a16:creationId xmlns:a16="http://schemas.microsoft.com/office/drawing/2014/main" id="{4ABB89BC-8186-449B-BCAE-39C0509E0DD3}"/>
                </a:ext>
              </a:extLst>
            </p:cNvPr>
            <p:cNvSpPr/>
            <p:nvPr/>
          </p:nvSpPr>
          <p:spPr bwMode="auto">
            <a:xfrm>
              <a:off x="10229866" y="3916672"/>
              <a:ext cx="761130" cy="551614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íšḷïḓe">
              <a:extLst>
                <a:ext uri="{FF2B5EF4-FFF2-40B4-BE49-F238E27FC236}">
                  <a16:creationId xmlns:a16="http://schemas.microsoft.com/office/drawing/2014/main" id="{3AE5D5DA-139E-45DD-87E1-9EFE1CDD35AE}"/>
                </a:ext>
              </a:extLst>
            </p:cNvPr>
            <p:cNvSpPr/>
            <p:nvPr/>
          </p:nvSpPr>
          <p:spPr bwMode="auto">
            <a:xfrm>
              <a:off x="11380565" y="3229201"/>
              <a:ext cx="86752" cy="68747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ïṡḻiḍè">
              <a:extLst>
                <a:ext uri="{FF2B5EF4-FFF2-40B4-BE49-F238E27FC236}">
                  <a16:creationId xmlns:a16="http://schemas.microsoft.com/office/drawing/2014/main" id="{D8CF7B12-71D5-4A76-8489-5DABF2175BE9}"/>
                </a:ext>
              </a:extLst>
            </p:cNvPr>
            <p:cNvSpPr/>
            <p:nvPr/>
          </p:nvSpPr>
          <p:spPr bwMode="auto">
            <a:xfrm>
              <a:off x="10850228" y="3887209"/>
              <a:ext cx="171868" cy="104758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î$1iḓê">
              <a:extLst>
                <a:ext uri="{FF2B5EF4-FFF2-40B4-BE49-F238E27FC236}">
                  <a16:creationId xmlns:a16="http://schemas.microsoft.com/office/drawing/2014/main" id="{6233EEF9-560F-4189-93FC-E29CC2DE6E86}"/>
                </a:ext>
              </a:extLst>
            </p:cNvPr>
            <p:cNvSpPr/>
            <p:nvPr/>
          </p:nvSpPr>
          <p:spPr bwMode="auto">
            <a:xfrm>
              <a:off x="11572075" y="2878917"/>
              <a:ext cx="47468" cy="7856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íṩ1iḓé">
              <a:extLst>
                <a:ext uri="{FF2B5EF4-FFF2-40B4-BE49-F238E27FC236}">
                  <a16:creationId xmlns:a16="http://schemas.microsoft.com/office/drawing/2014/main" id="{BB86DCCF-1E8C-4ECA-9833-3E06DDB34F48}"/>
                </a:ext>
              </a:extLst>
            </p:cNvPr>
            <p:cNvSpPr/>
            <p:nvPr/>
          </p:nvSpPr>
          <p:spPr bwMode="auto">
            <a:xfrm>
              <a:off x="11169413" y="3496005"/>
              <a:ext cx="40921" cy="54016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9289" y="3286761"/>
            <a:ext cx="2539046" cy="2405199"/>
            <a:chOff x="659289" y="3286761"/>
            <a:chExt cx="2539046" cy="2405199"/>
          </a:xfrm>
        </p:grpSpPr>
        <p:sp>
          <p:nvSpPr>
            <p:cNvPr id="27" name="ï$ḷïdê">
              <a:extLst>
                <a:ext uri="{FF2B5EF4-FFF2-40B4-BE49-F238E27FC236}">
                  <a16:creationId xmlns:a16="http://schemas.microsoft.com/office/drawing/2014/main" id="{391F0448-78B5-4496-A7E4-D78431A31DC1}"/>
                </a:ext>
              </a:extLst>
            </p:cNvPr>
            <p:cNvSpPr/>
            <p:nvPr/>
          </p:nvSpPr>
          <p:spPr bwMode="auto">
            <a:xfrm>
              <a:off x="659289" y="4255428"/>
              <a:ext cx="2539046" cy="90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固定容量配置，只需根据数据量大小就可选择合适型号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基于功能的授权模式，根据需求即可选择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74700" y="3286761"/>
              <a:ext cx="2308224" cy="2405199"/>
              <a:chOff x="774700" y="3286761"/>
              <a:chExt cx="2308224" cy="2405199"/>
            </a:xfrm>
          </p:grpSpPr>
          <p:sp>
            <p:nvSpPr>
              <p:cNvPr id="36" name="îs1iḑê">
                <a:extLst>
                  <a:ext uri="{FF2B5EF4-FFF2-40B4-BE49-F238E27FC236}">
                    <a16:creationId xmlns:a16="http://schemas.microsoft.com/office/drawing/2014/main" id="{7AE9286C-4CB6-4CA7-8753-3CAFB3563604}"/>
                  </a:ext>
                </a:extLst>
              </p:cNvPr>
              <p:cNvSpPr/>
              <p:nvPr/>
            </p:nvSpPr>
            <p:spPr>
              <a:xfrm>
                <a:off x="1811337" y="5457010"/>
                <a:ext cx="234950" cy="234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32500" lnSpcReduction="20000"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íṥ1îḍè">
                <a:extLst>
                  <a:ext uri="{FF2B5EF4-FFF2-40B4-BE49-F238E27FC236}">
                    <a16:creationId xmlns:a16="http://schemas.microsoft.com/office/drawing/2014/main" id="{58388D97-1175-4848-8960-6D96AB67E912}"/>
                  </a:ext>
                </a:extLst>
              </p:cNvPr>
              <p:cNvSpPr/>
              <p:nvPr/>
            </p:nvSpPr>
            <p:spPr>
              <a:xfrm>
                <a:off x="1852612" y="54982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8E3CEE32-5E97-40C8-A786-1B9C4AA0A7FB}"/>
                  </a:ext>
                </a:extLst>
              </p:cNvPr>
              <p:cNvCxnSpPr>
                <a:cxnSpLocks/>
                <a:stCxn id="27" idx="2"/>
                <a:endCxn id="36" idx="0"/>
              </p:cNvCxnSpPr>
              <p:nvPr/>
            </p:nvCxnSpPr>
            <p:spPr>
              <a:xfrm>
                <a:off x="1928812" y="5159817"/>
                <a:ext cx="0" cy="297193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iṡ1ïḍe">
                <a:extLst>
                  <a:ext uri="{FF2B5EF4-FFF2-40B4-BE49-F238E27FC236}">
                    <a16:creationId xmlns:a16="http://schemas.microsoft.com/office/drawing/2014/main" id="{BA49F1DC-9512-487D-8789-DDB6D0A29F76}"/>
                  </a:ext>
                </a:extLst>
              </p:cNvPr>
              <p:cNvSpPr txBox="1"/>
              <p:nvPr/>
            </p:nvSpPr>
            <p:spPr bwMode="auto">
              <a:xfrm>
                <a:off x="774700" y="3813623"/>
                <a:ext cx="230822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选购简单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man-with-two-options-to-choose-between-yes-or-no_47002"/>
              <p:cNvSpPr>
                <a:spLocks noChangeAspect="1"/>
              </p:cNvSpPr>
              <p:nvPr/>
            </p:nvSpPr>
            <p:spPr bwMode="auto">
              <a:xfrm>
                <a:off x="1690689" y="3286761"/>
                <a:ext cx="454495" cy="554259"/>
              </a:xfrm>
              <a:custGeom>
                <a:avLst/>
                <a:gdLst>
                  <a:gd name="connsiteX0" fmla="*/ 58110 w 487677"/>
                  <a:gd name="connsiteY0" fmla="*/ 157925 h 594725"/>
                  <a:gd name="connsiteX1" fmla="*/ 63861 w 487677"/>
                  <a:gd name="connsiteY1" fmla="*/ 164346 h 594725"/>
                  <a:gd name="connsiteX2" fmla="*/ 52359 w 487677"/>
                  <a:gd name="connsiteY2" fmla="*/ 164346 h 594725"/>
                  <a:gd name="connsiteX3" fmla="*/ 58110 w 487677"/>
                  <a:gd name="connsiteY3" fmla="*/ 157925 h 594725"/>
                  <a:gd name="connsiteX4" fmla="*/ 457155 w 487677"/>
                  <a:gd name="connsiteY4" fmla="*/ 157149 h 594725"/>
                  <a:gd name="connsiteX5" fmla="*/ 463615 w 487677"/>
                  <a:gd name="connsiteY5" fmla="*/ 166464 h 594725"/>
                  <a:gd name="connsiteX6" fmla="*/ 457155 w 487677"/>
                  <a:gd name="connsiteY6" fmla="*/ 175778 h 594725"/>
                  <a:gd name="connsiteX7" fmla="*/ 451054 w 487677"/>
                  <a:gd name="connsiteY7" fmla="*/ 166464 h 594725"/>
                  <a:gd name="connsiteX8" fmla="*/ 457155 w 487677"/>
                  <a:gd name="connsiteY8" fmla="*/ 157149 h 594725"/>
                  <a:gd name="connsiteX9" fmla="*/ 90005 w 487677"/>
                  <a:gd name="connsiteY9" fmla="*/ 151447 h 594725"/>
                  <a:gd name="connsiteX10" fmla="*/ 77455 w 487677"/>
                  <a:gd name="connsiteY10" fmla="*/ 161473 h 594725"/>
                  <a:gd name="connsiteX11" fmla="*/ 86419 w 487677"/>
                  <a:gd name="connsiteY11" fmla="*/ 171141 h 594725"/>
                  <a:gd name="connsiteX12" fmla="*/ 91081 w 487677"/>
                  <a:gd name="connsiteY12" fmla="*/ 174721 h 594725"/>
                  <a:gd name="connsiteX13" fmla="*/ 86778 w 487677"/>
                  <a:gd name="connsiteY13" fmla="*/ 177228 h 594725"/>
                  <a:gd name="connsiteX14" fmla="*/ 78530 w 487677"/>
                  <a:gd name="connsiteY14" fmla="*/ 174721 h 594725"/>
                  <a:gd name="connsiteX15" fmla="*/ 76737 w 487677"/>
                  <a:gd name="connsiteY15" fmla="*/ 181883 h 594725"/>
                  <a:gd name="connsiteX16" fmla="*/ 86778 w 487677"/>
                  <a:gd name="connsiteY16" fmla="*/ 184031 h 594725"/>
                  <a:gd name="connsiteX17" fmla="*/ 100404 w 487677"/>
                  <a:gd name="connsiteY17" fmla="*/ 174005 h 594725"/>
                  <a:gd name="connsiteX18" fmla="*/ 91798 w 487677"/>
                  <a:gd name="connsiteY18" fmla="*/ 164338 h 594725"/>
                  <a:gd name="connsiteX19" fmla="*/ 86778 w 487677"/>
                  <a:gd name="connsiteY19" fmla="*/ 160757 h 594725"/>
                  <a:gd name="connsiteX20" fmla="*/ 90364 w 487677"/>
                  <a:gd name="connsiteY20" fmla="*/ 158251 h 594725"/>
                  <a:gd name="connsiteX21" fmla="*/ 97177 w 487677"/>
                  <a:gd name="connsiteY21" fmla="*/ 160041 h 594725"/>
                  <a:gd name="connsiteX22" fmla="*/ 98970 w 487677"/>
                  <a:gd name="connsiteY22" fmla="*/ 153237 h 594725"/>
                  <a:gd name="connsiteX23" fmla="*/ 90005 w 487677"/>
                  <a:gd name="connsiteY23" fmla="*/ 151447 h 594725"/>
                  <a:gd name="connsiteX24" fmla="*/ 58808 w 487677"/>
                  <a:gd name="connsiteY24" fmla="*/ 151447 h 594725"/>
                  <a:gd name="connsiteX25" fmla="*/ 43030 w 487677"/>
                  <a:gd name="connsiteY25" fmla="*/ 167918 h 594725"/>
                  <a:gd name="connsiteX26" fmla="*/ 59525 w 487677"/>
                  <a:gd name="connsiteY26" fmla="*/ 184031 h 594725"/>
                  <a:gd name="connsiteX27" fmla="*/ 71000 w 487677"/>
                  <a:gd name="connsiteY27" fmla="*/ 181883 h 594725"/>
                  <a:gd name="connsiteX28" fmla="*/ 69566 w 487677"/>
                  <a:gd name="connsiteY28" fmla="*/ 175438 h 594725"/>
                  <a:gd name="connsiteX29" fmla="*/ 60960 w 487677"/>
                  <a:gd name="connsiteY29" fmla="*/ 176870 h 594725"/>
                  <a:gd name="connsiteX30" fmla="*/ 52354 w 487677"/>
                  <a:gd name="connsiteY30" fmla="*/ 170783 h 594725"/>
                  <a:gd name="connsiteX31" fmla="*/ 72434 w 487677"/>
                  <a:gd name="connsiteY31" fmla="*/ 170783 h 594725"/>
                  <a:gd name="connsiteX32" fmla="*/ 72793 w 487677"/>
                  <a:gd name="connsiteY32" fmla="*/ 166844 h 594725"/>
                  <a:gd name="connsiteX33" fmla="*/ 58808 w 487677"/>
                  <a:gd name="connsiteY33" fmla="*/ 151447 h 594725"/>
                  <a:gd name="connsiteX34" fmla="*/ 457556 w 487677"/>
                  <a:gd name="connsiteY34" fmla="*/ 150373 h 594725"/>
                  <a:gd name="connsiteX35" fmla="*/ 441061 w 487677"/>
                  <a:gd name="connsiteY35" fmla="*/ 166844 h 594725"/>
                  <a:gd name="connsiteX36" fmla="*/ 457197 w 487677"/>
                  <a:gd name="connsiteY36" fmla="*/ 182957 h 594725"/>
                  <a:gd name="connsiteX37" fmla="*/ 473692 w 487677"/>
                  <a:gd name="connsiteY37" fmla="*/ 166128 h 594725"/>
                  <a:gd name="connsiteX38" fmla="*/ 457556 w 487677"/>
                  <a:gd name="connsiteY38" fmla="*/ 150373 h 594725"/>
                  <a:gd name="connsiteX39" fmla="*/ 244556 w 487677"/>
                  <a:gd name="connsiteY39" fmla="*/ 144286 h 594725"/>
                  <a:gd name="connsiteX40" fmla="*/ 229495 w 487677"/>
                  <a:gd name="connsiteY40" fmla="*/ 243469 h 594725"/>
                  <a:gd name="connsiteX41" fmla="*/ 244556 w 487677"/>
                  <a:gd name="connsiteY41" fmla="*/ 263878 h 594725"/>
                  <a:gd name="connsiteX42" fmla="*/ 259616 w 487677"/>
                  <a:gd name="connsiteY42" fmla="*/ 243469 h 594725"/>
                  <a:gd name="connsiteX43" fmla="*/ 247424 w 487677"/>
                  <a:gd name="connsiteY43" fmla="*/ 162189 h 594725"/>
                  <a:gd name="connsiteX44" fmla="*/ 247066 w 487677"/>
                  <a:gd name="connsiteY44" fmla="*/ 159683 h 594725"/>
                  <a:gd name="connsiteX45" fmla="*/ 10040 w 487677"/>
                  <a:gd name="connsiteY45" fmla="*/ 140347 h 594725"/>
                  <a:gd name="connsiteX46" fmla="*/ 23667 w 487677"/>
                  <a:gd name="connsiteY46" fmla="*/ 165770 h 594725"/>
                  <a:gd name="connsiteX47" fmla="*/ 23667 w 487677"/>
                  <a:gd name="connsiteY47" fmla="*/ 183315 h 594725"/>
                  <a:gd name="connsiteX48" fmla="*/ 33349 w 487677"/>
                  <a:gd name="connsiteY48" fmla="*/ 183315 h 594725"/>
                  <a:gd name="connsiteX49" fmla="*/ 33349 w 487677"/>
                  <a:gd name="connsiteY49" fmla="*/ 165412 h 594725"/>
                  <a:gd name="connsiteX50" fmla="*/ 47333 w 487677"/>
                  <a:gd name="connsiteY50" fmla="*/ 140347 h 594725"/>
                  <a:gd name="connsiteX51" fmla="*/ 36576 w 487677"/>
                  <a:gd name="connsiteY51" fmla="*/ 140347 h 594725"/>
                  <a:gd name="connsiteX52" fmla="*/ 32273 w 487677"/>
                  <a:gd name="connsiteY52" fmla="*/ 150731 h 594725"/>
                  <a:gd name="connsiteX53" fmla="*/ 28687 w 487677"/>
                  <a:gd name="connsiteY53" fmla="*/ 158967 h 594725"/>
                  <a:gd name="connsiteX54" fmla="*/ 25460 w 487677"/>
                  <a:gd name="connsiteY54" fmla="*/ 150731 h 594725"/>
                  <a:gd name="connsiteX55" fmla="*/ 21157 w 487677"/>
                  <a:gd name="connsiteY55" fmla="*/ 140347 h 594725"/>
                  <a:gd name="connsiteX56" fmla="*/ 399106 w 487677"/>
                  <a:gd name="connsiteY56" fmla="*/ 139273 h 594725"/>
                  <a:gd name="connsiteX57" fmla="*/ 399106 w 487677"/>
                  <a:gd name="connsiteY57" fmla="*/ 182241 h 594725"/>
                  <a:gd name="connsiteX58" fmla="*/ 408071 w 487677"/>
                  <a:gd name="connsiteY58" fmla="*/ 182241 h 594725"/>
                  <a:gd name="connsiteX59" fmla="*/ 408071 w 487677"/>
                  <a:gd name="connsiteY59" fmla="*/ 169351 h 594725"/>
                  <a:gd name="connsiteX60" fmla="*/ 407712 w 487677"/>
                  <a:gd name="connsiteY60" fmla="*/ 150373 h 594725"/>
                  <a:gd name="connsiteX61" fmla="*/ 408071 w 487677"/>
                  <a:gd name="connsiteY61" fmla="*/ 150373 h 594725"/>
                  <a:gd name="connsiteX62" fmla="*/ 415243 w 487677"/>
                  <a:gd name="connsiteY62" fmla="*/ 165412 h 594725"/>
                  <a:gd name="connsiteX63" fmla="*/ 424566 w 487677"/>
                  <a:gd name="connsiteY63" fmla="*/ 182241 h 594725"/>
                  <a:gd name="connsiteX64" fmla="*/ 434606 w 487677"/>
                  <a:gd name="connsiteY64" fmla="*/ 182241 h 594725"/>
                  <a:gd name="connsiteX65" fmla="*/ 434606 w 487677"/>
                  <a:gd name="connsiteY65" fmla="*/ 139273 h 594725"/>
                  <a:gd name="connsiteX66" fmla="*/ 426000 w 487677"/>
                  <a:gd name="connsiteY66" fmla="*/ 139273 h 594725"/>
                  <a:gd name="connsiteX67" fmla="*/ 426000 w 487677"/>
                  <a:gd name="connsiteY67" fmla="*/ 151805 h 594725"/>
                  <a:gd name="connsiteX68" fmla="*/ 426717 w 487677"/>
                  <a:gd name="connsiteY68" fmla="*/ 169709 h 594725"/>
                  <a:gd name="connsiteX69" fmla="*/ 426359 w 487677"/>
                  <a:gd name="connsiteY69" fmla="*/ 169709 h 594725"/>
                  <a:gd name="connsiteX70" fmla="*/ 419546 w 487677"/>
                  <a:gd name="connsiteY70" fmla="*/ 155028 h 594725"/>
                  <a:gd name="connsiteX71" fmla="*/ 410581 w 487677"/>
                  <a:gd name="connsiteY71" fmla="*/ 139273 h 594725"/>
                  <a:gd name="connsiteX72" fmla="*/ 55222 w 487677"/>
                  <a:gd name="connsiteY72" fmla="*/ 107048 h 594725"/>
                  <a:gd name="connsiteX73" fmla="*/ 110086 w 487677"/>
                  <a:gd name="connsiteY73" fmla="*/ 161831 h 594725"/>
                  <a:gd name="connsiteX74" fmla="*/ 74586 w 487677"/>
                  <a:gd name="connsiteY74" fmla="*/ 213034 h 594725"/>
                  <a:gd name="connsiteX75" fmla="*/ 177500 w 487677"/>
                  <a:gd name="connsiteY75" fmla="*/ 160757 h 594725"/>
                  <a:gd name="connsiteX76" fmla="*/ 202601 w 487677"/>
                  <a:gd name="connsiteY76" fmla="*/ 139273 h 594725"/>
                  <a:gd name="connsiteX77" fmla="*/ 229495 w 487677"/>
                  <a:gd name="connsiteY77" fmla="*/ 126383 h 594725"/>
                  <a:gd name="connsiteX78" fmla="*/ 244556 w 487677"/>
                  <a:gd name="connsiteY78" fmla="*/ 142138 h 594725"/>
                  <a:gd name="connsiteX79" fmla="*/ 259975 w 487677"/>
                  <a:gd name="connsiteY79" fmla="*/ 126741 h 594725"/>
                  <a:gd name="connsiteX80" fmla="*/ 289379 w 487677"/>
                  <a:gd name="connsiteY80" fmla="*/ 141780 h 594725"/>
                  <a:gd name="connsiteX81" fmla="*/ 310894 w 487677"/>
                  <a:gd name="connsiteY81" fmla="*/ 160757 h 594725"/>
                  <a:gd name="connsiteX82" fmla="*/ 406995 w 487677"/>
                  <a:gd name="connsiteY82" fmla="*/ 212676 h 594725"/>
                  <a:gd name="connsiteX83" fmla="*/ 377950 w 487677"/>
                  <a:gd name="connsiteY83" fmla="*/ 164338 h 594725"/>
                  <a:gd name="connsiteX84" fmla="*/ 432813 w 487677"/>
                  <a:gd name="connsiteY84" fmla="*/ 109196 h 594725"/>
                  <a:gd name="connsiteX85" fmla="*/ 487677 w 487677"/>
                  <a:gd name="connsiteY85" fmla="*/ 164338 h 594725"/>
                  <a:gd name="connsiteX86" fmla="*/ 434965 w 487677"/>
                  <a:gd name="connsiteY86" fmla="*/ 219121 h 594725"/>
                  <a:gd name="connsiteX87" fmla="*/ 443571 w 487677"/>
                  <a:gd name="connsiteY87" fmla="*/ 237382 h 594725"/>
                  <a:gd name="connsiteX88" fmla="*/ 419546 w 487677"/>
                  <a:gd name="connsiteY88" fmla="*/ 261014 h 594725"/>
                  <a:gd name="connsiteX89" fmla="*/ 307667 w 487677"/>
                  <a:gd name="connsiteY89" fmla="*/ 221985 h 594725"/>
                  <a:gd name="connsiteX90" fmla="*/ 307667 w 487677"/>
                  <a:gd name="connsiteY90" fmla="*/ 315797 h 594725"/>
                  <a:gd name="connsiteX91" fmla="*/ 303005 w 487677"/>
                  <a:gd name="connsiteY91" fmla="*/ 336206 h 594725"/>
                  <a:gd name="connsiteX92" fmla="*/ 303364 w 487677"/>
                  <a:gd name="connsiteY92" fmla="*/ 337639 h 594725"/>
                  <a:gd name="connsiteX93" fmla="*/ 303364 w 487677"/>
                  <a:gd name="connsiteY93" fmla="*/ 566439 h 594725"/>
                  <a:gd name="connsiteX94" fmla="*/ 275035 w 487677"/>
                  <a:gd name="connsiteY94" fmla="*/ 594725 h 594725"/>
                  <a:gd name="connsiteX95" fmla="*/ 246707 w 487677"/>
                  <a:gd name="connsiteY95" fmla="*/ 566439 h 594725"/>
                  <a:gd name="connsiteX96" fmla="*/ 246707 w 487677"/>
                  <a:gd name="connsiteY96" fmla="*/ 370222 h 594725"/>
                  <a:gd name="connsiteX97" fmla="*/ 244556 w 487677"/>
                  <a:gd name="connsiteY97" fmla="*/ 370222 h 594725"/>
                  <a:gd name="connsiteX98" fmla="*/ 242763 w 487677"/>
                  <a:gd name="connsiteY98" fmla="*/ 370222 h 594725"/>
                  <a:gd name="connsiteX99" fmla="*/ 242404 w 487677"/>
                  <a:gd name="connsiteY99" fmla="*/ 566439 h 594725"/>
                  <a:gd name="connsiteX100" fmla="*/ 214076 w 487677"/>
                  <a:gd name="connsiteY100" fmla="*/ 594725 h 594725"/>
                  <a:gd name="connsiteX101" fmla="*/ 186106 w 487677"/>
                  <a:gd name="connsiteY101" fmla="*/ 566439 h 594725"/>
                  <a:gd name="connsiteX102" fmla="*/ 186106 w 487677"/>
                  <a:gd name="connsiteY102" fmla="*/ 337639 h 594725"/>
                  <a:gd name="connsiteX103" fmla="*/ 186106 w 487677"/>
                  <a:gd name="connsiteY103" fmla="*/ 336922 h 594725"/>
                  <a:gd name="connsiteX104" fmla="*/ 181445 w 487677"/>
                  <a:gd name="connsiteY104" fmla="*/ 315797 h 594725"/>
                  <a:gd name="connsiteX105" fmla="*/ 181445 w 487677"/>
                  <a:gd name="connsiteY105" fmla="*/ 221269 h 594725"/>
                  <a:gd name="connsiteX106" fmla="*/ 68490 w 487677"/>
                  <a:gd name="connsiteY106" fmla="*/ 261014 h 594725"/>
                  <a:gd name="connsiteX107" fmla="*/ 44823 w 487677"/>
                  <a:gd name="connsiteY107" fmla="*/ 237382 h 594725"/>
                  <a:gd name="connsiteX108" fmla="*/ 56657 w 487677"/>
                  <a:gd name="connsiteY108" fmla="*/ 216614 h 594725"/>
                  <a:gd name="connsiteX109" fmla="*/ 55222 w 487677"/>
                  <a:gd name="connsiteY109" fmla="*/ 216614 h 594725"/>
                  <a:gd name="connsiteX110" fmla="*/ 0 w 487677"/>
                  <a:gd name="connsiteY110" fmla="*/ 161831 h 594725"/>
                  <a:gd name="connsiteX111" fmla="*/ 55222 w 487677"/>
                  <a:gd name="connsiteY111" fmla="*/ 107048 h 594725"/>
                  <a:gd name="connsiteX112" fmla="*/ 244579 w 487677"/>
                  <a:gd name="connsiteY112" fmla="*/ 0 h 594725"/>
                  <a:gd name="connsiteX113" fmla="*/ 306253 w 487677"/>
                  <a:gd name="connsiteY113" fmla="*/ 61569 h 594725"/>
                  <a:gd name="connsiteX114" fmla="*/ 244579 w 487677"/>
                  <a:gd name="connsiteY114" fmla="*/ 123138 h 594725"/>
                  <a:gd name="connsiteX115" fmla="*/ 182905 w 487677"/>
                  <a:gd name="connsiteY115" fmla="*/ 61569 h 594725"/>
                  <a:gd name="connsiteX116" fmla="*/ 244579 w 487677"/>
                  <a:gd name="connsiteY116" fmla="*/ 0 h 59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487677" h="594725">
                    <a:moveTo>
                      <a:pt x="58110" y="157925"/>
                    </a:moveTo>
                    <a:cubicBezTo>
                      <a:pt x="62783" y="157925"/>
                      <a:pt x="63861" y="161849"/>
                      <a:pt x="63861" y="164346"/>
                    </a:cubicBezTo>
                    <a:lnTo>
                      <a:pt x="52359" y="164346"/>
                    </a:lnTo>
                    <a:cubicBezTo>
                      <a:pt x="52359" y="161492"/>
                      <a:pt x="54156" y="157925"/>
                      <a:pt x="58110" y="157925"/>
                    </a:cubicBezTo>
                    <a:close/>
                    <a:moveTo>
                      <a:pt x="457155" y="157149"/>
                    </a:moveTo>
                    <a:cubicBezTo>
                      <a:pt x="461821" y="157149"/>
                      <a:pt x="463615" y="161806"/>
                      <a:pt x="463615" y="166464"/>
                    </a:cubicBezTo>
                    <a:cubicBezTo>
                      <a:pt x="463615" y="172196"/>
                      <a:pt x="461103" y="175778"/>
                      <a:pt x="457155" y="175778"/>
                    </a:cubicBezTo>
                    <a:cubicBezTo>
                      <a:pt x="453207" y="175778"/>
                      <a:pt x="451054" y="171837"/>
                      <a:pt x="451054" y="166464"/>
                    </a:cubicBezTo>
                    <a:cubicBezTo>
                      <a:pt x="451054" y="161806"/>
                      <a:pt x="452490" y="157149"/>
                      <a:pt x="457155" y="157149"/>
                    </a:cubicBezTo>
                    <a:close/>
                    <a:moveTo>
                      <a:pt x="90005" y="151447"/>
                    </a:moveTo>
                    <a:cubicBezTo>
                      <a:pt x="82475" y="151447"/>
                      <a:pt x="77455" y="155744"/>
                      <a:pt x="77455" y="161473"/>
                    </a:cubicBezTo>
                    <a:cubicBezTo>
                      <a:pt x="77455" y="165412"/>
                      <a:pt x="79965" y="168993"/>
                      <a:pt x="86419" y="171141"/>
                    </a:cubicBezTo>
                    <a:cubicBezTo>
                      <a:pt x="90005" y="172215"/>
                      <a:pt x="91081" y="172931"/>
                      <a:pt x="91081" y="174721"/>
                    </a:cubicBezTo>
                    <a:cubicBezTo>
                      <a:pt x="91081" y="176154"/>
                      <a:pt x="89647" y="177228"/>
                      <a:pt x="86778" y="177228"/>
                    </a:cubicBezTo>
                    <a:cubicBezTo>
                      <a:pt x="83909" y="177228"/>
                      <a:pt x="80323" y="175796"/>
                      <a:pt x="78530" y="174721"/>
                    </a:cubicBezTo>
                    <a:lnTo>
                      <a:pt x="76737" y="181883"/>
                    </a:lnTo>
                    <a:cubicBezTo>
                      <a:pt x="78889" y="182957"/>
                      <a:pt x="82833" y="184031"/>
                      <a:pt x="86778" y="184031"/>
                    </a:cubicBezTo>
                    <a:cubicBezTo>
                      <a:pt x="95742" y="184031"/>
                      <a:pt x="100404" y="179734"/>
                      <a:pt x="100404" y="174005"/>
                    </a:cubicBezTo>
                    <a:cubicBezTo>
                      <a:pt x="100404" y="169351"/>
                      <a:pt x="97894" y="166128"/>
                      <a:pt x="91798" y="164338"/>
                    </a:cubicBezTo>
                    <a:cubicBezTo>
                      <a:pt x="87854" y="162906"/>
                      <a:pt x="86778" y="162189"/>
                      <a:pt x="86778" y="160757"/>
                    </a:cubicBezTo>
                    <a:cubicBezTo>
                      <a:pt x="86778" y="158967"/>
                      <a:pt x="88212" y="158251"/>
                      <a:pt x="90364" y="158251"/>
                    </a:cubicBezTo>
                    <a:cubicBezTo>
                      <a:pt x="93232" y="158251"/>
                      <a:pt x="95742" y="159325"/>
                      <a:pt x="97177" y="160041"/>
                    </a:cubicBezTo>
                    <a:lnTo>
                      <a:pt x="98970" y="153237"/>
                    </a:lnTo>
                    <a:cubicBezTo>
                      <a:pt x="97177" y="152163"/>
                      <a:pt x="93950" y="151447"/>
                      <a:pt x="90005" y="151447"/>
                    </a:cubicBezTo>
                    <a:close/>
                    <a:moveTo>
                      <a:pt x="58808" y="151447"/>
                    </a:moveTo>
                    <a:cubicBezTo>
                      <a:pt x="48051" y="151447"/>
                      <a:pt x="43030" y="160041"/>
                      <a:pt x="43030" y="167918"/>
                    </a:cubicBezTo>
                    <a:cubicBezTo>
                      <a:pt x="43030" y="177944"/>
                      <a:pt x="49126" y="184031"/>
                      <a:pt x="59525" y="184031"/>
                    </a:cubicBezTo>
                    <a:cubicBezTo>
                      <a:pt x="63828" y="184031"/>
                      <a:pt x="67773" y="183315"/>
                      <a:pt x="71000" y="181883"/>
                    </a:cubicBezTo>
                    <a:lnTo>
                      <a:pt x="69566" y="175438"/>
                    </a:lnTo>
                    <a:cubicBezTo>
                      <a:pt x="67056" y="176154"/>
                      <a:pt x="64187" y="176870"/>
                      <a:pt x="60960" y="176870"/>
                    </a:cubicBezTo>
                    <a:cubicBezTo>
                      <a:pt x="56657" y="176870"/>
                      <a:pt x="52712" y="174721"/>
                      <a:pt x="52354" y="170783"/>
                    </a:cubicBezTo>
                    <a:lnTo>
                      <a:pt x="72434" y="170783"/>
                    </a:lnTo>
                    <a:cubicBezTo>
                      <a:pt x="72434" y="170067"/>
                      <a:pt x="72793" y="168634"/>
                      <a:pt x="72793" y="166844"/>
                    </a:cubicBezTo>
                    <a:cubicBezTo>
                      <a:pt x="72793" y="159325"/>
                      <a:pt x="68849" y="151447"/>
                      <a:pt x="58808" y="151447"/>
                    </a:cubicBezTo>
                    <a:close/>
                    <a:moveTo>
                      <a:pt x="457556" y="150373"/>
                    </a:moveTo>
                    <a:cubicBezTo>
                      <a:pt x="447515" y="150373"/>
                      <a:pt x="441061" y="156818"/>
                      <a:pt x="441061" y="166844"/>
                    </a:cubicBezTo>
                    <a:cubicBezTo>
                      <a:pt x="441061" y="176870"/>
                      <a:pt x="447874" y="182957"/>
                      <a:pt x="457197" y="182957"/>
                    </a:cubicBezTo>
                    <a:cubicBezTo>
                      <a:pt x="465445" y="182957"/>
                      <a:pt x="473692" y="177586"/>
                      <a:pt x="473692" y="166128"/>
                    </a:cubicBezTo>
                    <a:cubicBezTo>
                      <a:pt x="473692" y="156818"/>
                      <a:pt x="467238" y="150373"/>
                      <a:pt x="457556" y="150373"/>
                    </a:cubicBezTo>
                    <a:close/>
                    <a:moveTo>
                      <a:pt x="244556" y="144286"/>
                    </a:moveTo>
                    <a:lnTo>
                      <a:pt x="229495" y="243469"/>
                    </a:lnTo>
                    <a:lnTo>
                      <a:pt x="244556" y="263878"/>
                    </a:lnTo>
                    <a:lnTo>
                      <a:pt x="259616" y="243469"/>
                    </a:lnTo>
                    <a:lnTo>
                      <a:pt x="247424" y="162189"/>
                    </a:lnTo>
                    <a:cubicBezTo>
                      <a:pt x="247066" y="161473"/>
                      <a:pt x="247066" y="160399"/>
                      <a:pt x="247066" y="159683"/>
                    </a:cubicBezTo>
                    <a:close/>
                    <a:moveTo>
                      <a:pt x="10040" y="140347"/>
                    </a:moveTo>
                    <a:lnTo>
                      <a:pt x="23667" y="165770"/>
                    </a:lnTo>
                    <a:lnTo>
                      <a:pt x="23667" y="183315"/>
                    </a:lnTo>
                    <a:lnTo>
                      <a:pt x="33349" y="183315"/>
                    </a:lnTo>
                    <a:lnTo>
                      <a:pt x="33349" y="165412"/>
                    </a:lnTo>
                    <a:lnTo>
                      <a:pt x="47333" y="140347"/>
                    </a:lnTo>
                    <a:lnTo>
                      <a:pt x="36576" y="140347"/>
                    </a:lnTo>
                    <a:lnTo>
                      <a:pt x="32273" y="150731"/>
                    </a:lnTo>
                    <a:cubicBezTo>
                      <a:pt x="30838" y="153595"/>
                      <a:pt x="29763" y="156102"/>
                      <a:pt x="28687" y="158967"/>
                    </a:cubicBezTo>
                    <a:cubicBezTo>
                      <a:pt x="27611" y="156102"/>
                      <a:pt x="26894" y="153954"/>
                      <a:pt x="25460" y="150731"/>
                    </a:cubicBezTo>
                    <a:lnTo>
                      <a:pt x="21157" y="140347"/>
                    </a:lnTo>
                    <a:close/>
                    <a:moveTo>
                      <a:pt x="399106" y="139273"/>
                    </a:moveTo>
                    <a:lnTo>
                      <a:pt x="399106" y="182241"/>
                    </a:lnTo>
                    <a:lnTo>
                      <a:pt x="408071" y="182241"/>
                    </a:lnTo>
                    <a:lnTo>
                      <a:pt x="408071" y="169351"/>
                    </a:lnTo>
                    <a:cubicBezTo>
                      <a:pt x="408071" y="162189"/>
                      <a:pt x="408071" y="156102"/>
                      <a:pt x="407712" y="150373"/>
                    </a:cubicBezTo>
                    <a:lnTo>
                      <a:pt x="408071" y="150373"/>
                    </a:lnTo>
                    <a:cubicBezTo>
                      <a:pt x="409864" y="155386"/>
                      <a:pt x="412733" y="161115"/>
                      <a:pt x="415243" y="165412"/>
                    </a:cubicBezTo>
                    <a:lnTo>
                      <a:pt x="424566" y="182241"/>
                    </a:lnTo>
                    <a:lnTo>
                      <a:pt x="434606" y="182241"/>
                    </a:lnTo>
                    <a:lnTo>
                      <a:pt x="434606" y="139273"/>
                    </a:lnTo>
                    <a:lnTo>
                      <a:pt x="426000" y="139273"/>
                    </a:lnTo>
                    <a:lnTo>
                      <a:pt x="426000" y="151805"/>
                    </a:lnTo>
                    <a:cubicBezTo>
                      <a:pt x="426000" y="158251"/>
                      <a:pt x="426000" y="163980"/>
                      <a:pt x="426717" y="169709"/>
                    </a:cubicBezTo>
                    <a:lnTo>
                      <a:pt x="426359" y="169709"/>
                    </a:lnTo>
                    <a:cubicBezTo>
                      <a:pt x="424566" y="164696"/>
                      <a:pt x="422056" y="159325"/>
                      <a:pt x="419546" y="155028"/>
                    </a:cubicBezTo>
                    <a:lnTo>
                      <a:pt x="410581" y="139273"/>
                    </a:lnTo>
                    <a:close/>
                    <a:moveTo>
                      <a:pt x="55222" y="107048"/>
                    </a:moveTo>
                    <a:cubicBezTo>
                      <a:pt x="85702" y="107048"/>
                      <a:pt x="110086" y="131396"/>
                      <a:pt x="110086" y="161831"/>
                    </a:cubicBezTo>
                    <a:cubicBezTo>
                      <a:pt x="110086" y="185463"/>
                      <a:pt x="95384" y="205157"/>
                      <a:pt x="74586" y="213034"/>
                    </a:cubicBezTo>
                    <a:cubicBezTo>
                      <a:pt x="125147" y="210885"/>
                      <a:pt x="153833" y="183315"/>
                      <a:pt x="177500" y="160757"/>
                    </a:cubicBezTo>
                    <a:cubicBezTo>
                      <a:pt x="186465" y="152163"/>
                      <a:pt x="194354" y="145002"/>
                      <a:pt x="202601" y="139273"/>
                    </a:cubicBezTo>
                    <a:cubicBezTo>
                      <a:pt x="210490" y="133186"/>
                      <a:pt x="219813" y="128889"/>
                      <a:pt x="229495" y="126383"/>
                    </a:cubicBezTo>
                    <a:lnTo>
                      <a:pt x="244556" y="142138"/>
                    </a:lnTo>
                    <a:lnTo>
                      <a:pt x="259975" y="126741"/>
                    </a:lnTo>
                    <a:cubicBezTo>
                      <a:pt x="270732" y="129247"/>
                      <a:pt x="280773" y="134618"/>
                      <a:pt x="289379" y="141780"/>
                    </a:cubicBezTo>
                    <a:cubicBezTo>
                      <a:pt x="296551" y="146792"/>
                      <a:pt x="303364" y="153595"/>
                      <a:pt x="310894" y="160757"/>
                    </a:cubicBezTo>
                    <a:cubicBezTo>
                      <a:pt x="333126" y="182241"/>
                      <a:pt x="360738" y="208737"/>
                      <a:pt x="406995" y="212676"/>
                    </a:cubicBezTo>
                    <a:cubicBezTo>
                      <a:pt x="389783" y="203366"/>
                      <a:pt x="377950" y="185105"/>
                      <a:pt x="377950" y="164338"/>
                    </a:cubicBezTo>
                    <a:cubicBezTo>
                      <a:pt x="377950" y="133902"/>
                      <a:pt x="402334" y="109196"/>
                      <a:pt x="432813" y="109196"/>
                    </a:cubicBezTo>
                    <a:cubicBezTo>
                      <a:pt x="463293" y="109196"/>
                      <a:pt x="487677" y="133902"/>
                      <a:pt x="487677" y="164338"/>
                    </a:cubicBezTo>
                    <a:cubicBezTo>
                      <a:pt x="487677" y="193699"/>
                      <a:pt x="464369" y="217689"/>
                      <a:pt x="434965" y="219121"/>
                    </a:cubicBezTo>
                    <a:cubicBezTo>
                      <a:pt x="440344" y="223418"/>
                      <a:pt x="443571" y="229863"/>
                      <a:pt x="443571" y="237382"/>
                    </a:cubicBezTo>
                    <a:cubicBezTo>
                      <a:pt x="443571" y="250272"/>
                      <a:pt x="432813" y="261014"/>
                      <a:pt x="419546" y="261014"/>
                    </a:cubicBezTo>
                    <a:cubicBezTo>
                      <a:pt x="369344" y="261014"/>
                      <a:pt x="333485" y="242037"/>
                      <a:pt x="307667" y="221985"/>
                    </a:cubicBezTo>
                    <a:lnTo>
                      <a:pt x="307667" y="315797"/>
                    </a:lnTo>
                    <a:cubicBezTo>
                      <a:pt x="307667" y="323316"/>
                      <a:pt x="305874" y="330119"/>
                      <a:pt x="303005" y="336206"/>
                    </a:cubicBezTo>
                    <a:cubicBezTo>
                      <a:pt x="303005" y="336564"/>
                      <a:pt x="303364" y="337280"/>
                      <a:pt x="303364" y="337639"/>
                    </a:cubicBezTo>
                    <a:lnTo>
                      <a:pt x="303364" y="566439"/>
                    </a:lnTo>
                    <a:cubicBezTo>
                      <a:pt x="303364" y="582193"/>
                      <a:pt x="290455" y="594725"/>
                      <a:pt x="275035" y="594725"/>
                    </a:cubicBezTo>
                    <a:cubicBezTo>
                      <a:pt x="259258" y="594725"/>
                      <a:pt x="246707" y="582193"/>
                      <a:pt x="246707" y="566439"/>
                    </a:cubicBezTo>
                    <a:lnTo>
                      <a:pt x="246707" y="370222"/>
                    </a:lnTo>
                    <a:cubicBezTo>
                      <a:pt x="245990" y="370222"/>
                      <a:pt x="245273" y="370222"/>
                      <a:pt x="244556" y="370222"/>
                    </a:cubicBezTo>
                    <a:cubicBezTo>
                      <a:pt x="243839" y="370222"/>
                      <a:pt x="243480" y="370222"/>
                      <a:pt x="242763" y="370222"/>
                    </a:cubicBezTo>
                    <a:lnTo>
                      <a:pt x="242404" y="566439"/>
                    </a:lnTo>
                    <a:cubicBezTo>
                      <a:pt x="242404" y="582193"/>
                      <a:pt x="229854" y="594725"/>
                      <a:pt x="214076" y="594725"/>
                    </a:cubicBezTo>
                    <a:cubicBezTo>
                      <a:pt x="198657" y="594725"/>
                      <a:pt x="186106" y="581835"/>
                      <a:pt x="186106" y="566439"/>
                    </a:cubicBezTo>
                    <a:lnTo>
                      <a:pt x="186106" y="337639"/>
                    </a:lnTo>
                    <a:cubicBezTo>
                      <a:pt x="186106" y="337280"/>
                      <a:pt x="186106" y="337280"/>
                      <a:pt x="186106" y="336922"/>
                    </a:cubicBezTo>
                    <a:cubicBezTo>
                      <a:pt x="183237" y="330477"/>
                      <a:pt x="181445" y="323674"/>
                      <a:pt x="181445" y="315797"/>
                    </a:cubicBezTo>
                    <a:lnTo>
                      <a:pt x="181445" y="221269"/>
                    </a:lnTo>
                    <a:cubicBezTo>
                      <a:pt x="155626" y="241321"/>
                      <a:pt x="119409" y="261014"/>
                      <a:pt x="68490" y="261014"/>
                    </a:cubicBezTo>
                    <a:cubicBezTo>
                      <a:pt x="55581" y="261014"/>
                      <a:pt x="44823" y="250272"/>
                      <a:pt x="44823" y="237382"/>
                    </a:cubicBezTo>
                    <a:cubicBezTo>
                      <a:pt x="44823" y="228430"/>
                      <a:pt x="49485" y="220911"/>
                      <a:pt x="56657" y="216614"/>
                    </a:cubicBezTo>
                    <a:cubicBezTo>
                      <a:pt x="56298" y="216614"/>
                      <a:pt x="55581" y="216614"/>
                      <a:pt x="55222" y="216614"/>
                    </a:cubicBezTo>
                    <a:cubicBezTo>
                      <a:pt x="24742" y="216614"/>
                      <a:pt x="0" y="192266"/>
                      <a:pt x="0" y="161831"/>
                    </a:cubicBezTo>
                    <a:cubicBezTo>
                      <a:pt x="0" y="131396"/>
                      <a:pt x="24742" y="107048"/>
                      <a:pt x="55222" y="107048"/>
                    </a:cubicBezTo>
                    <a:close/>
                    <a:moveTo>
                      <a:pt x="244579" y="0"/>
                    </a:moveTo>
                    <a:cubicBezTo>
                      <a:pt x="278641" y="0"/>
                      <a:pt x="306253" y="27565"/>
                      <a:pt x="306253" y="61569"/>
                    </a:cubicBezTo>
                    <a:cubicBezTo>
                      <a:pt x="306253" y="95573"/>
                      <a:pt x="278641" y="123138"/>
                      <a:pt x="244579" y="123138"/>
                    </a:cubicBezTo>
                    <a:cubicBezTo>
                      <a:pt x="210517" y="123138"/>
                      <a:pt x="182905" y="95573"/>
                      <a:pt x="182905" y="61569"/>
                    </a:cubicBezTo>
                    <a:cubicBezTo>
                      <a:pt x="182905" y="27565"/>
                      <a:pt x="210517" y="0"/>
                      <a:pt x="2445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grpSp>
        <p:nvGrpSpPr>
          <p:cNvPr id="7" name="组合 6"/>
          <p:cNvGrpSpPr/>
          <p:nvPr/>
        </p:nvGrpSpPr>
        <p:grpSpPr>
          <a:xfrm>
            <a:off x="3137372" y="2608997"/>
            <a:ext cx="2308224" cy="3390822"/>
            <a:chOff x="3137372" y="2608997"/>
            <a:chExt cx="2308224" cy="3390822"/>
          </a:xfrm>
        </p:grpSpPr>
        <p:sp>
          <p:nvSpPr>
            <p:cNvPr id="34" name="îś1iḓe">
              <a:extLst>
                <a:ext uri="{FF2B5EF4-FFF2-40B4-BE49-F238E27FC236}">
                  <a16:creationId xmlns:a16="http://schemas.microsoft.com/office/drawing/2014/main" id="{01D8601B-8E9F-4FE1-BB0F-048865CE7255}"/>
                </a:ext>
              </a:extLst>
            </p:cNvPr>
            <p:cNvSpPr/>
            <p:nvPr/>
          </p:nvSpPr>
          <p:spPr>
            <a:xfrm>
              <a:off x="4174010" y="5764869"/>
              <a:ext cx="234950" cy="234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32500" lnSpcReduction="20000"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iṧľiďe">
              <a:extLst>
                <a:ext uri="{FF2B5EF4-FFF2-40B4-BE49-F238E27FC236}">
                  <a16:creationId xmlns:a16="http://schemas.microsoft.com/office/drawing/2014/main" id="{ED5EABEE-DCD4-41C5-941E-831AA62159CD}"/>
                </a:ext>
              </a:extLst>
            </p:cNvPr>
            <p:cNvSpPr/>
            <p:nvPr/>
          </p:nvSpPr>
          <p:spPr>
            <a:xfrm>
              <a:off x="4215285" y="5806144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iṩ1íḋe">
              <a:extLst>
                <a:ext uri="{FF2B5EF4-FFF2-40B4-BE49-F238E27FC236}">
                  <a16:creationId xmlns:a16="http://schemas.microsoft.com/office/drawing/2014/main" id="{ABB77D06-78C4-43F8-A57F-40326839900D}"/>
                </a:ext>
              </a:extLst>
            </p:cNvPr>
            <p:cNvSpPr/>
            <p:nvPr/>
          </p:nvSpPr>
          <p:spPr bwMode="auto">
            <a:xfrm>
              <a:off x="3137372" y="3498838"/>
              <a:ext cx="2308224" cy="90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171450" indent="-171450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一体机中内置操作系统和备份软件，只需插上电源线和网线即可使用</a:t>
              </a:r>
            </a:p>
            <a:p>
              <a:pPr marL="171450" indent="-171450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向导式操作指导，非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人员也可轻松掌握</a:t>
              </a:r>
            </a:p>
          </p:txBody>
        </p:sp>
        <p:sp>
          <p:nvSpPr>
            <p:cNvPr id="25" name="í$1íḓê">
              <a:extLst>
                <a:ext uri="{FF2B5EF4-FFF2-40B4-BE49-F238E27FC236}">
                  <a16:creationId xmlns:a16="http://schemas.microsoft.com/office/drawing/2014/main" id="{A93BB0B7-F4C4-437C-92E5-08DEDCFAB81A}"/>
                </a:ext>
              </a:extLst>
            </p:cNvPr>
            <p:cNvSpPr txBox="1"/>
            <p:nvPr/>
          </p:nvSpPr>
          <p:spPr bwMode="auto">
            <a:xfrm>
              <a:off x="3137372" y="3057033"/>
              <a:ext cx="230822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部署简单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D02A5B8-CA67-49A4-8DFC-A7ADB2A37900}"/>
                </a:ext>
              </a:extLst>
            </p:cNvPr>
            <p:cNvCxnSpPr>
              <a:stCxn id="24" idx="2"/>
              <a:endCxn id="34" idx="0"/>
            </p:cNvCxnSpPr>
            <p:nvPr/>
          </p:nvCxnSpPr>
          <p:spPr>
            <a:xfrm>
              <a:off x="4291485" y="4403228"/>
              <a:ext cx="0" cy="136164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garage-wrenches_47524"/>
            <p:cNvSpPr>
              <a:spLocks noChangeAspect="1"/>
            </p:cNvSpPr>
            <p:nvPr/>
          </p:nvSpPr>
          <p:spPr bwMode="auto">
            <a:xfrm>
              <a:off x="4035407" y="2608997"/>
              <a:ext cx="503872" cy="447030"/>
            </a:xfrm>
            <a:custGeom>
              <a:avLst/>
              <a:gdLst>
                <a:gd name="connsiteX0" fmla="*/ 237958 w 609046"/>
                <a:gd name="connsiteY0" fmla="*/ 339603 h 540340"/>
                <a:gd name="connsiteX1" fmla="*/ 302120 w 609046"/>
                <a:gd name="connsiteY1" fmla="*/ 409191 h 540340"/>
                <a:gd name="connsiteX2" fmla="*/ 202098 w 609046"/>
                <a:gd name="connsiteY2" fmla="*/ 525078 h 540340"/>
                <a:gd name="connsiteX3" fmla="*/ 139964 w 609046"/>
                <a:gd name="connsiteY3" fmla="*/ 529681 h 540340"/>
                <a:gd name="connsiteX4" fmla="*/ 135539 w 609046"/>
                <a:gd name="connsiteY4" fmla="*/ 525815 h 540340"/>
                <a:gd name="connsiteX5" fmla="*/ 130837 w 609046"/>
                <a:gd name="connsiteY5" fmla="*/ 463775 h 540340"/>
                <a:gd name="connsiteX6" fmla="*/ 91437 w 609046"/>
                <a:gd name="connsiteY6" fmla="*/ 7458 h 540340"/>
                <a:gd name="connsiteX7" fmla="*/ 200674 w 609046"/>
                <a:gd name="connsiteY7" fmla="*/ 42066 h 540340"/>
                <a:gd name="connsiteX8" fmla="*/ 225932 w 609046"/>
                <a:gd name="connsiteY8" fmla="*/ 154451 h 540340"/>
                <a:gd name="connsiteX9" fmla="*/ 223904 w 609046"/>
                <a:gd name="connsiteY9" fmla="*/ 160434 h 540340"/>
                <a:gd name="connsiteX10" fmla="*/ 221599 w 609046"/>
                <a:gd name="connsiteY10" fmla="*/ 166233 h 540340"/>
                <a:gd name="connsiteX11" fmla="*/ 222798 w 609046"/>
                <a:gd name="connsiteY11" fmla="*/ 167245 h 540340"/>
                <a:gd name="connsiteX12" fmla="*/ 307514 w 609046"/>
                <a:gd name="connsiteY12" fmla="*/ 259104 h 540340"/>
                <a:gd name="connsiteX13" fmla="*/ 371581 w 609046"/>
                <a:gd name="connsiteY13" fmla="*/ 328689 h 540340"/>
                <a:gd name="connsiteX14" fmla="*/ 489483 w 609046"/>
                <a:gd name="connsiteY14" fmla="*/ 456445 h 540340"/>
                <a:gd name="connsiteX15" fmla="*/ 486902 w 609046"/>
                <a:gd name="connsiteY15" fmla="*/ 518667 h 540340"/>
                <a:gd name="connsiteX16" fmla="*/ 482570 w 609046"/>
                <a:gd name="connsiteY16" fmla="*/ 522625 h 540340"/>
                <a:gd name="connsiteX17" fmla="*/ 452702 w 609046"/>
                <a:gd name="connsiteY17" fmla="*/ 534222 h 540340"/>
                <a:gd name="connsiteX18" fmla="*/ 420346 w 609046"/>
                <a:gd name="connsiteY18" fmla="*/ 520047 h 540340"/>
                <a:gd name="connsiteX19" fmla="*/ 309819 w 609046"/>
                <a:gd name="connsiteY19" fmla="*/ 400299 h 540340"/>
                <a:gd name="connsiteX20" fmla="*/ 245751 w 609046"/>
                <a:gd name="connsiteY20" fmla="*/ 330714 h 540340"/>
                <a:gd name="connsiteX21" fmla="*/ 153568 w 609046"/>
                <a:gd name="connsiteY21" fmla="*/ 230847 h 540340"/>
                <a:gd name="connsiteX22" fmla="*/ 152646 w 609046"/>
                <a:gd name="connsiteY22" fmla="*/ 229651 h 540340"/>
                <a:gd name="connsiteX23" fmla="*/ 146747 w 609046"/>
                <a:gd name="connsiteY23" fmla="*/ 231399 h 540340"/>
                <a:gd name="connsiteX24" fmla="*/ 140570 w 609046"/>
                <a:gd name="connsiteY24" fmla="*/ 232964 h 540340"/>
                <a:gd name="connsiteX25" fmla="*/ 30504 w 609046"/>
                <a:gd name="connsiteY25" fmla="*/ 198540 h 540340"/>
                <a:gd name="connsiteX26" fmla="*/ 4969 w 609046"/>
                <a:gd name="connsiteY26" fmla="*/ 86891 h 540340"/>
                <a:gd name="connsiteX27" fmla="*/ 85076 w 609046"/>
                <a:gd name="connsiteY27" fmla="*/ 173780 h 540340"/>
                <a:gd name="connsiteX28" fmla="*/ 149604 w 609046"/>
                <a:gd name="connsiteY28" fmla="*/ 157212 h 540340"/>
                <a:gd name="connsiteX29" fmla="*/ 171544 w 609046"/>
                <a:gd name="connsiteY29" fmla="*/ 94347 h 540340"/>
                <a:gd name="connsiteX30" fmla="*/ 513896 w 609046"/>
                <a:gd name="connsiteY30" fmla="*/ 1796 h 540340"/>
                <a:gd name="connsiteX31" fmla="*/ 436741 w 609046"/>
                <a:gd name="connsiteY31" fmla="*/ 91279 h 540340"/>
                <a:gd name="connsiteX32" fmla="*/ 460708 w 609046"/>
                <a:gd name="connsiteY32" fmla="*/ 153420 h 540340"/>
                <a:gd name="connsiteX33" fmla="*/ 525788 w 609046"/>
                <a:gd name="connsiteY33" fmla="*/ 167966 h 540340"/>
                <a:gd name="connsiteX34" fmla="*/ 602943 w 609046"/>
                <a:gd name="connsiteY34" fmla="*/ 78482 h 540340"/>
                <a:gd name="connsiteX35" fmla="*/ 581097 w 609046"/>
                <a:gd name="connsiteY35" fmla="*/ 190797 h 540340"/>
                <a:gd name="connsiteX36" fmla="*/ 460063 w 609046"/>
                <a:gd name="connsiteY36" fmla="*/ 225964 h 540340"/>
                <a:gd name="connsiteX37" fmla="*/ 459141 w 609046"/>
                <a:gd name="connsiteY37" fmla="*/ 227253 h 540340"/>
                <a:gd name="connsiteX38" fmla="*/ 379312 w 609046"/>
                <a:gd name="connsiteY38" fmla="*/ 319774 h 540340"/>
                <a:gd name="connsiteX39" fmla="*/ 315246 w 609046"/>
                <a:gd name="connsiteY39" fmla="*/ 250176 h 540340"/>
                <a:gd name="connsiteX40" fmla="*/ 387885 w 609046"/>
                <a:gd name="connsiteY40" fmla="*/ 165940 h 540340"/>
                <a:gd name="connsiteX41" fmla="*/ 388991 w 609046"/>
                <a:gd name="connsiteY41" fmla="*/ 164835 h 540340"/>
                <a:gd name="connsiteX42" fmla="*/ 405860 w 609046"/>
                <a:gd name="connsiteY42" fmla="*/ 40001 h 540340"/>
                <a:gd name="connsiteX43" fmla="*/ 513896 w 609046"/>
                <a:gd name="connsiteY43" fmla="*/ 1796 h 54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046" h="540340">
                  <a:moveTo>
                    <a:pt x="237958" y="339603"/>
                  </a:moveTo>
                  <a:lnTo>
                    <a:pt x="302120" y="409191"/>
                  </a:lnTo>
                  <a:lnTo>
                    <a:pt x="202098" y="525078"/>
                  </a:lnTo>
                  <a:cubicBezTo>
                    <a:pt x="186242" y="543488"/>
                    <a:pt x="158401" y="545513"/>
                    <a:pt x="139964" y="529681"/>
                  </a:cubicBezTo>
                  <a:lnTo>
                    <a:pt x="135539" y="525815"/>
                  </a:lnTo>
                  <a:cubicBezTo>
                    <a:pt x="117102" y="509983"/>
                    <a:pt x="114981" y="482184"/>
                    <a:pt x="130837" y="463775"/>
                  </a:cubicBezTo>
                  <a:close/>
                  <a:moveTo>
                    <a:pt x="91437" y="7458"/>
                  </a:moveTo>
                  <a:cubicBezTo>
                    <a:pt x="130061" y="-734"/>
                    <a:pt x="171913" y="10863"/>
                    <a:pt x="200674" y="42066"/>
                  </a:cubicBezTo>
                  <a:cubicBezTo>
                    <a:pt x="229619" y="73453"/>
                    <a:pt x="237731" y="116437"/>
                    <a:pt x="225932" y="154451"/>
                  </a:cubicBezTo>
                  <a:cubicBezTo>
                    <a:pt x="225287" y="156476"/>
                    <a:pt x="224641" y="158501"/>
                    <a:pt x="223904" y="160434"/>
                  </a:cubicBezTo>
                  <a:cubicBezTo>
                    <a:pt x="223166" y="162367"/>
                    <a:pt x="222429" y="164300"/>
                    <a:pt x="221599" y="166233"/>
                  </a:cubicBezTo>
                  <a:cubicBezTo>
                    <a:pt x="221968" y="166601"/>
                    <a:pt x="222429" y="166877"/>
                    <a:pt x="222798" y="167245"/>
                  </a:cubicBezTo>
                  <a:lnTo>
                    <a:pt x="307514" y="259104"/>
                  </a:lnTo>
                  <a:lnTo>
                    <a:pt x="371581" y="328689"/>
                  </a:lnTo>
                  <a:lnTo>
                    <a:pt x="489483" y="456445"/>
                  </a:lnTo>
                  <a:cubicBezTo>
                    <a:pt x="505984" y="474302"/>
                    <a:pt x="504786" y="502191"/>
                    <a:pt x="486902" y="518667"/>
                  </a:cubicBezTo>
                  <a:lnTo>
                    <a:pt x="482570" y="522625"/>
                  </a:lnTo>
                  <a:cubicBezTo>
                    <a:pt x="474089" y="530448"/>
                    <a:pt x="463396" y="534222"/>
                    <a:pt x="452702" y="534222"/>
                  </a:cubicBezTo>
                  <a:cubicBezTo>
                    <a:pt x="440811" y="534222"/>
                    <a:pt x="429011" y="529436"/>
                    <a:pt x="420346" y="520047"/>
                  </a:cubicBezTo>
                  <a:lnTo>
                    <a:pt x="309819" y="400299"/>
                  </a:lnTo>
                  <a:lnTo>
                    <a:pt x="245751" y="330714"/>
                  </a:lnTo>
                  <a:lnTo>
                    <a:pt x="153568" y="230847"/>
                  </a:lnTo>
                  <a:cubicBezTo>
                    <a:pt x="153292" y="230479"/>
                    <a:pt x="153015" y="230019"/>
                    <a:pt x="152646" y="229651"/>
                  </a:cubicBezTo>
                  <a:cubicBezTo>
                    <a:pt x="150710" y="230295"/>
                    <a:pt x="148682" y="230847"/>
                    <a:pt x="146747" y="231399"/>
                  </a:cubicBezTo>
                  <a:cubicBezTo>
                    <a:pt x="144719" y="231952"/>
                    <a:pt x="142598" y="232504"/>
                    <a:pt x="140570" y="232964"/>
                  </a:cubicBezTo>
                  <a:cubicBezTo>
                    <a:pt x="101669" y="241524"/>
                    <a:pt x="59357" y="229835"/>
                    <a:pt x="30504" y="198540"/>
                  </a:cubicBezTo>
                  <a:cubicBezTo>
                    <a:pt x="1743" y="167337"/>
                    <a:pt x="-6462" y="124721"/>
                    <a:pt x="4969" y="86891"/>
                  </a:cubicBezTo>
                  <a:lnTo>
                    <a:pt x="85076" y="173780"/>
                  </a:lnTo>
                  <a:lnTo>
                    <a:pt x="149604" y="157212"/>
                  </a:lnTo>
                  <a:lnTo>
                    <a:pt x="171544" y="94347"/>
                  </a:lnTo>
                  <a:close/>
                  <a:moveTo>
                    <a:pt x="513896" y="1796"/>
                  </a:moveTo>
                  <a:lnTo>
                    <a:pt x="436741" y="91279"/>
                  </a:lnTo>
                  <a:lnTo>
                    <a:pt x="460708" y="153420"/>
                  </a:lnTo>
                  <a:lnTo>
                    <a:pt x="525788" y="167966"/>
                  </a:lnTo>
                  <a:lnTo>
                    <a:pt x="602943" y="78482"/>
                  </a:lnTo>
                  <a:cubicBezTo>
                    <a:pt x="615572" y="115859"/>
                    <a:pt x="608751" y="158759"/>
                    <a:pt x="581097" y="190797"/>
                  </a:cubicBezTo>
                  <a:cubicBezTo>
                    <a:pt x="550308" y="226516"/>
                    <a:pt x="502466" y="238760"/>
                    <a:pt x="460063" y="225964"/>
                  </a:cubicBezTo>
                  <a:cubicBezTo>
                    <a:pt x="459694" y="226332"/>
                    <a:pt x="459510" y="226792"/>
                    <a:pt x="459141" y="227253"/>
                  </a:cubicBezTo>
                  <a:lnTo>
                    <a:pt x="379312" y="319774"/>
                  </a:lnTo>
                  <a:lnTo>
                    <a:pt x="315246" y="250176"/>
                  </a:lnTo>
                  <a:lnTo>
                    <a:pt x="387885" y="165940"/>
                  </a:lnTo>
                  <a:cubicBezTo>
                    <a:pt x="388254" y="165480"/>
                    <a:pt x="388622" y="165204"/>
                    <a:pt x="388991" y="164835"/>
                  </a:cubicBezTo>
                  <a:cubicBezTo>
                    <a:pt x="370094" y="124789"/>
                    <a:pt x="375072" y="75720"/>
                    <a:pt x="405860" y="40001"/>
                  </a:cubicBezTo>
                  <a:cubicBezTo>
                    <a:pt x="433515" y="7964"/>
                    <a:pt x="474996" y="-5109"/>
                    <a:pt x="513896" y="1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8" name="组合 7"/>
          <p:cNvGrpSpPr/>
          <p:nvPr/>
        </p:nvGrpSpPr>
        <p:grpSpPr>
          <a:xfrm>
            <a:off x="5497975" y="1862466"/>
            <a:ext cx="2308224" cy="4089728"/>
            <a:chOff x="5497975" y="1862466"/>
            <a:chExt cx="2308224" cy="4089728"/>
          </a:xfrm>
        </p:grpSpPr>
        <p:sp>
          <p:nvSpPr>
            <p:cNvPr id="30" name="ïṧḷïḓê">
              <a:extLst>
                <a:ext uri="{FF2B5EF4-FFF2-40B4-BE49-F238E27FC236}">
                  <a16:creationId xmlns:a16="http://schemas.microsoft.com/office/drawing/2014/main" id="{40EE2C36-E4EF-4413-8454-21745BCC7BA6}"/>
                </a:ext>
              </a:extLst>
            </p:cNvPr>
            <p:cNvSpPr/>
            <p:nvPr/>
          </p:nvSpPr>
          <p:spPr>
            <a:xfrm>
              <a:off x="6536683" y="5717244"/>
              <a:ext cx="234950" cy="234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32500" lnSpcReduction="20000"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íSḷîḍè">
              <a:extLst>
                <a:ext uri="{FF2B5EF4-FFF2-40B4-BE49-F238E27FC236}">
                  <a16:creationId xmlns:a16="http://schemas.microsoft.com/office/drawing/2014/main" id="{41E301EC-3EE8-4293-B75C-FF21B6DD6D0C}"/>
                </a:ext>
              </a:extLst>
            </p:cNvPr>
            <p:cNvSpPr/>
            <p:nvPr/>
          </p:nvSpPr>
          <p:spPr>
            <a:xfrm>
              <a:off x="6577958" y="5758519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iS1íďê">
              <a:extLst>
                <a:ext uri="{FF2B5EF4-FFF2-40B4-BE49-F238E27FC236}">
                  <a16:creationId xmlns:a16="http://schemas.microsoft.com/office/drawing/2014/main" id="{CC506799-43E4-4276-8FF8-BA9D7C81CD21}"/>
                </a:ext>
              </a:extLst>
            </p:cNvPr>
            <p:cNvSpPr/>
            <p:nvPr/>
          </p:nvSpPr>
          <p:spPr bwMode="auto">
            <a:xfrm>
              <a:off x="5497975" y="2736569"/>
              <a:ext cx="2308224" cy="90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171450" indent="-171450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部分型号支持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Scale-out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扩展，一旦数据量增大，接入新的备份节点即可满足需求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íSľîdé">
              <a:extLst>
                <a:ext uri="{FF2B5EF4-FFF2-40B4-BE49-F238E27FC236}">
                  <a16:creationId xmlns:a16="http://schemas.microsoft.com/office/drawing/2014/main" id="{79C36F3C-82BC-42E8-88EE-83ACE1D76AB0}"/>
                </a:ext>
              </a:extLst>
            </p:cNvPr>
            <p:cNvSpPr txBox="1"/>
            <p:nvPr/>
          </p:nvSpPr>
          <p:spPr bwMode="auto">
            <a:xfrm>
              <a:off x="5497975" y="2294764"/>
              <a:ext cx="230822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扩展简单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91411AF-0638-4758-8145-E6D51ABAF609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6652088" y="3635508"/>
              <a:ext cx="2070" cy="208173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xpand-arrows_252"/>
            <p:cNvSpPr>
              <a:spLocks noChangeAspect="1"/>
            </p:cNvSpPr>
            <p:nvPr/>
          </p:nvSpPr>
          <p:spPr bwMode="auto">
            <a:xfrm>
              <a:off x="6446674" y="1862466"/>
              <a:ext cx="416423" cy="415736"/>
            </a:xfrm>
            <a:custGeom>
              <a:avLst/>
              <a:gdLst>
                <a:gd name="T0" fmla="*/ 282 w 389"/>
                <a:gd name="T1" fmla="*/ 35 h 389"/>
                <a:gd name="T2" fmla="*/ 255 w 389"/>
                <a:gd name="T3" fmla="*/ 8 h 389"/>
                <a:gd name="T4" fmla="*/ 261 w 389"/>
                <a:gd name="T5" fmla="*/ 0 h 389"/>
                <a:gd name="T6" fmla="*/ 380 w 389"/>
                <a:gd name="T7" fmla="*/ 2 h 389"/>
                <a:gd name="T8" fmla="*/ 389 w 389"/>
                <a:gd name="T9" fmla="*/ 9 h 389"/>
                <a:gd name="T10" fmla="*/ 387 w 389"/>
                <a:gd name="T11" fmla="*/ 129 h 389"/>
                <a:gd name="T12" fmla="*/ 378 w 389"/>
                <a:gd name="T13" fmla="*/ 134 h 389"/>
                <a:gd name="T14" fmla="*/ 352 w 389"/>
                <a:gd name="T15" fmla="*/ 109 h 389"/>
                <a:gd name="T16" fmla="*/ 109 w 389"/>
                <a:gd name="T17" fmla="*/ 352 h 389"/>
                <a:gd name="T18" fmla="*/ 134 w 389"/>
                <a:gd name="T19" fmla="*/ 378 h 389"/>
                <a:gd name="T20" fmla="*/ 129 w 389"/>
                <a:gd name="T21" fmla="*/ 387 h 389"/>
                <a:gd name="T22" fmla="*/ 9 w 389"/>
                <a:gd name="T23" fmla="*/ 389 h 389"/>
                <a:gd name="T24" fmla="*/ 2 w 389"/>
                <a:gd name="T25" fmla="*/ 381 h 389"/>
                <a:gd name="T26" fmla="*/ 0 w 389"/>
                <a:gd name="T27" fmla="*/ 261 h 389"/>
                <a:gd name="T28" fmla="*/ 8 w 389"/>
                <a:gd name="T29" fmla="*/ 255 h 389"/>
                <a:gd name="T30" fmla="*/ 35 w 389"/>
                <a:gd name="T31" fmla="*/ 282 h 389"/>
                <a:gd name="T32" fmla="*/ 282 w 389"/>
                <a:gd name="T33" fmla="*/ 3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389">
                  <a:moveTo>
                    <a:pt x="282" y="35"/>
                  </a:moveTo>
                  <a:cubicBezTo>
                    <a:pt x="282" y="35"/>
                    <a:pt x="263" y="16"/>
                    <a:pt x="255" y="8"/>
                  </a:cubicBezTo>
                  <a:cubicBezTo>
                    <a:pt x="247" y="0"/>
                    <a:pt x="261" y="0"/>
                    <a:pt x="261" y="0"/>
                  </a:cubicBezTo>
                  <a:lnTo>
                    <a:pt x="380" y="2"/>
                  </a:lnTo>
                  <a:cubicBezTo>
                    <a:pt x="380" y="2"/>
                    <a:pt x="389" y="1"/>
                    <a:pt x="389" y="9"/>
                  </a:cubicBezTo>
                  <a:cubicBezTo>
                    <a:pt x="389" y="21"/>
                    <a:pt x="387" y="129"/>
                    <a:pt x="387" y="129"/>
                  </a:cubicBezTo>
                  <a:cubicBezTo>
                    <a:pt x="387" y="129"/>
                    <a:pt x="387" y="144"/>
                    <a:pt x="378" y="134"/>
                  </a:cubicBezTo>
                  <a:lnTo>
                    <a:pt x="352" y="109"/>
                  </a:lnTo>
                  <a:lnTo>
                    <a:pt x="109" y="352"/>
                  </a:lnTo>
                  <a:cubicBezTo>
                    <a:pt x="109" y="352"/>
                    <a:pt x="124" y="368"/>
                    <a:pt x="134" y="378"/>
                  </a:cubicBezTo>
                  <a:cubicBezTo>
                    <a:pt x="144" y="387"/>
                    <a:pt x="129" y="387"/>
                    <a:pt x="129" y="387"/>
                  </a:cubicBezTo>
                  <a:cubicBezTo>
                    <a:pt x="129" y="387"/>
                    <a:pt x="21" y="389"/>
                    <a:pt x="9" y="389"/>
                  </a:cubicBezTo>
                  <a:cubicBezTo>
                    <a:pt x="1" y="389"/>
                    <a:pt x="2" y="381"/>
                    <a:pt x="2" y="381"/>
                  </a:cubicBezTo>
                  <a:lnTo>
                    <a:pt x="0" y="261"/>
                  </a:lnTo>
                  <a:cubicBezTo>
                    <a:pt x="0" y="261"/>
                    <a:pt x="0" y="247"/>
                    <a:pt x="8" y="255"/>
                  </a:cubicBezTo>
                  <a:cubicBezTo>
                    <a:pt x="16" y="263"/>
                    <a:pt x="35" y="282"/>
                    <a:pt x="35" y="282"/>
                  </a:cubicBezTo>
                  <a:lnTo>
                    <a:pt x="282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11" name="组合 10"/>
          <p:cNvGrpSpPr/>
          <p:nvPr/>
        </p:nvGrpSpPr>
        <p:grpSpPr>
          <a:xfrm>
            <a:off x="7862718" y="1152564"/>
            <a:ext cx="2308224" cy="4161455"/>
            <a:chOff x="7862718" y="1152564"/>
            <a:chExt cx="2308224" cy="4161455"/>
          </a:xfrm>
        </p:grpSpPr>
        <p:sp>
          <p:nvSpPr>
            <p:cNvPr id="32" name="îṩ1íḓê">
              <a:extLst>
                <a:ext uri="{FF2B5EF4-FFF2-40B4-BE49-F238E27FC236}">
                  <a16:creationId xmlns:a16="http://schemas.microsoft.com/office/drawing/2014/main" id="{24C15BC1-4DD9-4450-A302-3D1A6CA0A185}"/>
                </a:ext>
              </a:extLst>
            </p:cNvPr>
            <p:cNvSpPr/>
            <p:nvPr/>
          </p:nvSpPr>
          <p:spPr>
            <a:xfrm>
              <a:off x="8899355" y="5079069"/>
              <a:ext cx="234950" cy="234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32500" lnSpcReduction="20000"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862718" y="1152564"/>
              <a:ext cx="2308224" cy="4120180"/>
              <a:chOff x="7862718" y="1152564"/>
              <a:chExt cx="2308224" cy="4120180"/>
            </a:xfrm>
          </p:grpSpPr>
          <p:sp>
            <p:nvSpPr>
              <p:cNvPr id="33" name="ïSliḋé">
                <a:extLst>
                  <a:ext uri="{FF2B5EF4-FFF2-40B4-BE49-F238E27FC236}">
                    <a16:creationId xmlns:a16="http://schemas.microsoft.com/office/drawing/2014/main" id="{5B586885-4AFF-42E9-91D5-7B37DB038BC8}"/>
                  </a:ext>
                </a:extLst>
              </p:cNvPr>
              <p:cNvSpPr/>
              <p:nvPr/>
            </p:nvSpPr>
            <p:spPr>
              <a:xfrm>
                <a:off x="8940630" y="5120344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íṡḻîḑê">
                <a:extLst>
                  <a:ext uri="{FF2B5EF4-FFF2-40B4-BE49-F238E27FC236}">
                    <a16:creationId xmlns:a16="http://schemas.microsoft.com/office/drawing/2014/main" id="{6A301730-84DF-4B96-B141-E0EB3C246942}"/>
                  </a:ext>
                </a:extLst>
              </p:cNvPr>
              <p:cNvSpPr/>
              <p:nvPr/>
            </p:nvSpPr>
            <p:spPr bwMode="auto">
              <a:xfrm>
                <a:off x="7862718" y="1974413"/>
                <a:ext cx="2308224" cy="904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marL="171450" indent="-171450" defTabSz="914377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Web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管理界面，统一管理所有备份和恢复任务</a:t>
                </a:r>
              </a:p>
              <a:p>
                <a:pPr marL="171450" indent="-171450" defTabSz="914377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可视化运维，为调整策略提供指导</a:t>
                </a:r>
              </a:p>
            </p:txBody>
          </p:sp>
          <p:sp>
            <p:nvSpPr>
              <p:cNvPr id="19" name="îṧļíḍè">
                <a:extLst>
                  <a:ext uri="{FF2B5EF4-FFF2-40B4-BE49-F238E27FC236}">
                    <a16:creationId xmlns:a16="http://schemas.microsoft.com/office/drawing/2014/main" id="{E2DA91A5-1851-4D3D-BE10-1C9A12823341}"/>
                  </a:ext>
                </a:extLst>
              </p:cNvPr>
              <p:cNvSpPr txBox="1"/>
              <p:nvPr/>
            </p:nvSpPr>
            <p:spPr bwMode="auto">
              <a:xfrm>
                <a:off x="7862718" y="1532608"/>
                <a:ext cx="230822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使用简单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C68E19C3-4BA2-48A2-8512-4D65941462AF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 flipH="1">
                <a:off x="9016830" y="2878917"/>
                <a:ext cx="1" cy="2200152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multiple-users-silhouette_33308"/>
              <p:cNvSpPr>
                <a:spLocks noChangeAspect="1"/>
              </p:cNvSpPr>
              <p:nvPr/>
            </p:nvSpPr>
            <p:spPr bwMode="auto">
              <a:xfrm>
                <a:off x="8775097" y="1152564"/>
                <a:ext cx="458065" cy="385014"/>
              </a:xfrm>
              <a:custGeom>
                <a:avLst/>
                <a:gdLst>
                  <a:gd name="T0" fmla="*/ 645 w 1068"/>
                  <a:gd name="T1" fmla="*/ 154 h 899"/>
                  <a:gd name="T2" fmla="*/ 735 w 1068"/>
                  <a:gd name="T3" fmla="*/ 298 h 899"/>
                  <a:gd name="T4" fmla="*/ 801 w 1068"/>
                  <a:gd name="T5" fmla="*/ 313 h 899"/>
                  <a:gd name="T6" fmla="*/ 958 w 1068"/>
                  <a:gd name="T7" fmla="*/ 156 h 899"/>
                  <a:gd name="T8" fmla="*/ 801 w 1068"/>
                  <a:gd name="T9" fmla="*/ 0 h 899"/>
                  <a:gd name="T10" fmla="*/ 645 w 1068"/>
                  <a:gd name="T11" fmla="*/ 154 h 899"/>
                  <a:gd name="T12" fmla="*/ 542 w 1068"/>
                  <a:gd name="T13" fmla="*/ 475 h 899"/>
                  <a:gd name="T14" fmla="*/ 699 w 1068"/>
                  <a:gd name="T15" fmla="*/ 318 h 899"/>
                  <a:gd name="T16" fmla="*/ 542 w 1068"/>
                  <a:gd name="T17" fmla="*/ 161 h 899"/>
                  <a:gd name="T18" fmla="*/ 385 w 1068"/>
                  <a:gd name="T19" fmla="*/ 318 h 899"/>
                  <a:gd name="T20" fmla="*/ 542 w 1068"/>
                  <a:gd name="T21" fmla="*/ 475 h 899"/>
                  <a:gd name="T22" fmla="*/ 609 w 1068"/>
                  <a:gd name="T23" fmla="*/ 485 h 899"/>
                  <a:gd name="T24" fmla="*/ 476 w 1068"/>
                  <a:gd name="T25" fmla="*/ 485 h 899"/>
                  <a:gd name="T26" fmla="*/ 275 w 1068"/>
                  <a:gd name="T27" fmla="*/ 686 h 899"/>
                  <a:gd name="T28" fmla="*/ 275 w 1068"/>
                  <a:gd name="T29" fmla="*/ 849 h 899"/>
                  <a:gd name="T30" fmla="*/ 275 w 1068"/>
                  <a:gd name="T31" fmla="*/ 851 h 899"/>
                  <a:gd name="T32" fmla="*/ 287 w 1068"/>
                  <a:gd name="T33" fmla="*/ 855 h 899"/>
                  <a:gd name="T34" fmla="*/ 559 w 1068"/>
                  <a:gd name="T35" fmla="*/ 899 h 899"/>
                  <a:gd name="T36" fmla="*/ 798 w 1068"/>
                  <a:gd name="T37" fmla="*/ 854 h 899"/>
                  <a:gd name="T38" fmla="*/ 808 w 1068"/>
                  <a:gd name="T39" fmla="*/ 849 h 899"/>
                  <a:gd name="T40" fmla="*/ 809 w 1068"/>
                  <a:gd name="T41" fmla="*/ 849 h 899"/>
                  <a:gd name="T42" fmla="*/ 809 w 1068"/>
                  <a:gd name="T43" fmla="*/ 686 h 899"/>
                  <a:gd name="T44" fmla="*/ 609 w 1068"/>
                  <a:gd name="T45" fmla="*/ 485 h 899"/>
                  <a:gd name="T46" fmla="*/ 868 w 1068"/>
                  <a:gd name="T47" fmla="*/ 324 h 899"/>
                  <a:gd name="T48" fmla="*/ 736 w 1068"/>
                  <a:gd name="T49" fmla="*/ 324 h 899"/>
                  <a:gd name="T50" fmla="*/ 676 w 1068"/>
                  <a:gd name="T51" fmla="*/ 458 h 899"/>
                  <a:gd name="T52" fmla="*/ 847 w 1068"/>
                  <a:gd name="T53" fmla="*/ 686 h 899"/>
                  <a:gd name="T54" fmla="*/ 847 w 1068"/>
                  <a:gd name="T55" fmla="*/ 736 h 899"/>
                  <a:gd name="T56" fmla="*/ 1057 w 1068"/>
                  <a:gd name="T57" fmla="*/ 692 h 899"/>
                  <a:gd name="T58" fmla="*/ 1067 w 1068"/>
                  <a:gd name="T59" fmla="*/ 687 h 899"/>
                  <a:gd name="T60" fmla="*/ 1068 w 1068"/>
                  <a:gd name="T61" fmla="*/ 687 h 899"/>
                  <a:gd name="T62" fmla="*/ 1068 w 1068"/>
                  <a:gd name="T63" fmla="*/ 524 h 899"/>
                  <a:gd name="T64" fmla="*/ 868 w 1068"/>
                  <a:gd name="T65" fmla="*/ 324 h 899"/>
                  <a:gd name="T66" fmla="*/ 267 w 1068"/>
                  <a:gd name="T67" fmla="*/ 313 h 899"/>
                  <a:gd name="T68" fmla="*/ 350 w 1068"/>
                  <a:gd name="T69" fmla="*/ 289 h 899"/>
                  <a:gd name="T70" fmla="*/ 423 w 1068"/>
                  <a:gd name="T71" fmla="*/ 165 h 899"/>
                  <a:gd name="T72" fmla="*/ 424 w 1068"/>
                  <a:gd name="T73" fmla="*/ 156 h 899"/>
                  <a:gd name="T74" fmla="*/ 267 w 1068"/>
                  <a:gd name="T75" fmla="*/ 0 h 899"/>
                  <a:gd name="T76" fmla="*/ 110 w 1068"/>
                  <a:gd name="T77" fmla="*/ 156 h 899"/>
                  <a:gd name="T78" fmla="*/ 267 w 1068"/>
                  <a:gd name="T79" fmla="*/ 313 h 899"/>
                  <a:gd name="T80" fmla="*/ 408 w 1068"/>
                  <a:gd name="T81" fmla="*/ 458 h 899"/>
                  <a:gd name="T82" fmla="*/ 348 w 1068"/>
                  <a:gd name="T83" fmla="*/ 324 h 899"/>
                  <a:gd name="T84" fmla="*/ 334 w 1068"/>
                  <a:gd name="T85" fmla="*/ 324 h 899"/>
                  <a:gd name="T86" fmla="*/ 201 w 1068"/>
                  <a:gd name="T87" fmla="*/ 324 h 899"/>
                  <a:gd name="T88" fmla="*/ 0 w 1068"/>
                  <a:gd name="T89" fmla="*/ 524 h 899"/>
                  <a:gd name="T90" fmla="*/ 0 w 1068"/>
                  <a:gd name="T91" fmla="*/ 687 h 899"/>
                  <a:gd name="T92" fmla="*/ 0 w 1068"/>
                  <a:gd name="T93" fmla="*/ 689 h 899"/>
                  <a:gd name="T94" fmla="*/ 12 w 1068"/>
                  <a:gd name="T95" fmla="*/ 693 h 899"/>
                  <a:gd name="T96" fmla="*/ 238 w 1068"/>
                  <a:gd name="T97" fmla="*/ 735 h 899"/>
                  <a:gd name="T98" fmla="*/ 238 w 1068"/>
                  <a:gd name="T99" fmla="*/ 686 h 899"/>
                  <a:gd name="T100" fmla="*/ 408 w 1068"/>
                  <a:gd name="T101" fmla="*/ 458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8" h="899">
                    <a:moveTo>
                      <a:pt x="645" y="154"/>
                    </a:moveTo>
                    <a:cubicBezTo>
                      <a:pt x="694" y="185"/>
                      <a:pt x="729" y="237"/>
                      <a:pt x="735" y="298"/>
                    </a:cubicBezTo>
                    <a:cubicBezTo>
                      <a:pt x="755" y="308"/>
                      <a:pt x="778" y="313"/>
                      <a:pt x="801" y="313"/>
                    </a:cubicBezTo>
                    <a:cubicBezTo>
                      <a:pt x="888" y="313"/>
                      <a:pt x="958" y="243"/>
                      <a:pt x="958" y="156"/>
                    </a:cubicBezTo>
                    <a:cubicBezTo>
                      <a:pt x="958" y="70"/>
                      <a:pt x="888" y="0"/>
                      <a:pt x="801" y="0"/>
                    </a:cubicBezTo>
                    <a:cubicBezTo>
                      <a:pt x="716" y="0"/>
                      <a:pt x="646" y="69"/>
                      <a:pt x="645" y="154"/>
                    </a:cubicBezTo>
                    <a:close/>
                    <a:moveTo>
                      <a:pt x="542" y="475"/>
                    </a:moveTo>
                    <a:cubicBezTo>
                      <a:pt x="629" y="475"/>
                      <a:pt x="699" y="405"/>
                      <a:pt x="699" y="318"/>
                    </a:cubicBezTo>
                    <a:cubicBezTo>
                      <a:pt x="699" y="232"/>
                      <a:pt x="629" y="161"/>
                      <a:pt x="542" y="161"/>
                    </a:cubicBezTo>
                    <a:cubicBezTo>
                      <a:pt x="456" y="161"/>
                      <a:pt x="385" y="232"/>
                      <a:pt x="385" y="318"/>
                    </a:cubicBezTo>
                    <a:cubicBezTo>
                      <a:pt x="385" y="405"/>
                      <a:pt x="456" y="475"/>
                      <a:pt x="542" y="475"/>
                    </a:cubicBezTo>
                    <a:close/>
                    <a:moveTo>
                      <a:pt x="609" y="485"/>
                    </a:moveTo>
                    <a:lnTo>
                      <a:pt x="476" y="485"/>
                    </a:lnTo>
                    <a:cubicBezTo>
                      <a:pt x="365" y="485"/>
                      <a:pt x="275" y="575"/>
                      <a:pt x="275" y="686"/>
                    </a:cubicBezTo>
                    <a:lnTo>
                      <a:pt x="275" y="849"/>
                    </a:lnTo>
                    <a:lnTo>
                      <a:pt x="275" y="851"/>
                    </a:lnTo>
                    <a:lnTo>
                      <a:pt x="287" y="855"/>
                    </a:lnTo>
                    <a:cubicBezTo>
                      <a:pt x="392" y="888"/>
                      <a:pt x="484" y="899"/>
                      <a:pt x="559" y="899"/>
                    </a:cubicBezTo>
                    <a:cubicBezTo>
                      <a:pt x="707" y="899"/>
                      <a:pt x="792" y="857"/>
                      <a:pt x="798" y="854"/>
                    </a:cubicBezTo>
                    <a:lnTo>
                      <a:pt x="808" y="849"/>
                    </a:lnTo>
                    <a:lnTo>
                      <a:pt x="809" y="849"/>
                    </a:lnTo>
                    <a:lnTo>
                      <a:pt x="809" y="686"/>
                    </a:lnTo>
                    <a:cubicBezTo>
                      <a:pt x="809" y="575"/>
                      <a:pt x="719" y="485"/>
                      <a:pt x="609" y="485"/>
                    </a:cubicBezTo>
                    <a:close/>
                    <a:moveTo>
                      <a:pt x="868" y="324"/>
                    </a:moveTo>
                    <a:lnTo>
                      <a:pt x="736" y="324"/>
                    </a:lnTo>
                    <a:cubicBezTo>
                      <a:pt x="734" y="376"/>
                      <a:pt x="712" y="424"/>
                      <a:pt x="676" y="458"/>
                    </a:cubicBezTo>
                    <a:cubicBezTo>
                      <a:pt x="775" y="487"/>
                      <a:pt x="847" y="579"/>
                      <a:pt x="847" y="686"/>
                    </a:cubicBezTo>
                    <a:lnTo>
                      <a:pt x="847" y="736"/>
                    </a:lnTo>
                    <a:cubicBezTo>
                      <a:pt x="977" y="732"/>
                      <a:pt x="1052" y="695"/>
                      <a:pt x="1057" y="692"/>
                    </a:cubicBezTo>
                    <a:lnTo>
                      <a:pt x="1067" y="687"/>
                    </a:lnTo>
                    <a:lnTo>
                      <a:pt x="1068" y="687"/>
                    </a:lnTo>
                    <a:lnTo>
                      <a:pt x="1068" y="524"/>
                    </a:lnTo>
                    <a:cubicBezTo>
                      <a:pt x="1068" y="414"/>
                      <a:pt x="978" y="324"/>
                      <a:pt x="868" y="324"/>
                    </a:cubicBezTo>
                    <a:close/>
                    <a:moveTo>
                      <a:pt x="267" y="313"/>
                    </a:moveTo>
                    <a:cubicBezTo>
                      <a:pt x="298" y="313"/>
                      <a:pt x="326" y="304"/>
                      <a:pt x="350" y="289"/>
                    </a:cubicBezTo>
                    <a:cubicBezTo>
                      <a:pt x="358" y="239"/>
                      <a:pt x="385" y="195"/>
                      <a:pt x="423" y="165"/>
                    </a:cubicBezTo>
                    <a:cubicBezTo>
                      <a:pt x="424" y="162"/>
                      <a:pt x="424" y="159"/>
                      <a:pt x="424" y="156"/>
                    </a:cubicBezTo>
                    <a:cubicBezTo>
                      <a:pt x="424" y="70"/>
                      <a:pt x="354" y="0"/>
                      <a:pt x="267" y="0"/>
                    </a:cubicBezTo>
                    <a:cubicBezTo>
                      <a:pt x="181" y="0"/>
                      <a:pt x="110" y="70"/>
                      <a:pt x="110" y="156"/>
                    </a:cubicBezTo>
                    <a:cubicBezTo>
                      <a:pt x="110" y="243"/>
                      <a:pt x="181" y="313"/>
                      <a:pt x="267" y="313"/>
                    </a:cubicBezTo>
                    <a:close/>
                    <a:moveTo>
                      <a:pt x="408" y="458"/>
                    </a:moveTo>
                    <a:cubicBezTo>
                      <a:pt x="372" y="424"/>
                      <a:pt x="350" y="377"/>
                      <a:pt x="348" y="324"/>
                    </a:cubicBezTo>
                    <a:cubicBezTo>
                      <a:pt x="343" y="324"/>
                      <a:pt x="339" y="324"/>
                      <a:pt x="334" y="324"/>
                    </a:cubicBezTo>
                    <a:lnTo>
                      <a:pt x="201" y="324"/>
                    </a:lnTo>
                    <a:cubicBezTo>
                      <a:pt x="90" y="324"/>
                      <a:pt x="0" y="414"/>
                      <a:pt x="0" y="524"/>
                    </a:cubicBezTo>
                    <a:lnTo>
                      <a:pt x="0" y="687"/>
                    </a:lnTo>
                    <a:lnTo>
                      <a:pt x="0" y="689"/>
                    </a:lnTo>
                    <a:lnTo>
                      <a:pt x="12" y="693"/>
                    </a:lnTo>
                    <a:cubicBezTo>
                      <a:pt x="96" y="719"/>
                      <a:pt x="172" y="732"/>
                      <a:pt x="238" y="735"/>
                    </a:cubicBezTo>
                    <a:lnTo>
                      <a:pt x="238" y="686"/>
                    </a:lnTo>
                    <a:cubicBezTo>
                      <a:pt x="238" y="579"/>
                      <a:pt x="309" y="487"/>
                      <a:pt x="408" y="4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sp>
        <p:nvSpPr>
          <p:cNvPr id="63" name="矩形 62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4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3" y="144993"/>
            <a:ext cx="10944657" cy="69320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简易的运维管理：无缝集成</a:t>
            </a:r>
            <a:r>
              <a:rPr lang="en-US" altLang="zh-CN" dirty="0">
                <a:solidFill>
                  <a:schemeClr val="bg1"/>
                </a:solidFill>
              </a:rPr>
              <a:t>AnyBackup Master Server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9787" y="1779295"/>
            <a:ext cx="8013275" cy="1125116"/>
            <a:chOff x="429787" y="1779295"/>
            <a:chExt cx="8013275" cy="1125116"/>
          </a:xfrm>
        </p:grpSpPr>
        <p:grpSp>
          <p:nvGrpSpPr>
            <p:cNvPr id="7" name="组合 6"/>
            <p:cNvGrpSpPr/>
            <p:nvPr/>
          </p:nvGrpSpPr>
          <p:grpSpPr>
            <a:xfrm>
              <a:off x="429787" y="1779295"/>
              <a:ext cx="3865580" cy="1115360"/>
              <a:chOff x="429787" y="1779295"/>
              <a:chExt cx="3865580" cy="1115360"/>
            </a:xfrm>
          </p:grpSpPr>
          <p:sp>
            <p:nvSpPr>
              <p:cNvPr id="41" name="圆角矩形 3">
                <a:extLst>
                  <a:ext uri="{FF2B5EF4-FFF2-40B4-BE49-F238E27FC236}">
                    <a16:creationId xmlns:a16="http://schemas.microsoft.com/office/drawing/2014/main" id="{890CBDD5-9C3D-499D-993E-ADDA2BE3B477}"/>
                  </a:ext>
                </a:extLst>
              </p:cNvPr>
              <p:cNvSpPr/>
              <p:nvPr/>
            </p:nvSpPr>
            <p:spPr>
              <a:xfrm>
                <a:off x="429787" y="1894407"/>
                <a:ext cx="3865580" cy="1000248"/>
              </a:xfrm>
              <a:prstGeom prst="roundRect">
                <a:avLst>
                  <a:gd name="adj" fmla="val 8443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2" name="矩形: 圆角 167">
                <a:extLst>
                  <a:ext uri="{FF2B5EF4-FFF2-40B4-BE49-F238E27FC236}">
                    <a16:creationId xmlns:a16="http://schemas.microsoft.com/office/drawing/2014/main" id="{2BA49040-058B-42D0-8F80-93AD0B0C743B}"/>
                  </a:ext>
                </a:extLst>
              </p:cNvPr>
              <p:cNvSpPr/>
              <p:nvPr/>
            </p:nvSpPr>
            <p:spPr>
              <a:xfrm>
                <a:off x="1315215" y="1779295"/>
                <a:ext cx="1679801" cy="270717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可视化管理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248BFDE-500A-431D-A672-A34276AEBBF3}"/>
                  </a:ext>
                </a:extLst>
              </p:cNvPr>
              <p:cNvSpPr txBox="1"/>
              <p:nvPr/>
            </p:nvSpPr>
            <p:spPr>
              <a:xfrm>
                <a:off x="585300" y="2448740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数据抓取</a:t>
                </a:r>
              </a:p>
            </p:txBody>
          </p: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803251EE-FAEF-42CE-A08B-E8DC83529DAA}"/>
                  </a:ext>
                </a:extLst>
              </p:cNvPr>
              <p:cNvCxnSpPr>
                <a:stCxn id="48" idx="3"/>
              </p:cNvCxnSpPr>
              <p:nvPr/>
            </p:nvCxnSpPr>
            <p:spPr>
              <a:xfrm flipV="1">
                <a:off x="1488111" y="2598637"/>
                <a:ext cx="221381" cy="399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2262DD3-3988-4DC2-B389-628CB182D150}"/>
                  </a:ext>
                </a:extLst>
              </p:cNvPr>
              <p:cNvSpPr txBox="1"/>
              <p:nvPr/>
            </p:nvSpPr>
            <p:spPr>
              <a:xfrm>
                <a:off x="1770199" y="2460966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数据分析</a:t>
                </a:r>
              </a:p>
            </p:txBody>
          </p: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ACD15BDB-63E9-4049-A3EF-1053B935894E}"/>
                  </a:ext>
                </a:extLst>
              </p:cNvPr>
              <p:cNvCxnSpPr/>
              <p:nvPr/>
            </p:nvCxnSpPr>
            <p:spPr>
              <a:xfrm flipV="1">
                <a:off x="2760916" y="2596641"/>
                <a:ext cx="221381" cy="399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AC295F2-4C51-4BD4-A7E1-4ECD939C50DC}"/>
                  </a:ext>
                </a:extLst>
              </p:cNvPr>
              <p:cNvSpPr txBox="1"/>
              <p:nvPr/>
            </p:nvSpPr>
            <p:spPr>
              <a:xfrm>
                <a:off x="3004572" y="2455879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数据呈现</a:t>
                </a:r>
              </a:p>
            </p:txBody>
          </p:sp>
          <p:sp>
            <p:nvSpPr>
              <p:cNvPr id="58" name="圆柱形 57">
                <a:extLst>
                  <a:ext uri="{FF2B5EF4-FFF2-40B4-BE49-F238E27FC236}">
                    <a16:creationId xmlns:a16="http://schemas.microsoft.com/office/drawing/2014/main" id="{89568D24-FB6F-4915-851A-68D16D2FE76D}"/>
                  </a:ext>
                </a:extLst>
              </p:cNvPr>
              <p:cNvSpPr/>
              <p:nvPr/>
            </p:nvSpPr>
            <p:spPr>
              <a:xfrm>
                <a:off x="859692" y="2170576"/>
                <a:ext cx="187767" cy="12429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圆柱形 58">
                <a:extLst>
                  <a:ext uri="{FF2B5EF4-FFF2-40B4-BE49-F238E27FC236}">
                    <a16:creationId xmlns:a16="http://schemas.microsoft.com/office/drawing/2014/main" id="{211FE4B8-7186-41EF-B1CD-27C69901DA2B}"/>
                  </a:ext>
                </a:extLst>
              </p:cNvPr>
              <p:cNvSpPr/>
              <p:nvPr/>
            </p:nvSpPr>
            <p:spPr>
              <a:xfrm>
                <a:off x="885249" y="2295481"/>
                <a:ext cx="187767" cy="12429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圆柱形 59">
                <a:extLst>
                  <a:ext uri="{FF2B5EF4-FFF2-40B4-BE49-F238E27FC236}">
                    <a16:creationId xmlns:a16="http://schemas.microsoft.com/office/drawing/2014/main" id="{54551BD0-429B-4905-88BB-28C521C3D842}"/>
                  </a:ext>
                </a:extLst>
              </p:cNvPr>
              <p:cNvSpPr/>
              <p:nvPr/>
            </p:nvSpPr>
            <p:spPr>
              <a:xfrm>
                <a:off x="1006990" y="2238603"/>
                <a:ext cx="187767" cy="12429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078C68AA-0E67-445B-92E7-45BAEA0B3166}"/>
                  </a:ext>
                </a:extLst>
              </p:cNvPr>
              <p:cNvGrpSpPr/>
              <p:nvPr/>
            </p:nvGrpSpPr>
            <p:grpSpPr>
              <a:xfrm>
                <a:off x="3250713" y="2088578"/>
                <a:ext cx="399174" cy="366788"/>
                <a:chOff x="6551295" y="918311"/>
                <a:chExt cx="399174" cy="366788"/>
              </a:xfrm>
            </p:grpSpPr>
            <p:cxnSp>
              <p:nvCxnSpPr>
                <p:cNvPr id="62" name="直接箭头连接符 61">
                  <a:extLst>
                    <a:ext uri="{FF2B5EF4-FFF2-40B4-BE49-F238E27FC236}">
                      <a16:creationId xmlns:a16="http://schemas.microsoft.com/office/drawing/2014/main" id="{C8C6D60B-8B2B-4126-9845-6435323CF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54558" y="918311"/>
                  <a:ext cx="0" cy="36678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箭头连接符 62">
                  <a:extLst>
                    <a:ext uri="{FF2B5EF4-FFF2-40B4-BE49-F238E27FC236}">
                      <a16:creationId xmlns:a16="http://schemas.microsoft.com/office/drawing/2014/main" id="{B076E3EE-3A53-40B1-982D-3469579FF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4558" y="1271006"/>
                  <a:ext cx="395911" cy="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任意多边形: 形状 177">
                  <a:extLst>
                    <a:ext uri="{FF2B5EF4-FFF2-40B4-BE49-F238E27FC236}">
                      <a16:creationId xmlns:a16="http://schemas.microsoft.com/office/drawing/2014/main" id="{D504D0B4-5353-4CE9-BB48-68BB843B8A7E}"/>
                    </a:ext>
                  </a:extLst>
                </p:cNvPr>
                <p:cNvSpPr/>
                <p:nvPr/>
              </p:nvSpPr>
              <p:spPr>
                <a:xfrm>
                  <a:off x="6561056" y="1064394"/>
                  <a:ext cx="331850" cy="133391"/>
                </a:xfrm>
                <a:custGeom>
                  <a:avLst/>
                  <a:gdLst>
                    <a:gd name="connsiteX0" fmla="*/ 0 w 485775"/>
                    <a:gd name="connsiteY0" fmla="*/ 195263 h 195263"/>
                    <a:gd name="connsiteX1" fmla="*/ 80962 w 485775"/>
                    <a:gd name="connsiteY1" fmla="*/ 119063 h 195263"/>
                    <a:gd name="connsiteX2" fmla="*/ 123825 w 485775"/>
                    <a:gd name="connsiteY2" fmla="*/ 166688 h 195263"/>
                    <a:gd name="connsiteX3" fmla="*/ 209550 w 485775"/>
                    <a:gd name="connsiteY3" fmla="*/ 76200 h 195263"/>
                    <a:gd name="connsiteX4" fmla="*/ 261937 w 485775"/>
                    <a:gd name="connsiteY4" fmla="*/ 128588 h 195263"/>
                    <a:gd name="connsiteX5" fmla="*/ 357187 w 485775"/>
                    <a:gd name="connsiteY5" fmla="*/ 14288 h 195263"/>
                    <a:gd name="connsiteX6" fmla="*/ 409575 w 485775"/>
                    <a:gd name="connsiteY6" fmla="*/ 71438 h 195263"/>
                    <a:gd name="connsiteX7" fmla="*/ 485775 w 485775"/>
                    <a:gd name="connsiteY7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775" h="195263">
                      <a:moveTo>
                        <a:pt x="0" y="195263"/>
                      </a:moveTo>
                      <a:cubicBezTo>
                        <a:pt x="30162" y="159544"/>
                        <a:pt x="60325" y="123825"/>
                        <a:pt x="80962" y="119063"/>
                      </a:cubicBezTo>
                      <a:cubicBezTo>
                        <a:pt x="101599" y="114301"/>
                        <a:pt x="102394" y="173832"/>
                        <a:pt x="123825" y="166688"/>
                      </a:cubicBezTo>
                      <a:cubicBezTo>
                        <a:pt x="145256" y="159544"/>
                        <a:pt x="186531" y="82550"/>
                        <a:pt x="209550" y="76200"/>
                      </a:cubicBezTo>
                      <a:cubicBezTo>
                        <a:pt x="232569" y="69850"/>
                        <a:pt x="237331" y="138907"/>
                        <a:pt x="261937" y="128588"/>
                      </a:cubicBezTo>
                      <a:cubicBezTo>
                        <a:pt x="286543" y="118269"/>
                        <a:pt x="332581" y="23813"/>
                        <a:pt x="357187" y="14288"/>
                      </a:cubicBezTo>
                      <a:cubicBezTo>
                        <a:pt x="381793" y="4763"/>
                        <a:pt x="388144" y="73819"/>
                        <a:pt x="409575" y="71438"/>
                      </a:cubicBezTo>
                      <a:cubicBezTo>
                        <a:pt x="431006" y="69057"/>
                        <a:pt x="463550" y="15875"/>
                        <a:pt x="485775" y="0"/>
                      </a:cubicBez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" name="任意多边形: 形状 178">
                  <a:extLst>
                    <a:ext uri="{FF2B5EF4-FFF2-40B4-BE49-F238E27FC236}">
                      <a16:creationId xmlns:a16="http://schemas.microsoft.com/office/drawing/2014/main" id="{7318AC8C-6AEE-4EC1-84DF-0FC3067BE403}"/>
                    </a:ext>
                  </a:extLst>
                </p:cNvPr>
                <p:cNvSpPr/>
                <p:nvPr/>
              </p:nvSpPr>
              <p:spPr>
                <a:xfrm>
                  <a:off x="6554549" y="1214051"/>
                  <a:ext cx="354624" cy="16267"/>
                </a:xfrm>
                <a:custGeom>
                  <a:avLst/>
                  <a:gdLst>
                    <a:gd name="connsiteX0" fmla="*/ 0 w 519112"/>
                    <a:gd name="connsiteY0" fmla="*/ 23813 h 23813"/>
                    <a:gd name="connsiteX1" fmla="*/ 100012 w 519112"/>
                    <a:gd name="connsiteY1" fmla="*/ 0 h 23813"/>
                    <a:gd name="connsiteX2" fmla="*/ 204787 w 519112"/>
                    <a:gd name="connsiteY2" fmla="*/ 23813 h 23813"/>
                    <a:gd name="connsiteX3" fmla="*/ 300037 w 519112"/>
                    <a:gd name="connsiteY3" fmla="*/ 0 h 23813"/>
                    <a:gd name="connsiteX4" fmla="*/ 447675 w 519112"/>
                    <a:gd name="connsiteY4" fmla="*/ 23813 h 23813"/>
                    <a:gd name="connsiteX5" fmla="*/ 519112 w 519112"/>
                    <a:gd name="connsiteY5" fmla="*/ 0 h 2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112" h="23813">
                      <a:moveTo>
                        <a:pt x="0" y="23813"/>
                      </a:moveTo>
                      <a:cubicBezTo>
                        <a:pt x="32940" y="11906"/>
                        <a:pt x="65881" y="0"/>
                        <a:pt x="100012" y="0"/>
                      </a:cubicBezTo>
                      <a:cubicBezTo>
                        <a:pt x="134143" y="0"/>
                        <a:pt x="171450" y="23813"/>
                        <a:pt x="204787" y="23813"/>
                      </a:cubicBezTo>
                      <a:cubicBezTo>
                        <a:pt x="238124" y="23813"/>
                        <a:pt x="259556" y="0"/>
                        <a:pt x="300037" y="0"/>
                      </a:cubicBezTo>
                      <a:cubicBezTo>
                        <a:pt x="340518" y="0"/>
                        <a:pt x="411163" y="23813"/>
                        <a:pt x="447675" y="23813"/>
                      </a:cubicBezTo>
                      <a:cubicBezTo>
                        <a:pt x="484187" y="23813"/>
                        <a:pt x="501650" y="6350"/>
                        <a:pt x="519112" y="0"/>
                      </a:cubicBezTo>
                    </a:path>
                  </a:pathLst>
                </a:custGeom>
                <a:ln w="952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任意多边形: 形状 179">
                  <a:extLst>
                    <a:ext uri="{FF2B5EF4-FFF2-40B4-BE49-F238E27FC236}">
                      <a16:creationId xmlns:a16="http://schemas.microsoft.com/office/drawing/2014/main" id="{A0DADA6F-0BD7-40A7-AD3C-8DE5D0DEE3E7}"/>
                    </a:ext>
                  </a:extLst>
                </p:cNvPr>
                <p:cNvSpPr/>
                <p:nvPr/>
              </p:nvSpPr>
              <p:spPr>
                <a:xfrm>
                  <a:off x="6551295" y="1012339"/>
                  <a:ext cx="338357" cy="234247"/>
                </a:xfrm>
                <a:custGeom>
                  <a:avLst/>
                  <a:gdLst>
                    <a:gd name="connsiteX0" fmla="*/ 0 w 495300"/>
                    <a:gd name="connsiteY0" fmla="*/ 342900 h 342900"/>
                    <a:gd name="connsiteX1" fmla="*/ 142875 w 495300"/>
                    <a:gd name="connsiteY1" fmla="*/ 323850 h 342900"/>
                    <a:gd name="connsiteX2" fmla="*/ 319088 w 495300"/>
                    <a:gd name="connsiteY2" fmla="*/ 261938 h 342900"/>
                    <a:gd name="connsiteX3" fmla="*/ 419100 w 495300"/>
                    <a:gd name="connsiteY3" fmla="*/ 166688 h 342900"/>
                    <a:gd name="connsiteX4" fmla="*/ 495300 w 495300"/>
                    <a:gd name="connsiteY4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300" h="342900">
                      <a:moveTo>
                        <a:pt x="0" y="342900"/>
                      </a:moveTo>
                      <a:cubicBezTo>
                        <a:pt x="44847" y="340122"/>
                        <a:pt x="89694" y="337344"/>
                        <a:pt x="142875" y="323850"/>
                      </a:cubicBezTo>
                      <a:cubicBezTo>
                        <a:pt x="196056" y="310356"/>
                        <a:pt x="273051" y="288132"/>
                        <a:pt x="319088" y="261938"/>
                      </a:cubicBezTo>
                      <a:cubicBezTo>
                        <a:pt x="365125" y="235744"/>
                        <a:pt x="389731" y="210344"/>
                        <a:pt x="419100" y="166688"/>
                      </a:cubicBezTo>
                      <a:cubicBezTo>
                        <a:pt x="448469" y="123032"/>
                        <a:pt x="471884" y="61516"/>
                        <a:pt x="495300" y="0"/>
                      </a:cubicBezTo>
                    </a:path>
                  </a:pathLst>
                </a:cu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2BB3363B-DCE0-492D-ABFA-C6341D57B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8982" y="2161587"/>
                <a:ext cx="292086" cy="334926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4422209" y="1803571"/>
              <a:ext cx="4020853" cy="1100840"/>
              <a:chOff x="4422209" y="1803571"/>
              <a:chExt cx="4020853" cy="1100840"/>
            </a:xfrm>
          </p:grpSpPr>
          <p:sp>
            <p:nvSpPr>
              <p:cNvPr id="43" name="圆角矩形 3">
                <a:extLst>
                  <a:ext uri="{FF2B5EF4-FFF2-40B4-BE49-F238E27FC236}">
                    <a16:creationId xmlns:a16="http://schemas.microsoft.com/office/drawing/2014/main" id="{B6FE069F-CAA0-4F62-B9C6-457F98D751D0}"/>
                  </a:ext>
                </a:extLst>
              </p:cNvPr>
              <p:cNvSpPr/>
              <p:nvPr/>
            </p:nvSpPr>
            <p:spPr>
              <a:xfrm>
                <a:off x="4422209" y="1904163"/>
                <a:ext cx="3920031" cy="1000248"/>
              </a:xfrm>
              <a:prstGeom prst="roundRect">
                <a:avLst>
                  <a:gd name="adj" fmla="val 8443"/>
                </a:avLst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4" name="矩形: 圆角 169">
                <a:extLst>
                  <a:ext uri="{FF2B5EF4-FFF2-40B4-BE49-F238E27FC236}">
                    <a16:creationId xmlns:a16="http://schemas.microsoft.com/office/drawing/2014/main" id="{BEF11043-A418-4BC6-9A07-4C666E341AC3}"/>
                  </a:ext>
                </a:extLst>
              </p:cNvPr>
              <p:cNvSpPr/>
              <p:nvPr/>
            </p:nvSpPr>
            <p:spPr>
              <a:xfrm>
                <a:off x="5732111" y="1803571"/>
                <a:ext cx="1679801" cy="270717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统一策略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FB0C3C4-ADCD-4DD5-A063-D0B33F2CF41E}"/>
                  </a:ext>
                </a:extLst>
              </p:cNvPr>
              <p:cNvSpPr txBox="1"/>
              <p:nvPr/>
            </p:nvSpPr>
            <p:spPr>
              <a:xfrm>
                <a:off x="4572038" y="2447750"/>
                <a:ext cx="902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策略制定</a:t>
                </a:r>
              </a:p>
            </p:txBody>
          </p: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03C1F6BD-A202-41ED-ADE4-ECCC4AC672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7982" y="2597349"/>
                <a:ext cx="221381" cy="399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7FE5CCD-DDB5-458C-A776-7864C957DB9E}"/>
                  </a:ext>
                </a:extLst>
              </p:cNvPr>
              <p:cNvSpPr txBox="1"/>
              <p:nvPr/>
            </p:nvSpPr>
            <p:spPr>
              <a:xfrm>
                <a:off x="5818904" y="2441273"/>
                <a:ext cx="902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策略下发</a:t>
                </a:r>
              </a:p>
            </p:txBody>
          </p: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A9F19856-A7F6-4479-B3E0-755D763E5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3744" y="2592649"/>
                <a:ext cx="221381" cy="399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3F2B4B0F-8CE8-4E73-A388-15F7621AC0CA}"/>
                  </a:ext>
                </a:extLst>
              </p:cNvPr>
              <p:cNvSpPr txBox="1"/>
              <p:nvPr/>
            </p:nvSpPr>
            <p:spPr>
              <a:xfrm>
                <a:off x="6945125" y="2442752"/>
                <a:ext cx="1497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策略执行与控制</a:t>
                </a:r>
              </a:p>
            </p:txBody>
          </p:sp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6CEEF352-5138-46E6-BC5F-B7B650F03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7840" y="2138280"/>
                <a:ext cx="324940" cy="324940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43F02308-2863-4778-A06B-5D91804A4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6181" y="2138808"/>
                <a:ext cx="332136" cy="324412"/>
              </a:xfrm>
              <a:prstGeom prst="rect">
                <a:avLst/>
              </a:prstGeom>
            </p:spPr>
          </p:pic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7780AD95-1502-4C6E-9E28-F8C9A8187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7599" y="2171543"/>
                <a:ext cx="280670" cy="283933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8866941" y="2313459"/>
            <a:ext cx="2944059" cy="2649106"/>
            <a:chOff x="8866941" y="2313459"/>
            <a:chExt cx="2944059" cy="264910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365F524-E9DE-4D66-99E6-4AFD09F9733E}"/>
                </a:ext>
              </a:extLst>
            </p:cNvPr>
            <p:cNvSpPr txBox="1"/>
            <p:nvPr/>
          </p:nvSpPr>
          <p:spPr>
            <a:xfrm>
              <a:off x="8889097" y="3085128"/>
              <a:ext cx="2921903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集中管理，降低管理成本，提升管理效率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可视化管理，让运维管理有据可依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统一策略分发和控制，实现统一管理和权责分离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8866941" y="2313459"/>
              <a:ext cx="29440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无缝集成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AnyBackup Master Server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，实现智能运维管理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3772" y="4267255"/>
            <a:ext cx="2233482" cy="1289392"/>
            <a:chOff x="413772" y="4267255"/>
            <a:chExt cx="2233482" cy="1289392"/>
          </a:xfrm>
        </p:grpSpPr>
        <p:sp>
          <p:nvSpPr>
            <p:cNvPr id="141" name="三角形"/>
            <p:cNvSpPr/>
            <p:nvPr/>
          </p:nvSpPr>
          <p:spPr>
            <a:xfrm flipV="1">
              <a:off x="784455" y="4958252"/>
              <a:ext cx="1596373" cy="49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64000"/>
                  </a:schemeClr>
                </a:gs>
                <a:gs pos="74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sym typeface="Helvetica Light"/>
              </a:endParaRPr>
            </a:p>
          </p:txBody>
        </p:sp>
        <p:sp>
          <p:nvSpPr>
            <p:cNvPr id="83" name="圆角矩形 3">
              <a:extLst>
                <a:ext uri="{FF2B5EF4-FFF2-40B4-BE49-F238E27FC236}">
                  <a16:creationId xmlns:a16="http://schemas.microsoft.com/office/drawing/2014/main" id="{890CBDD5-9C3D-499D-993E-ADDA2BE3B477}"/>
                </a:ext>
              </a:extLst>
            </p:cNvPr>
            <p:cNvSpPr/>
            <p:nvPr/>
          </p:nvSpPr>
          <p:spPr>
            <a:xfrm>
              <a:off x="413772" y="4267255"/>
              <a:ext cx="2233482" cy="1289392"/>
            </a:xfrm>
            <a:prstGeom prst="roundRect">
              <a:avLst>
                <a:gd name="adj" fmla="val 8443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23258" y="4267255"/>
              <a:ext cx="1390314" cy="30777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总部数据中心</a:t>
              </a: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55" y="4806648"/>
              <a:ext cx="959575" cy="210606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92" name="组合 91"/>
            <p:cNvGrpSpPr/>
            <p:nvPr/>
          </p:nvGrpSpPr>
          <p:grpSpPr>
            <a:xfrm>
              <a:off x="859800" y="5159080"/>
              <a:ext cx="243055" cy="331941"/>
              <a:chOff x="2757675" y="3904343"/>
              <a:chExt cx="354609" cy="484291"/>
            </a:xfrm>
          </p:grpSpPr>
          <p:sp>
            <p:nvSpPr>
              <p:cNvPr id="90" name="流程图: 磁盘 89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流程图: 磁盘 90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1254445" y="5159080"/>
              <a:ext cx="243055" cy="331941"/>
              <a:chOff x="2757675" y="3904343"/>
              <a:chExt cx="354609" cy="484291"/>
            </a:xfrm>
          </p:grpSpPr>
          <p:sp>
            <p:nvSpPr>
              <p:cNvPr id="94" name="流程图: 磁盘 93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流程图: 磁盘 94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1631220" y="5159080"/>
              <a:ext cx="243055" cy="331941"/>
              <a:chOff x="2757675" y="3904343"/>
              <a:chExt cx="354609" cy="484291"/>
            </a:xfrm>
          </p:grpSpPr>
          <p:sp>
            <p:nvSpPr>
              <p:cNvPr id="97" name="流程图: 磁盘 96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流程图: 磁盘 97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987500" y="5159080"/>
              <a:ext cx="243055" cy="331941"/>
              <a:chOff x="2757675" y="3904343"/>
              <a:chExt cx="354609" cy="484291"/>
            </a:xfrm>
          </p:grpSpPr>
          <p:sp>
            <p:nvSpPr>
              <p:cNvPr id="100" name="流程图: 磁盘 99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流程图: 磁盘 100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D89B16AC-EBC3-45AE-BB59-9B9C4B10516E}"/>
                </a:ext>
              </a:extLst>
            </p:cNvPr>
            <p:cNvSpPr txBox="1"/>
            <p:nvPr/>
          </p:nvSpPr>
          <p:spPr>
            <a:xfrm>
              <a:off x="643222" y="4552341"/>
              <a:ext cx="1862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29879" y="4267255"/>
            <a:ext cx="2233482" cy="1289392"/>
            <a:chOff x="3229879" y="4267255"/>
            <a:chExt cx="2233482" cy="1289392"/>
          </a:xfrm>
        </p:grpSpPr>
        <p:sp>
          <p:nvSpPr>
            <p:cNvPr id="142" name="三角形"/>
            <p:cNvSpPr/>
            <p:nvPr/>
          </p:nvSpPr>
          <p:spPr>
            <a:xfrm flipV="1">
              <a:off x="3562669" y="4958252"/>
              <a:ext cx="1596373" cy="49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64000"/>
                  </a:schemeClr>
                </a:gs>
                <a:gs pos="74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sym typeface="Helvetica Light"/>
              </a:endParaRPr>
            </a:p>
          </p:txBody>
        </p:sp>
        <p:sp>
          <p:nvSpPr>
            <p:cNvPr id="86" name="圆角矩形 3">
              <a:extLst>
                <a:ext uri="{FF2B5EF4-FFF2-40B4-BE49-F238E27FC236}">
                  <a16:creationId xmlns:a16="http://schemas.microsoft.com/office/drawing/2014/main" id="{890CBDD5-9C3D-499D-993E-ADDA2BE3B477}"/>
                </a:ext>
              </a:extLst>
            </p:cNvPr>
            <p:cNvSpPr/>
            <p:nvPr/>
          </p:nvSpPr>
          <p:spPr>
            <a:xfrm>
              <a:off x="3229879" y="4267255"/>
              <a:ext cx="2233482" cy="1289392"/>
            </a:xfrm>
            <a:prstGeom prst="roundRect">
              <a:avLst>
                <a:gd name="adj" fmla="val 8443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519716" y="4267255"/>
              <a:ext cx="1682280" cy="30777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分机机构数据中心</a:t>
              </a: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664" y="4806648"/>
              <a:ext cx="959575" cy="210606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03" name="组合 102"/>
            <p:cNvGrpSpPr/>
            <p:nvPr/>
          </p:nvGrpSpPr>
          <p:grpSpPr>
            <a:xfrm>
              <a:off x="3653651" y="5159080"/>
              <a:ext cx="243055" cy="331941"/>
              <a:chOff x="2757675" y="3904343"/>
              <a:chExt cx="354609" cy="484291"/>
            </a:xfrm>
          </p:grpSpPr>
          <p:sp>
            <p:nvSpPr>
              <p:cNvPr id="104" name="流程图: 磁盘 103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流程图: 磁盘 104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4048296" y="5159080"/>
              <a:ext cx="243055" cy="331941"/>
              <a:chOff x="2757675" y="3904343"/>
              <a:chExt cx="354609" cy="484291"/>
            </a:xfrm>
          </p:grpSpPr>
          <p:sp>
            <p:nvSpPr>
              <p:cNvPr id="107" name="流程图: 磁盘 106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流程图: 磁盘 107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4425071" y="5159080"/>
              <a:ext cx="243055" cy="331941"/>
              <a:chOff x="2757675" y="3904343"/>
              <a:chExt cx="354609" cy="484291"/>
            </a:xfrm>
          </p:grpSpPr>
          <p:sp>
            <p:nvSpPr>
              <p:cNvPr id="110" name="流程图: 磁盘 109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流程图: 磁盘 110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4781351" y="5159080"/>
              <a:ext cx="243055" cy="331941"/>
              <a:chOff x="2757675" y="3904343"/>
              <a:chExt cx="354609" cy="484291"/>
            </a:xfrm>
          </p:grpSpPr>
          <p:sp>
            <p:nvSpPr>
              <p:cNvPr id="113" name="流程图: 磁盘 112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流程图: 磁盘 113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D89B16AC-EBC3-45AE-BB59-9B9C4B10516E}"/>
                </a:ext>
              </a:extLst>
            </p:cNvPr>
            <p:cNvSpPr txBox="1"/>
            <p:nvPr/>
          </p:nvSpPr>
          <p:spPr>
            <a:xfrm>
              <a:off x="3384350" y="4552341"/>
              <a:ext cx="1862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0288" y="4267255"/>
            <a:ext cx="2233482" cy="1289392"/>
            <a:chOff x="6110288" y="4267255"/>
            <a:chExt cx="2233482" cy="1289392"/>
          </a:xfrm>
        </p:grpSpPr>
        <p:sp>
          <p:nvSpPr>
            <p:cNvPr id="143" name="三角形"/>
            <p:cNvSpPr/>
            <p:nvPr/>
          </p:nvSpPr>
          <p:spPr>
            <a:xfrm flipV="1">
              <a:off x="6432780" y="4958252"/>
              <a:ext cx="1596373" cy="49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64000"/>
                  </a:schemeClr>
                </a:gs>
                <a:gs pos="74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sym typeface="Helvetica Light"/>
              </a:endParaRPr>
            </a:p>
          </p:txBody>
        </p:sp>
        <p:sp>
          <p:nvSpPr>
            <p:cNvPr id="88" name="圆角矩形 3">
              <a:extLst>
                <a:ext uri="{FF2B5EF4-FFF2-40B4-BE49-F238E27FC236}">
                  <a16:creationId xmlns:a16="http://schemas.microsoft.com/office/drawing/2014/main" id="{890CBDD5-9C3D-499D-993E-ADDA2BE3B477}"/>
                </a:ext>
              </a:extLst>
            </p:cNvPr>
            <p:cNvSpPr/>
            <p:nvPr/>
          </p:nvSpPr>
          <p:spPr>
            <a:xfrm>
              <a:off x="6110288" y="4267255"/>
              <a:ext cx="2233482" cy="1289392"/>
            </a:xfrm>
            <a:prstGeom prst="roundRect">
              <a:avLst>
                <a:gd name="adj" fmla="val 8443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6373791" y="4279955"/>
              <a:ext cx="1682280" cy="30777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异地灾备中心</a:t>
              </a:r>
            </a:p>
          </p:txBody>
        </p:sp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241" y="4806648"/>
              <a:ext cx="959575" cy="210606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16" name="组合 115"/>
            <p:cNvGrpSpPr/>
            <p:nvPr/>
          </p:nvGrpSpPr>
          <p:grpSpPr>
            <a:xfrm>
              <a:off x="6540761" y="5159080"/>
              <a:ext cx="243055" cy="331941"/>
              <a:chOff x="2757675" y="3904343"/>
              <a:chExt cx="354609" cy="484291"/>
            </a:xfrm>
          </p:grpSpPr>
          <p:sp>
            <p:nvSpPr>
              <p:cNvPr id="117" name="流程图: 磁盘 116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流程图: 磁盘 117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6935406" y="5159080"/>
              <a:ext cx="243055" cy="331941"/>
              <a:chOff x="2757675" y="3904343"/>
              <a:chExt cx="354609" cy="484291"/>
            </a:xfrm>
          </p:grpSpPr>
          <p:sp>
            <p:nvSpPr>
              <p:cNvPr id="120" name="流程图: 磁盘 119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流程图: 磁盘 120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7312181" y="5159080"/>
              <a:ext cx="243055" cy="331941"/>
              <a:chOff x="2757675" y="3904343"/>
              <a:chExt cx="354609" cy="484291"/>
            </a:xfrm>
          </p:grpSpPr>
          <p:sp>
            <p:nvSpPr>
              <p:cNvPr id="123" name="流程图: 磁盘 122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流程图: 磁盘 123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7668461" y="5159080"/>
              <a:ext cx="243055" cy="331941"/>
              <a:chOff x="2757675" y="3904343"/>
              <a:chExt cx="354609" cy="484291"/>
            </a:xfrm>
          </p:grpSpPr>
          <p:sp>
            <p:nvSpPr>
              <p:cNvPr id="126" name="流程图: 磁盘 125"/>
              <p:cNvSpPr/>
              <p:nvPr/>
            </p:nvSpPr>
            <p:spPr>
              <a:xfrm>
                <a:off x="2757675" y="3904343"/>
                <a:ext cx="354609" cy="354024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流程图: 磁盘 126"/>
              <p:cNvSpPr/>
              <p:nvPr/>
            </p:nvSpPr>
            <p:spPr>
              <a:xfrm>
                <a:off x="2757675" y="4053164"/>
                <a:ext cx="354609" cy="33547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D89B16AC-EBC3-45AE-BB59-9B9C4B10516E}"/>
                </a:ext>
              </a:extLst>
            </p:cNvPr>
            <p:cNvSpPr txBox="1"/>
            <p:nvPr/>
          </p:nvSpPr>
          <p:spPr>
            <a:xfrm>
              <a:off x="6292758" y="4552341"/>
              <a:ext cx="1862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Express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18416" y="3281380"/>
            <a:ext cx="5696516" cy="998575"/>
            <a:chOff x="1518416" y="3281380"/>
            <a:chExt cx="5696516" cy="99857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89B16AC-EBC3-45AE-BB59-9B9C4B10516E}"/>
                </a:ext>
              </a:extLst>
            </p:cNvPr>
            <p:cNvSpPr txBox="1"/>
            <p:nvPr/>
          </p:nvSpPr>
          <p:spPr>
            <a:xfrm>
              <a:off x="2320687" y="3353646"/>
              <a:ext cx="1099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集中管理</a:t>
              </a:r>
            </a:p>
          </p:txBody>
        </p:sp>
        <p:cxnSp>
          <p:nvCxnSpPr>
            <p:cNvPr id="132" name="肘形连接符 131"/>
            <p:cNvCxnSpPr>
              <a:stCxn id="84" idx="0"/>
              <a:endCxn id="47" idx="1"/>
            </p:cNvCxnSpPr>
            <p:nvPr/>
          </p:nvCxnSpPr>
          <p:spPr>
            <a:xfrm rot="5400000" flipH="1" flipV="1">
              <a:off x="2019275" y="2780521"/>
              <a:ext cx="985875" cy="1987594"/>
            </a:xfrm>
            <a:prstGeom prst="bentConnector2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>
              <a:stCxn id="86" idx="0"/>
              <a:endCxn id="46" idx="2"/>
            </p:cNvCxnSpPr>
            <p:nvPr/>
          </p:nvCxnSpPr>
          <p:spPr>
            <a:xfrm flipH="1" flipV="1">
              <a:off x="4344758" y="3697821"/>
              <a:ext cx="1862" cy="569434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肘形连接符 135"/>
            <p:cNvCxnSpPr>
              <a:stCxn id="89" idx="0"/>
              <a:endCxn id="47" idx="3"/>
            </p:cNvCxnSpPr>
            <p:nvPr/>
          </p:nvCxnSpPr>
          <p:spPr>
            <a:xfrm rot="16200000" flipV="1">
              <a:off x="5724518" y="2789542"/>
              <a:ext cx="998575" cy="1982252"/>
            </a:xfrm>
            <a:prstGeom prst="bentConnector2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D89B16AC-EBC3-45AE-BB59-9B9C4B10516E}"/>
                </a:ext>
              </a:extLst>
            </p:cNvPr>
            <p:cNvSpPr txBox="1"/>
            <p:nvPr/>
          </p:nvSpPr>
          <p:spPr>
            <a:xfrm>
              <a:off x="5283020" y="3353646"/>
              <a:ext cx="1099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集中管理</a:t>
              </a: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D89B16AC-EBC3-45AE-BB59-9B9C4B10516E}"/>
                </a:ext>
              </a:extLst>
            </p:cNvPr>
            <p:cNvSpPr txBox="1"/>
            <p:nvPr/>
          </p:nvSpPr>
          <p:spPr>
            <a:xfrm>
              <a:off x="4406100" y="3771141"/>
              <a:ext cx="1099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集中管理</a:t>
              </a:r>
            </a:p>
          </p:txBody>
        </p:sp>
      </p:grpSp>
      <p:sp>
        <p:nvSpPr>
          <p:cNvPr id="131" name="矩形 130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7042D4B-C04F-4BD3-A5E2-A0041FA643A0}"/>
              </a:ext>
            </a:extLst>
          </p:cNvPr>
          <p:cNvGrpSpPr/>
          <p:nvPr/>
        </p:nvGrpSpPr>
        <p:grpSpPr>
          <a:xfrm>
            <a:off x="3506009" y="2632953"/>
            <a:ext cx="1726670" cy="1064868"/>
            <a:chOff x="1133259" y="1142012"/>
            <a:chExt cx="1207950" cy="744964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9F10DDE5-9652-4A4E-9C6C-9C39AD911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925" y="1142012"/>
              <a:ext cx="1140218" cy="744964"/>
            </a:xfrm>
            <a:prstGeom prst="rect">
              <a:avLst/>
            </a:prstGeom>
          </p:spPr>
        </p:pic>
        <p:sp>
          <p:nvSpPr>
            <p:cNvPr id="47" name="文本框 132">
              <a:extLst>
                <a:ext uri="{FF2B5EF4-FFF2-40B4-BE49-F238E27FC236}">
                  <a16:creationId xmlns:a16="http://schemas.microsoft.com/office/drawing/2014/main" id="{FE2CEF4C-5537-4C3C-861E-8E80C17DB503}"/>
                </a:ext>
              </a:extLst>
            </p:cNvPr>
            <p:cNvSpPr txBox="1"/>
            <p:nvPr/>
          </p:nvSpPr>
          <p:spPr>
            <a:xfrm>
              <a:off x="1133259" y="1412623"/>
              <a:ext cx="1207950" cy="36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AnyBackup </a:t>
              </a:r>
            </a:p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Master Server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8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/>
        </p:nvSpPr>
        <p:spPr bwMode="auto">
          <a:xfrm>
            <a:off x="4787601" y="1794942"/>
            <a:ext cx="31654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4000" i="1" dirty="0">
                <a:solidFill>
                  <a:srgbClr val="1C2D41"/>
                </a:solidFill>
                <a:latin typeface="Arial" panose="020B0604020202020204" pitchFamily="34" charset="0"/>
                <a:ea typeface="方正兰亭纤黑_GBK" panose="02000000000000000000" pitchFamily="2" charset="-122"/>
                <a:cs typeface="Arial" panose="020B0604020202020204" pitchFamily="34" charset="0"/>
                <a:sym typeface="Arial Black" pitchFamily="34" charset="0"/>
              </a:rPr>
              <a:t>THANKS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30552" y="2616224"/>
            <a:ext cx="4642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17826" y="2629669"/>
            <a:ext cx="52705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联系方式：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地　　址：上海市联航路 1188 号浦江智谷 8 号楼 2 层 A 座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邮　　编：201112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咨询热线：021-5422 2601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服务热线：400-880-1569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传　　真：021-54222601-8800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客服邮箱：support@eisoo.com</a:t>
            </a:r>
          </a:p>
        </p:txBody>
      </p:sp>
    </p:spTree>
    <p:extLst>
      <p:ext uri="{BB962C8B-B14F-4D97-AF65-F5344CB8AC3E}">
        <p14:creationId xmlns:p14="http://schemas.microsoft.com/office/powerpoint/2010/main" val="18802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b="24662"/>
          <a:stretch/>
        </p:blipFill>
        <p:spPr>
          <a:xfrm>
            <a:off x="1" y="581024"/>
            <a:ext cx="12201524" cy="48958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90549"/>
            <a:ext cx="12192000" cy="4886326"/>
          </a:xfrm>
          <a:prstGeom prst="rect">
            <a:avLst/>
          </a:prstGeom>
          <a:solidFill>
            <a:srgbClr val="1C2D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3"/>
          <p:cNvSpPr txBox="1">
            <a:spLocks/>
          </p:cNvSpPr>
          <p:nvPr/>
        </p:nvSpPr>
        <p:spPr bwMode="auto">
          <a:xfrm>
            <a:off x="4331803" y="193683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01: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占位符 3"/>
          <p:cNvSpPr txBox="1">
            <a:spLocks/>
          </p:cNvSpPr>
          <p:nvPr/>
        </p:nvSpPr>
        <p:spPr bwMode="auto">
          <a:xfrm>
            <a:off x="1169259" y="2707737"/>
            <a:ext cx="9853481" cy="12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50000"/>
              </a:lnSpc>
              <a:buClr>
                <a:srgbClr val="D00000"/>
              </a:buClr>
              <a:buSzPct val="150000"/>
              <a:defRPr/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数字化时代的数据保护挑战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63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459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4" y="157872"/>
            <a:ext cx="10515600" cy="69320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数字化时代，用户面临的数据保护挑战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16772" y="1313644"/>
            <a:ext cx="3605844" cy="4636395"/>
            <a:chOff x="367165" y="1313644"/>
            <a:chExt cx="3605844" cy="4636395"/>
          </a:xfrm>
        </p:grpSpPr>
        <p:sp>
          <p:nvSpPr>
            <p:cNvPr id="5" name="圆角矩形 4"/>
            <p:cNvSpPr/>
            <p:nvPr/>
          </p:nvSpPr>
          <p:spPr>
            <a:xfrm>
              <a:off x="1197732" y="1327639"/>
              <a:ext cx="1944710" cy="39584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6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趋势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67165" y="1313644"/>
              <a:ext cx="3605844" cy="4636395"/>
            </a:xfrm>
            <a:prstGeom prst="roundRect">
              <a:avLst>
                <a:gd name="adj" fmla="val 262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71446" y="4288899"/>
            <a:ext cx="3393463" cy="1212424"/>
            <a:chOff x="475743" y="4050920"/>
            <a:chExt cx="3393463" cy="1212424"/>
          </a:xfrm>
        </p:grpSpPr>
        <p:sp>
          <p:nvSpPr>
            <p:cNvPr id="4" name="矩形 3"/>
            <p:cNvSpPr/>
            <p:nvPr/>
          </p:nvSpPr>
          <p:spPr>
            <a:xfrm>
              <a:off x="475743" y="4447736"/>
              <a:ext cx="3393463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数据历来是组织发展的命脉，尤其是在数字化时代，数据价值更加凸显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威胁数据安全的因素，无处不在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220712" y="405092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数据重要性提高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92604" y="1844787"/>
            <a:ext cx="3290432" cy="892552"/>
            <a:chOff x="490321" y="2096539"/>
            <a:chExt cx="3290432" cy="892552"/>
          </a:xfrm>
        </p:grpSpPr>
        <p:sp>
          <p:nvSpPr>
            <p:cNvPr id="6" name="矩形 5"/>
            <p:cNvSpPr/>
            <p:nvPr/>
          </p:nvSpPr>
          <p:spPr>
            <a:xfrm>
              <a:off x="490321" y="2465871"/>
              <a:ext cx="32904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环境从单纯物理环境，逐步向虚拟化、云环境过度，形成混合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340938" y="2096539"/>
              <a:ext cx="156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IT</a:t>
              </a:r>
              <a:r>
                <a:rPr lang="zh-CN" altLang="en-US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环境复杂化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21328" y="1313644"/>
            <a:ext cx="3605844" cy="4636395"/>
            <a:chOff x="8254668" y="1313644"/>
            <a:chExt cx="3605844" cy="4636395"/>
          </a:xfrm>
        </p:grpSpPr>
        <p:sp>
          <p:nvSpPr>
            <p:cNvPr id="18" name="圆角矩形 17"/>
            <p:cNvSpPr/>
            <p:nvPr/>
          </p:nvSpPr>
          <p:spPr>
            <a:xfrm>
              <a:off x="8254668" y="1313644"/>
              <a:ext cx="3605844" cy="4636395"/>
            </a:xfrm>
            <a:prstGeom prst="roundRect">
              <a:avLst>
                <a:gd name="adj" fmla="val 2624"/>
              </a:avLst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9085235" y="1327639"/>
              <a:ext cx="1944710" cy="39584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6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数据保护挑战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82442" y="2096539"/>
            <a:ext cx="3406341" cy="945865"/>
            <a:chOff x="7156684" y="2096539"/>
            <a:chExt cx="3406341" cy="945865"/>
          </a:xfrm>
        </p:grpSpPr>
        <p:sp>
          <p:nvSpPr>
            <p:cNvPr id="10" name="矩形 9"/>
            <p:cNvSpPr/>
            <p:nvPr/>
          </p:nvSpPr>
          <p:spPr>
            <a:xfrm>
              <a:off x="7156684" y="2519184"/>
              <a:ext cx="34063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往往需要部署多个方案，才能覆盖复杂的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环境，但投入成本高昂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18169" y="2096539"/>
              <a:ext cx="2483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混合</a:t>
              </a:r>
              <a:r>
                <a:rPr lang="en-US" altLang="zh-CN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IT</a:t>
              </a:r>
              <a:r>
                <a:rPr lang="zh-CN" altLang="en-US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环境统一保护难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182442" y="3275922"/>
            <a:ext cx="3406341" cy="1144299"/>
            <a:chOff x="7156684" y="3275922"/>
            <a:chExt cx="3406341" cy="1144299"/>
          </a:xfrm>
        </p:grpSpPr>
        <p:sp>
          <p:nvSpPr>
            <p:cNvPr id="28" name="矩形 27"/>
            <p:cNvSpPr/>
            <p:nvPr/>
          </p:nvSpPr>
          <p:spPr>
            <a:xfrm>
              <a:off x="7613361" y="3275922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海量数据保护效率低下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156684" y="3681557"/>
              <a:ext cx="340634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数据激增且重要性加强，传统方案难以满足核心业务数据快速恢复的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SLA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82442" y="4563647"/>
            <a:ext cx="3506093" cy="935817"/>
            <a:chOff x="7156684" y="4563647"/>
            <a:chExt cx="3506093" cy="935817"/>
          </a:xfrm>
        </p:grpSpPr>
        <p:sp>
          <p:nvSpPr>
            <p:cNvPr id="29" name="矩形 28"/>
            <p:cNvSpPr/>
            <p:nvPr/>
          </p:nvSpPr>
          <p:spPr>
            <a:xfrm>
              <a:off x="7382528" y="4563647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海量数据保护管理耗时耗力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156684" y="4976244"/>
              <a:ext cx="35060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无法实时监控备份恢复任务运行状态，缺乏自适应和自优化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92604" y="3096217"/>
            <a:ext cx="3290432" cy="892552"/>
            <a:chOff x="490321" y="2096539"/>
            <a:chExt cx="3290432" cy="892552"/>
          </a:xfrm>
        </p:grpSpPr>
        <p:sp>
          <p:nvSpPr>
            <p:cNvPr id="33" name="矩形 32"/>
            <p:cNvSpPr/>
            <p:nvPr/>
          </p:nvSpPr>
          <p:spPr>
            <a:xfrm>
              <a:off x="490321" y="2465871"/>
              <a:ext cx="32904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数据量激增，据预测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年，全球数据量将达到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163ZB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105296" y="2096539"/>
              <a:ext cx="2031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0"/>
                </a:rPr>
                <a:t>数据量爆炸性增长</a:t>
              </a:r>
            </a:p>
          </p:txBody>
        </p:sp>
      </p:grpSp>
      <p:sp>
        <p:nvSpPr>
          <p:cNvPr id="35" name="Freeform 3"/>
          <p:cNvSpPr>
            <a:spLocks/>
          </p:cNvSpPr>
          <p:nvPr/>
        </p:nvSpPr>
        <p:spPr bwMode="auto">
          <a:xfrm rot="16200000" flipH="1" flipV="1">
            <a:off x="4574730" y="2730165"/>
            <a:ext cx="3110538" cy="1853867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  <a:gd name="connsiteX0" fmla="*/ 4970 w 10000"/>
              <a:gd name="connsiteY0" fmla="*/ 0 h 10000"/>
              <a:gd name="connsiteX1" fmla="*/ 2910 w 10000"/>
              <a:gd name="connsiteY1" fmla="*/ 2007 h 10000"/>
              <a:gd name="connsiteX2" fmla="*/ 3762 w 10000"/>
              <a:gd name="connsiteY2" fmla="*/ 37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6414 w 10000"/>
              <a:gd name="connsiteY5" fmla="*/ 2007 h 10000"/>
              <a:gd name="connsiteX6" fmla="*/ 7177 w 10000"/>
              <a:gd name="connsiteY6" fmla="*/ 2070 h 10000"/>
              <a:gd name="connsiteX7" fmla="*/ 4970 w 10000"/>
              <a:gd name="connsiteY7" fmla="*/ 0 h 10000"/>
              <a:gd name="connsiteX0" fmla="*/ 4970 w 10000"/>
              <a:gd name="connsiteY0" fmla="*/ 0 h 10000"/>
              <a:gd name="connsiteX1" fmla="*/ 2910 w 10000"/>
              <a:gd name="connsiteY1" fmla="*/ 2007 h 10000"/>
              <a:gd name="connsiteX2" fmla="*/ 4304 w 10000"/>
              <a:gd name="connsiteY2" fmla="*/ 3100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6414 w 10000"/>
              <a:gd name="connsiteY5" fmla="*/ 2007 h 10000"/>
              <a:gd name="connsiteX6" fmla="*/ 7177 w 10000"/>
              <a:gd name="connsiteY6" fmla="*/ 2070 h 10000"/>
              <a:gd name="connsiteX7" fmla="*/ 4970 w 10000"/>
              <a:gd name="connsiteY7" fmla="*/ 0 h 10000"/>
              <a:gd name="connsiteX0" fmla="*/ 4999 w 10000"/>
              <a:gd name="connsiteY0" fmla="*/ 0 h 11405"/>
              <a:gd name="connsiteX1" fmla="*/ 2910 w 10000"/>
              <a:gd name="connsiteY1" fmla="*/ 3412 h 11405"/>
              <a:gd name="connsiteX2" fmla="*/ 4304 w 10000"/>
              <a:gd name="connsiteY2" fmla="*/ 4505 h 11405"/>
              <a:gd name="connsiteX3" fmla="*/ 0 w 10000"/>
              <a:gd name="connsiteY3" fmla="*/ 11405 h 11405"/>
              <a:gd name="connsiteX4" fmla="*/ 10000 w 10000"/>
              <a:gd name="connsiteY4" fmla="*/ 11405 h 11405"/>
              <a:gd name="connsiteX5" fmla="*/ 6414 w 10000"/>
              <a:gd name="connsiteY5" fmla="*/ 3412 h 11405"/>
              <a:gd name="connsiteX6" fmla="*/ 7177 w 10000"/>
              <a:gd name="connsiteY6" fmla="*/ 3475 h 11405"/>
              <a:gd name="connsiteX7" fmla="*/ 4999 w 10000"/>
              <a:gd name="connsiteY7" fmla="*/ 0 h 11405"/>
              <a:gd name="connsiteX0" fmla="*/ 4999 w 10000"/>
              <a:gd name="connsiteY0" fmla="*/ 0 h 11405"/>
              <a:gd name="connsiteX1" fmla="*/ 2910 w 10000"/>
              <a:gd name="connsiteY1" fmla="*/ 3412 h 11405"/>
              <a:gd name="connsiteX2" fmla="*/ 4319 w 10000"/>
              <a:gd name="connsiteY2" fmla="*/ 3881 h 11405"/>
              <a:gd name="connsiteX3" fmla="*/ 0 w 10000"/>
              <a:gd name="connsiteY3" fmla="*/ 11405 h 11405"/>
              <a:gd name="connsiteX4" fmla="*/ 10000 w 10000"/>
              <a:gd name="connsiteY4" fmla="*/ 11405 h 11405"/>
              <a:gd name="connsiteX5" fmla="*/ 6414 w 10000"/>
              <a:gd name="connsiteY5" fmla="*/ 3412 h 11405"/>
              <a:gd name="connsiteX6" fmla="*/ 7177 w 10000"/>
              <a:gd name="connsiteY6" fmla="*/ 3475 h 11405"/>
              <a:gd name="connsiteX7" fmla="*/ 4999 w 10000"/>
              <a:gd name="connsiteY7" fmla="*/ 0 h 11405"/>
              <a:gd name="connsiteX0" fmla="*/ 4999 w 10000"/>
              <a:gd name="connsiteY0" fmla="*/ 0 h 11405"/>
              <a:gd name="connsiteX1" fmla="*/ 2910 w 10000"/>
              <a:gd name="connsiteY1" fmla="*/ 3412 h 11405"/>
              <a:gd name="connsiteX2" fmla="*/ 4319 w 10000"/>
              <a:gd name="connsiteY2" fmla="*/ 3881 h 11405"/>
              <a:gd name="connsiteX3" fmla="*/ 0 w 10000"/>
              <a:gd name="connsiteY3" fmla="*/ 11405 h 11405"/>
              <a:gd name="connsiteX4" fmla="*/ 10000 w 10000"/>
              <a:gd name="connsiteY4" fmla="*/ 11405 h 11405"/>
              <a:gd name="connsiteX5" fmla="*/ 6003 w 10000"/>
              <a:gd name="connsiteY5" fmla="*/ 3568 h 11405"/>
              <a:gd name="connsiteX6" fmla="*/ 7177 w 10000"/>
              <a:gd name="connsiteY6" fmla="*/ 3475 h 11405"/>
              <a:gd name="connsiteX7" fmla="*/ 4999 w 10000"/>
              <a:gd name="connsiteY7" fmla="*/ 0 h 11405"/>
              <a:gd name="connsiteX0" fmla="*/ 4999 w 10000"/>
              <a:gd name="connsiteY0" fmla="*/ 0 h 11405"/>
              <a:gd name="connsiteX1" fmla="*/ 2910 w 10000"/>
              <a:gd name="connsiteY1" fmla="*/ 3412 h 11405"/>
              <a:gd name="connsiteX2" fmla="*/ 4363 w 10000"/>
              <a:gd name="connsiteY2" fmla="*/ 3569 h 11405"/>
              <a:gd name="connsiteX3" fmla="*/ 0 w 10000"/>
              <a:gd name="connsiteY3" fmla="*/ 11405 h 11405"/>
              <a:gd name="connsiteX4" fmla="*/ 10000 w 10000"/>
              <a:gd name="connsiteY4" fmla="*/ 11405 h 11405"/>
              <a:gd name="connsiteX5" fmla="*/ 6003 w 10000"/>
              <a:gd name="connsiteY5" fmla="*/ 3568 h 11405"/>
              <a:gd name="connsiteX6" fmla="*/ 7177 w 10000"/>
              <a:gd name="connsiteY6" fmla="*/ 3475 h 11405"/>
              <a:gd name="connsiteX7" fmla="*/ 4999 w 10000"/>
              <a:gd name="connsiteY7" fmla="*/ 0 h 11405"/>
              <a:gd name="connsiteX0" fmla="*/ 4999 w 10000"/>
              <a:gd name="connsiteY0" fmla="*/ 0 h 11405"/>
              <a:gd name="connsiteX1" fmla="*/ 2910 w 10000"/>
              <a:gd name="connsiteY1" fmla="*/ 3412 h 11405"/>
              <a:gd name="connsiteX2" fmla="*/ 4114 w 10000"/>
              <a:gd name="connsiteY2" fmla="*/ 3744 h 11405"/>
              <a:gd name="connsiteX3" fmla="*/ 0 w 10000"/>
              <a:gd name="connsiteY3" fmla="*/ 11405 h 11405"/>
              <a:gd name="connsiteX4" fmla="*/ 10000 w 10000"/>
              <a:gd name="connsiteY4" fmla="*/ 11405 h 11405"/>
              <a:gd name="connsiteX5" fmla="*/ 6003 w 10000"/>
              <a:gd name="connsiteY5" fmla="*/ 3568 h 11405"/>
              <a:gd name="connsiteX6" fmla="*/ 7177 w 10000"/>
              <a:gd name="connsiteY6" fmla="*/ 3475 h 11405"/>
              <a:gd name="connsiteX7" fmla="*/ 4999 w 10000"/>
              <a:gd name="connsiteY7" fmla="*/ 0 h 11405"/>
              <a:gd name="connsiteX0" fmla="*/ 4999 w 10000"/>
              <a:gd name="connsiteY0" fmla="*/ 0 h 11405"/>
              <a:gd name="connsiteX1" fmla="*/ 2910 w 10000"/>
              <a:gd name="connsiteY1" fmla="*/ 3412 h 11405"/>
              <a:gd name="connsiteX2" fmla="*/ 4026 w 10000"/>
              <a:gd name="connsiteY2" fmla="*/ 3744 h 11405"/>
              <a:gd name="connsiteX3" fmla="*/ 0 w 10000"/>
              <a:gd name="connsiteY3" fmla="*/ 11405 h 11405"/>
              <a:gd name="connsiteX4" fmla="*/ 10000 w 10000"/>
              <a:gd name="connsiteY4" fmla="*/ 11405 h 11405"/>
              <a:gd name="connsiteX5" fmla="*/ 6003 w 10000"/>
              <a:gd name="connsiteY5" fmla="*/ 3568 h 11405"/>
              <a:gd name="connsiteX6" fmla="*/ 7177 w 10000"/>
              <a:gd name="connsiteY6" fmla="*/ 3475 h 11405"/>
              <a:gd name="connsiteX7" fmla="*/ 4999 w 10000"/>
              <a:gd name="connsiteY7" fmla="*/ 0 h 1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1405">
                <a:moveTo>
                  <a:pt x="4999" y="0"/>
                </a:moveTo>
                <a:lnTo>
                  <a:pt x="2910" y="3412"/>
                </a:lnTo>
                <a:lnTo>
                  <a:pt x="4026" y="3744"/>
                </a:lnTo>
                <a:lnTo>
                  <a:pt x="0" y="11405"/>
                </a:lnTo>
                <a:lnTo>
                  <a:pt x="10000" y="11405"/>
                </a:lnTo>
                <a:lnTo>
                  <a:pt x="6003" y="3568"/>
                </a:lnTo>
                <a:lnTo>
                  <a:pt x="7177" y="3475"/>
                </a:lnTo>
                <a:lnTo>
                  <a:pt x="4999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  <a:lumMod val="53000"/>
                  <a:lumOff val="47000"/>
                </a:schemeClr>
              </a:gs>
              <a:gs pos="74000">
                <a:schemeClr val="accent1">
                  <a:lumMod val="45000"/>
                  <a:lumOff val="55000"/>
                  <a:alpha val="61000"/>
                </a:schemeClr>
              </a:gs>
              <a:gs pos="83000">
                <a:schemeClr val="accent1">
                  <a:lumMod val="45000"/>
                  <a:lumOff val="55000"/>
                  <a:alpha val="61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03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73960" y="165626"/>
            <a:ext cx="10595174" cy="693208"/>
            <a:chOff x="673960" y="165626"/>
            <a:chExt cx="10595174" cy="693208"/>
          </a:xfrm>
        </p:grpSpPr>
        <p:sp>
          <p:nvSpPr>
            <p:cNvPr id="2" name="矩形 1"/>
            <p:cNvSpPr/>
            <p:nvPr/>
          </p:nvSpPr>
          <p:spPr>
            <a:xfrm>
              <a:off x="673960" y="335025"/>
              <a:ext cx="45719" cy="49962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标题 1"/>
            <p:cNvSpPr txBox="1">
              <a:spLocks/>
            </p:cNvSpPr>
            <p:nvPr/>
          </p:nvSpPr>
          <p:spPr>
            <a:xfrm>
              <a:off x="753534" y="165626"/>
              <a:ext cx="10515600" cy="6932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0"/>
                </a:spcBef>
                <a:buNone/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/>
              <a:r>
                <a:rPr lang="zh-CN" altLang="en-US" sz="2800" dirty="0">
                  <a:solidFill>
                    <a:schemeClr val="bg1"/>
                  </a:solidFill>
                </a:rPr>
                <a:t>用户选择数据保护产品的核心需求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reeform 324"/>
          <p:cNvSpPr/>
          <p:nvPr/>
        </p:nvSpPr>
        <p:spPr bwMode="auto">
          <a:xfrm>
            <a:off x="4037183" y="1799564"/>
            <a:ext cx="1035867" cy="709267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rgbClr val="F15B67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325"/>
          <p:cNvSpPr/>
          <p:nvPr/>
        </p:nvSpPr>
        <p:spPr bwMode="auto">
          <a:xfrm>
            <a:off x="7224960" y="1799564"/>
            <a:ext cx="1212815" cy="592601"/>
          </a:xfrm>
          <a:custGeom>
            <a:avLst/>
            <a:gdLst>
              <a:gd name="T0" fmla="*/ 0 w 674"/>
              <a:gd name="T1" fmla="*/ 256 h 256"/>
              <a:gd name="T2" fmla="*/ 254 w 674"/>
              <a:gd name="T3" fmla="*/ 0 h 256"/>
              <a:gd name="T4" fmla="*/ 674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0" y="256"/>
                </a:moveTo>
                <a:lnTo>
                  <a:pt x="254" y="0"/>
                </a:lnTo>
                <a:lnTo>
                  <a:pt x="674" y="0"/>
                </a:lnTo>
              </a:path>
            </a:pathLst>
          </a:custGeom>
          <a:noFill/>
          <a:ln w="3175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329"/>
          <p:cNvSpPr>
            <a:spLocks noChangeShapeType="1"/>
          </p:cNvSpPr>
          <p:nvPr/>
        </p:nvSpPr>
        <p:spPr bwMode="auto">
          <a:xfrm>
            <a:off x="6159096" y="3923205"/>
            <a:ext cx="0" cy="736130"/>
          </a:xfrm>
          <a:prstGeom prst="line">
            <a:avLst/>
          </a:prstGeom>
          <a:noFill/>
          <a:ln w="3175" cap="flat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430770" y="1575710"/>
            <a:ext cx="3224611" cy="1867342"/>
            <a:chOff x="8157814" y="1575710"/>
            <a:chExt cx="3224611" cy="1867342"/>
          </a:xfrm>
        </p:grpSpPr>
        <p:grpSp>
          <p:nvGrpSpPr>
            <p:cNvPr id="8" name="Group 18"/>
            <p:cNvGrpSpPr/>
            <p:nvPr/>
          </p:nvGrpSpPr>
          <p:grpSpPr>
            <a:xfrm flipH="1">
              <a:off x="8157814" y="1575710"/>
              <a:ext cx="2728233" cy="375759"/>
              <a:chOff x="2669484" y="5083320"/>
              <a:chExt cx="2937284" cy="285233"/>
            </a:xfrm>
          </p:grpSpPr>
          <p:sp>
            <p:nvSpPr>
              <p:cNvPr id="10" name="TextBox 19"/>
              <p:cNvSpPr txBox="1"/>
              <p:nvPr/>
            </p:nvSpPr>
            <p:spPr>
              <a:xfrm flipH="1">
                <a:off x="2951406" y="5128827"/>
                <a:ext cx="2355909" cy="186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</a:rPr>
                  <a:t>简易的运维管理</a:t>
                </a:r>
              </a:p>
            </p:txBody>
          </p:sp>
          <p:sp>
            <p:nvSpPr>
              <p:cNvPr id="11" name="Rounded Rectangle 20"/>
              <p:cNvSpPr/>
              <p:nvPr/>
            </p:nvSpPr>
            <p:spPr>
              <a:xfrm>
                <a:off x="2669484" y="5083320"/>
                <a:ext cx="2937284" cy="285233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+mn-cs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8249139" y="2119613"/>
              <a:ext cx="313328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购买部署简易，首次购买和后期扩展时，手续简单，人力、财力成本投入少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运维管理便捷，无需专业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人员也可轻松管理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55116" y="4688344"/>
            <a:ext cx="3300738" cy="1612155"/>
            <a:chOff x="4282160" y="4688344"/>
            <a:chExt cx="3300738" cy="1612155"/>
          </a:xfrm>
        </p:grpSpPr>
        <p:grpSp>
          <p:nvGrpSpPr>
            <p:cNvPr id="13" name="Group 11"/>
            <p:cNvGrpSpPr/>
            <p:nvPr/>
          </p:nvGrpSpPr>
          <p:grpSpPr>
            <a:xfrm>
              <a:off x="4282160" y="4688344"/>
              <a:ext cx="3219226" cy="410467"/>
              <a:chOff x="3197748" y="4916392"/>
              <a:chExt cx="2717975" cy="303248"/>
            </a:xfrm>
          </p:grpSpPr>
          <p:sp>
            <p:nvSpPr>
              <p:cNvPr id="15" name="TextBox 9"/>
              <p:cNvSpPr txBox="1"/>
              <p:nvPr/>
            </p:nvSpPr>
            <p:spPr>
              <a:xfrm flipH="1">
                <a:off x="3197748" y="4977286"/>
                <a:ext cx="2717975" cy="181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</a:rPr>
                  <a:t>高效的数据保护</a:t>
                </a:r>
              </a:p>
            </p:txBody>
          </p:sp>
          <p:sp>
            <p:nvSpPr>
              <p:cNvPr id="16" name="Rounded Rectangle 10"/>
              <p:cNvSpPr/>
              <p:nvPr/>
            </p:nvSpPr>
            <p:spPr>
              <a:xfrm>
                <a:off x="3286935" y="4916392"/>
                <a:ext cx="2538659" cy="303248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+mn-cs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318965" y="5207892"/>
              <a:ext cx="3263933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提供专业数据保护技术，能够确保数据足够安全</a:t>
              </a:r>
              <a:endPara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</a:t>
              </a:r>
              <a:r>
                <a:rPr lang="zh-CN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高性能</a:t>
              </a: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的</a:t>
              </a:r>
              <a:r>
                <a:rPr lang="zh-CN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备份恢复引擎</a:t>
              </a: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，能有效应对数据激增挑战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85706" y="1178894"/>
            <a:ext cx="3072043" cy="3068754"/>
            <a:chOff x="4231762" y="1283904"/>
            <a:chExt cx="3072043" cy="3068754"/>
          </a:xfrm>
        </p:grpSpPr>
        <p:sp>
          <p:nvSpPr>
            <p:cNvPr id="18" name="Freeform 322"/>
            <p:cNvSpPr>
              <a:spLocks noEditPoints="1"/>
            </p:cNvSpPr>
            <p:nvPr/>
          </p:nvSpPr>
          <p:spPr bwMode="auto">
            <a:xfrm>
              <a:off x="4961948" y="2014090"/>
              <a:ext cx="1611671" cy="1608382"/>
            </a:xfrm>
            <a:custGeom>
              <a:avLst/>
              <a:gdLst>
                <a:gd name="T0" fmla="*/ 245 w 490"/>
                <a:gd name="T1" fmla="*/ 489 h 489"/>
                <a:gd name="T2" fmla="*/ 0 w 490"/>
                <a:gd name="T3" fmla="*/ 245 h 489"/>
                <a:gd name="T4" fmla="*/ 245 w 490"/>
                <a:gd name="T5" fmla="*/ 0 h 489"/>
                <a:gd name="T6" fmla="*/ 490 w 490"/>
                <a:gd name="T7" fmla="*/ 245 h 489"/>
                <a:gd name="T8" fmla="*/ 245 w 490"/>
                <a:gd name="T9" fmla="*/ 489 h 489"/>
                <a:gd name="T10" fmla="*/ 245 w 490"/>
                <a:gd name="T11" fmla="*/ 20 h 489"/>
                <a:gd name="T12" fmla="*/ 20 w 490"/>
                <a:gd name="T13" fmla="*/ 245 h 489"/>
                <a:gd name="T14" fmla="*/ 245 w 490"/>
                <a:gd name="T15" fmla="*/ 469 h 489"/>
                <a:gd name="T16" fmla="*/ 470 w 490"/>
                <a:gd name="T17" fmla="*/ 245 h 489"/>
                <a:gd name="T18" fmla="*/ 245 w 490"/>
                <a:gd name="T1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89">
                  <a:moveTo>
                    <a:pt x="245" y="489"/>
                  </a:moveTo>
                  <a:cubicBezTo>
                    <a:pt x="110" y="489"/>
                    <a:pt x="0" y="379"/>
                    <a:pt x="0" y="245"/>
                  </a:cubicBezTo>
                  <a:cubicBezTo>
                    <a:pt x="0" y="110"/>
                    <a:pt x="110" y="0"/>
                    <a:pt x="245" y="0"/>
                  </a:cubicBezTo>
                  <a:cubicBezTo>
                    <a:pt x="380" y="0"/>
                    <a:pt x="490" y="110"/>
                    <a:pt x="490" y="245"/>
                  </a:cubicBezTo>
                  <a:cubicBezTo>
                    <a:pt x="490" y="379"/>
                    <a:pt x="380" y="489"/>
                    <a:pt x="245" y="489"/>
                  </a:cubicBezTo>
                  <a:close/>
                  <a:moveTo>
                    <a:pt x="245" y="20"/>
                  </a:moveTo>
                  <a:cubicBezTo>
                    <a:pt x="121" y="20"/>
                    <a:pt x="20" y="121"/>
                    <a:pt x="20" y="245"/>
                  </a:cubicBezTo>
                  <a:cubicBezTo>
                    <a:pt x="20" y="368"/>
                    <a:pt x="121" y="469"/>
                    <a:pt x="245" y="469"/>
                  </a:cubicBezTo>
                  <a:cubicBezTo>
                    <a:pt x="369" y="469"/>
                    <a:pt x="470" y="368"/>
                    <a:pt x="470" y="245"/>
                  </a:cubicBezTo>
                  <a:cubicBezTo>
                    <a:pt x="470" y="121"/>
                    <a:pt x="369" y="20"/>
                    <a:pt x="245" y="20"/>
                  </a:cubicBezTo>
                  <a:close/>
                </a:path>
              </a:pathLst>
            </a:custGeom>
            <a:solidFill>
              <a:srgbClr val="3D485D">
                <a:alpha val="4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323"/>
            <p:cNvSpPr>
              <a:spLocks noEditPoints="1"/>
            </p:cNvSpPr>
            <p:nvPr/>
          </p:nvSpPr>
          <p:spPr bwMode="auto">
            <a:xfrm>
              <a:off x="4231762" y="1283904"/>
              <a:ext cx="3072043" cy="3068754"/>
            </a:xfrm>
            <a:custGeom>
              <a:avLst/>
              <a:gdLst>
                <a:gd name="T0" fmla="*/ 467 w 934"/>
                <a:gd name="T1" fmla="*/ 933 h 933"/>
                <a:gd name="T2" fmla="*/ 0 w 934"/>
                <a:gd name="T3" fmla="*/ 467 h 933"/>
                <a:gd name="T4" fmla="*/ 467 w 934"/>
                <a:gd name="T5" fmla="*/ 0 h 933"/>
                <a:gd name="T6" fmla="*/ 934 w 934"/>
                <a:gd name="T7" fmla="*/ 467 h 933"/>
                <a:gd name="T8" fmla="*/ 467 w 934"/>
                <a:gd name="T9" fmla="*/ 933 h 933"/>
                <a:gd name="T10" fmla="*/ 467 w 934"/>
                <a:gd name="T11" fmla="*/ 40 h 933"/>
                <a:gd name="T12" fmla="*/ 40 w 934"/>
                <a:gd name="T13" fmla="*/ 467 h 933"/>
                <a:gd name="T14" fmla="*/ 467 w 934"/>
                <a:gd name="T15" fmla="*/ 893 h 933"/>
                <a:gd name="T16" fmla="*/ 894 w 934"/>
                <a:gd name="T17" fmla="*/ 467 h 933"/>
                <a:gd name="T18" fmla="*/ 467 w 934"/>
                <a:gd name="T19" fmla="*/ 4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4" h="933">
                  <a:moveTo>
                    <a:pt x="467" y="933"/>
                  </a:moveTo>
                  <a:cubicBezTo>
                    <a:pt x="210" y="933"/>
                    <a:pt x="0" y="724"/>
                    <a:pt x="0" y="467"/>
                  </a:cubicBezTo>
                  <a:cubicBezTo>
                    <a:pt x="0" y="209"/>
                    <a:pt x="210" y="0"/>
                    <a:pt x="467" y="0"/>
                  </a:cubicBezTo>
                  <a:cubicBezTo>
                    <a:pt x="724" y="0"/>
                    <a:pt x="934" y="209"/>
                    <a:pt x="934" y="467"/>
                  </a:cubicBezTo>
                  <a:cubicBezTo>
                    <a:pt x="934" y="724"/>
                    <a:pt x="724" y="933"/>
                    <a:pt x="467" y="933"/>
                  </a:cubicBezTo>
                  <a:close/>
                  <a:moveTo>
                    <a:pt x="467" y="40"/>
                  </a:moveTo>
                  <a:cubicBezTo>
                    <a:pt x="232" y="40"/>
                    <a:pt x="40" y="231"/>
                    <a:pt x="40" y="467"/>
                  </a:cubicBezTo>
                  <a:cubicBezTo>
                    <a:pt x="40" y="702"/>
                    <a:pt x="232" y="893"/>
                    <a:pt x="467" y="893"/>
                  </a:cubicBezTo>
                  <a:cubicBezTo>
                    <a:pt x="702" y="893"/>
                    <a:pt x="894" y="702"/>
                    <a:pt x="894" y="467"/>
                  </a:cubicBezTo>
                  <a:cubicBezTo>
                    <a:pt x="894" y="231"/>
                    <a:pt x="702" y="40"/>
                    <a:pt x="467" y="40"/>
                  </a:cubicBezTo>
                  <a:close/>
                </a:path>
              </a:pathLst>
            </a:custGeom>
            <a:solidFill>
              <a:srgbClr val="3D485D">
                <a:alpha val="4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326"/>
            <p:cNvSpPr/>
            <p:nvPr/>
          </p:nvSpPr>
          <p:spPr bwMode="auto">
            <a:xfrm>
              <a:off x="4767890" y="3336318"/>
              <a:ext cx="1999788" cy="680849"/>
            </a:xfrm>
            <a:custGeom>
              <a:avLst/>
              <a:gdLst>
                <a:gd name="T0" fmla="*/ 304 w 608"/>
                <a:gd name="T1" fmla="*/ 120 h 207"/>
                <a:gd name="T2" fmla="*/ 75 w 608"/>
                <a:gd name="T3" fmla="*/ 0 h 207"/>
                <a:gd name="T4" fmla="*/ 0 w 608"/>
                <a:gd name="T5" fmla="*/ 43 h 207"/>
                <a:gd name="T6" fmla="*/ 304 w 608"/>
                <a:gd name="T7" fmla="*/ 207 h 207"/>
                <a:gd name="T8" fmla="*/ 608 w 608"/>
                <a:gd name="T9" fmla="*/ 43 h 207"/>
                <a:gd name="T10" fmla="*/ 533 w 608"/>
                <a:gd name="T11" fmla="*/ 0 h 207"/>
                <a:gd name="T12" fmla="*/ 304 w 608"/>
                <a:gd name="T13" fmla="*/ 12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07">
                  <a:moveTo>
                    <a:pt x="304" y="120"/>
                  </a:moveTo>
                  <a:cubicBezTo>
                    <a:pt x="209" y="120"/>
                    <a:pt x="125" y="73"/>
                    <a:pt x="75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5" y="142"/>
                    <a:pt x="177" y="207"/>
                    <a:pt x="304" y="207"/>
                  </a:cubicBezTo>
                  <a:cubicBezTo>
                    <a:pt x="431" y="207"/>
                    <a:pt x="543" y="142"/>
                    <a:pt x="608" y="43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483" y="73"/>
                    <a:pt x="399" y="120"/>
                    <a:pt x="304" y="1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327"/>
            <p:cNvSpPr/>
            <p:nvPr/>
          </p:nvSpPr>
          <p:spPr bwMode="auto">
            <a:xfrm>
              <a:off x="4570542" y="1622684"/>
              <a:ext cx="1124881" cy="1730080"/>
            </a:xfrm>
            <a:custGeom>
              <a:avLst/>
              <a:gdLst>
                <a:gd name="T0" fmla="*/ 86 w 342"/>
                <a:gd name="T1" fmla="*/ 364 h 526"/>
                <a:gd name="T2" fmla="*/ 342 w 342"/>
                <a:gd name="T3" fmla="*/ 87 h 526"/>
                <a:gd name="T4" fmla="*/ 342 w 342"/>
                <a:gd name="T5" fmla="*/ 0 h 526"/>
                <a:gd name="T6" fmla="*/ 0 w 342"/>
                <a:gd name="T7" fmla="*/ 364 h 526"/>
                <a:gd name="T8" fmla="*/ 38 w 342"/>
                <a:gd name="T9" fmla="*/ 526 h 526"/>
                <a:gd name="T10" fmla="*/ 113 w 342"/>
                <a:gd name="T11" fmla="*/ 483 h 526"/>
                <a:gd name="T12" fmla="*/ 86 w 342"/>
                <a:gd name="T13" fmla="*/ 36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86" y="364"/>
                  </a:moveTo>
                  <a:cubicBezTo>
                    <a:pt x="86" y="217"/>
                    <a:pt x="199" y="98"/>
                    <a:pt x="342" y="87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151" y="11"/>
                    <a:pt x="0" y="170"/>
                    <a:pt x="0" y="364"/>
                  </a:cubicBezTo>
                  <a:cubicBezTo>
                    <a:pt x="0" y="422"/>
                    <a:pt x="14" y="477"/>
                    <a:pt x="38" y="526"/>
                  </a:cubicBezTo>
                  <a:cubicBezTo>
                    <a:pt x="113" y="483"/>
                    <a:pt x="113" y="483"/>
                    <a:pt x="113" y="483"/>
                  </a:cubicBezTo>
                  <a:cubicBezTo>
                    <a:pt x="96" y="447"/>
                    <a:pt x="86" y="406"/>
                    <a:pt x="86" y="36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328"/>
            <p:cNvSpPr/>
            <p:nvPr/>
          </p:nvSpPr>
          <p:spPr bwMode="auto">
            <a:xfrm>
              <a:off x="5840145" y="1622684"/>
              <a:ext cx="1124881" cy="1730080"/>
            </a:xfrm>
            <a:custGeom>
              <a:avLst/>
              <a:gdLst>
                <a:gd name="T0" fmla="*/ 256 w 342"/>
                <a:gd name="T1" fmla="*/ 364 h 526"/>
                <a:gd name="T2" fmla="*/ 229 w 342"/>
                <a:gd name="T3" fmla="*/ 483 h 526"/>
                <a:gd name="T4" fmla="*/ 304 w 342"/>
                <a:gd name="T5" fmla="*/ 526 h 526"/>
                <a:gd name="T6" fmla="*/ 342 w 342"/>
                <a:gd name="T7" fmla="*/ 364 h 526"/>
                <a:gd name="T8" fmla="*/ 0 w 342"/>
                <a:gd name="T9" fmla="*/ 0 h 526"/>
                <a:gd name="T10" fmla="*/ 0 w 342"/>
                <a:gd name="T11" fmla="*/ 87 h 526"/>
                <a:gd name="T12" fmla="*/ 256 w 342"/>
                <a:gd name="T13" fmla="*/ 36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256" y="364"/>
                  </a:moveTo>
                  <a:cubicBezTo>
                    <a:pt x="256" y="406"/>
                    <a:pt x="246" y="447"/>
                    <a:pt x="229" y="483"/>
                  </a:cubicBezTo>
                  <a:cubicBezTo>
                    <a:pt x="304" y="526"/>
                    <a:pt x="304" y="526"/>
                    <a:pt x="304" y="526"/>
                  </a:cubicBezTo>
                  <a:cubicBezTo>
                    <a:pt x="328" y="477"/>
                    <a:pt x="342" y="422"/>
                    <a:pt x="342" y="364"/>
                  </a:cubicBezTo>
                  <a:cubicBezTo>
                    <a:pt x="342" y="170"/>
                    <a:pt x="191" y="11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43" y="98"/>
                    <a:pt x="256" y="217"/>
                    <a:pt x="256" y="36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4687075" y="2657300"/>
              <a:ext cx="21614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微软雅黑"/>
                </a:rPr>
                <a:t>核心需求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70016" y="1617899"/>
            <a:ext cx="3124284" cy="1617950"/>
            <a:chOff x="809827" y="1628854"/>
            <a:chExt cx="3124284" cy="1617950"/>
          </a:xfrm>
        </p:grpSpPr>
        <p:grpSp>
          <p:nvGrpSpPr>
            <p:cNvPr id="25" name="Group 15"/>
            <p:cNvGrpSpPr/>
            <p:nvPr/>
          </p:nvGrpSpPr>
          <p:grpSpPr>
            <a:xfrm>
              <a:off x="809827" y="1628854"/>
              <a:ext cx="2966627" cy="378773"/>
              <a:chOff x="2635554" y="5137445"/>
              <a:chExt cx="3193944" cy="218632"/>
            </a:xfrm>
          </p:grpSpPr>
          <p:sp>
            <p:nvSpPr>
              <p:cNvPr id="27" name="TextBox 16"/>
              <p:cNvSpPr txBox="1"/>
              <p:nvPr/>
            </p:nvSpPr>
            <p:spPr>
              <a:xfrm flipH="1">
                <a:off x="3146410" y="5177678"/>
                <a:ext cx="2172233" cy="142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/>
                    <a:ea typeface="微软雅黑"/>
                    <a:cs typeface="微软雅黑"/>
                  </a:rPr>
                  <a:t>全面的数据保护</a:t>
                </a:r>
              </a:p>
            </p:txBody>
          </p:sp>
          <p:sp>
            <p:nvSpPr>
              <p:cNvPr id="28" name="Rounded Rectangle 17"/>
              <p:cNvSpPr/>
              <p:nvPr/>
            </p:nvSpPr>
            <p:spPr>
              <a:xfrm>
                <a:off x="2635554" y="5137445"/>
                <a:ext cx="3193944" cy="218632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+mn-cs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955031" y="2154197"/>
              <a:ext cx="2979080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具有广泛兼容性，兼顾当前和未来发展需求</a:t>
              </a:r>
              <a:endPara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以一套方案就可以实现物理、虚拟和云环境的统一保护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3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b="24662"/>
          <a:stretch/>
        </p:blipFill>
        <p:spPr>
          <a:xfrm>
            <a:off x="1" y="581024"/>
            <a:ext cx="12201524" cy="48958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90549"/>
            <a:ext cx="12192000" cy="4886326"/>
          </a:xfrm>
          <a:prstGeom prst="rect">
            <a:avLst/>
          </a:prstGeom>
          <a:solidFill>
            <a:srgbClr val="1C2D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3"/>
          <p:cNvSpPr txBox="1">
            <a:spLocks/>
          </p:cNvSpPr>
          <p:nvPr/>
        </p:nvSpPr>
        <p:spPr bwMode="auto">
          <a:xfrm>
            <a:off x="4331803" y="193683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02: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占位符 3"/>
          <p:cNvSpPr txBox="1">
            <a:spLocks/>
          </p:cNvSpPr>
          <p:nvPr/>
        </p:nvSpPr>
        <p:spPr bwMode="auto">
          <a:xfrm>
            <a:off x="1169259" y="2707737"/>
            <a:ext cx="9853481" cy="12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50000"/>
              </a:lnSpc>
              <a:buClr>
                <a:srgbClr val="D00000"/>
              </a:buClr>
              <a:buSzPct val="150000"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AnyBackup Express 7.0 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产品介绍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63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459616" y="2087761"/>
            <a:ext cx="1579364" cy="15793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4" y="170751"/>
            <a:ext cx="10515600" cy="69320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AnyBackup Express 7.0</a:t>
            </a:r>
            <a:r>
              <a:rPr lang="zh-CN" altLang="en-US" dirty="0">
                <a:solidFill>
                  <a:schemeClr val="bg1"/>
                </a:solidFill>
              </a:rPr>
              <a:t>，有效满足上述需求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150447" y="1393653"/>
            <a:ext cx="281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AnyBackup Express 7.0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统一数据保护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C0AB09A-8C01-419D-9CBC-1E484EBE1554}"/>
              </a:ext>
            </a:extLst>
          </p:cNvPr>
          <p:cNvSpPr txBox="1"/>
          <p:nvPr/>
        </p:nvSpPr>
        <p:spPr>
          <a:xfrm>
            <a:off x="9264487" y="2305294"/>
            <a:ext cx="26060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全面保护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卓越性能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简易管理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TCO</a:t>
            </a:r>
          </a:p>
        </p:txBody>
      </p:sp>
      <p:sp>
        <p:nvSpPr>
          <p:cNvPr id="55" name="矩形 54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80145" y="1548199"/>
            <a:ext cx="8683552" cy="4272316"/>
            <a:chOff x="164234" y="1558344"/>
            <a:chExt cx="9235361" cy="4272316"/>
          </a:xfrm>
        </p:grpSpPr>
        <p:grpSp>
          <p:nvGrpSpPr>
            <p:cNvPr id="3" name="组合 2"/>
            <p:cNvGrpSpPr/>
            <p:nvPr/>
          </p:nvGrpSpPr>
          <p:grpSpPr>
            <a:xfrm>
              <a:off x="2190095" y="3170959"/>
              <a:ext cx="5054668" cy="1566774"/>
              <a:chOff x="2190095" y="3170959"/>
              <a:chExt cx="5054668" cy="1566774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2190095" y="3170959"/>
                <a:ext cx="5054668" cy="1566774"/>
              </a:xfrm>
              <a:prstGeom prst="roundRect">
                <a:avLst>
                  <a:gd name="adj" fmla="val 12745"/>
                </a:avLst>
              </a:prstGeom>
              <a:solidFill>
                <a:schemeClr val="tx2">
                  <a:lumMod val="20000"/>
                  <a:lumOff val="80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2405044" y="4010888"/>
                <a:ext cx="4638349" cy="507633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AnyBackup  Express 7.0</a:t>
                </a: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2409972" y="3432903"/>
                <a:ext cx="4638349" cy="49087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统一数据保护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851794" y="4718693"/>
              <a:ext cx="3724379" cy="346181"/>
              <a:chOff x="2851794" y="4718693"/>
              <a:chExt cx="3724379" cy="346181"/>
            </a:xfrm>
          </p:grpSpPr>
          <p:cxnSp>
            <p:nvCxnSpPr>
              <p:cNvPr id="18" name="直接箭头连接符 17"/>
              <p:cNvCxnSpPr/>
              <p:nvPr/>
            </p:nvCxnSpPr>
            <p:spPr>
              <a:xfrm flipV="1">
                <a:off x="2851794" y="4718693"/>
                <a:ext cx="1" cy="34618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V="1">
                <a:off x="4093254" y="4742452"/>
                <a:ext cx="1" cy="32242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 flipV="1">
                <a:off x="5360470" y="4718693"/>
                <a:ext cx="1" cy="34618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6576172" y="4742452"/>
                <a:ext cx="1" cy="32242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1033860" y="1558344"/>
              <a:ext cx="7456177" cy="1396481"/>
              <a:chOff x="1033860" y="1558344"/>
              <a:chExt cx="7456177" cy="1396481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033860" y="1558344"/>
                <a:ext cx="7413396" cy="810708"/>
              </a:xfrm>
              <a:prstGeom prst="roundRect">
                <a:avLst>
                  <a:gd name="adj" fmla="val 14504"/>
                </a:avLst>
              </a:prstGeom>
              <a:solidFill>
                <a:schemeClr val="tx2">
                  <a:lumMod val="20000"/>
                  <a:lumOff val="80000"/>
                  <a:alpha val="20000"/>
                </a:schemeClr>
              </a:solidFill>
              <a:ln w="9525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</a:pP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72F8E0-D586-4BDE-8342-ED2E6D856D38}"/>
                  </a:ext>
                </a:extLst>
              </p:cNvPr>
              <p:cNvSpPr txBox="1"/>
              <p:nvPr/>
            </p:nvSpPr>
            <p:spPr>
              <a:xfrm>
                <a:off x="2318836" y="2073039"/>
                <a:ext cx="1054236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数据库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72F8E0-D586-4BDE-8342-ED2E6D856D38}"/>
                  </a:ext>
                </a:extLst>
              </p:cNvPr>
              <p:cNvSpPr txBox="1"/>
              <p:nvPr/>
            </p:nvSpPr>
            <p:spPr>
              <a:xfrm>
                <a:off x="1092753" y="2073039"/>
                <a:ext cx="939837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大数据平台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72F8E0-D586-4BDE-8342-ED2E6D856D38}"/>
                  </a:ext>
                </a:extLst>
              </p:cNvPr>
              <p:cNvSpPr txBox="1"/>
              <p:nvPr/>
            </p:nvSpPr>
            <p:spPr>
              <a:xfrm>
                <a:off x="5885013" y="2073039"/>
                <a:ext cx="1178112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虚拟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D72F8E0-D586-4BDE-8342-ED2E6D856D38}"/>
                  </a:ext>
                </a:extLst>
              </p:cNvPr>
              <p:cNvSpPr txBox="1"/>
              <p:nvPr/>
            </p:nvSpPr>
            <p:spPr>
              <a:xfrm>
                <a:off x="3224095" y="2073039"/>
                <a:ext cx="1615215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海量文件</a:t>
                </a: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033861" y="2393369"/>
                <a:ext cx="7456176" cy="56145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7F7F7F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4770960" y="2460745"/>
                <a:ext cx="1724865" cy="40079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LAN-Free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备份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D72F8E0-D586-4BDE-8342-ED2E6D856D38}"/>
                  </a:ext>
                </a:extLst>
              </p:cNvPr>
              <p:cNvSpPr txBox="1"/>
              <p:nvPr/>
            </p:nvSpPr>
            <p:spPr>
              <a:xfrm>
                <a:off x="7132172" y="2083937"/>
                <a:ext cx="1178112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云</a:t>
                </a: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6662809" y="2460745"/>
                <a:ext cx="1737734" cy="40079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持续数据保护</a:t>
                </a: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838917" y="2460745"/>
                <a:ext cx="1765047" cy="40079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永久增量备份</a:t>
                </a: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34296" y="1641314"/>
                <a:ext cx="479546" cy="479546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D72F8E0-D586-4BDE-8342-ED2E6D856D38}"/>
                  </a:ext>
                </a:extLst>
              </p:cNvPr>
              <p:cNvSpPr txBox="1"/>
              <p:nvPr/>
            </p:nvSpPr>
            <p:spPr>
              <a:xfrm>
                <a:off x="4622347" y="2073039"/>
                <a:ext cx="1178112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物理</a:t>
                </a: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113224" y="2460745"/>
                <a:ext cx="1558709" cy="40079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重复数据删除</a:t>
                </a:r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3024" y="1699305"/>
                <a:ext cx="453113" cy="395822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0812" y="1678444"/>
                <a:ext cx="400996" cy="400996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6482" y="1672135"/>
                <a:ext cx="358804" cy="400203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9960" y="1674056"/>
                <a:ext cx="419662" cy="445567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8519" y="1689708"/>
                <a:ext cx="405419" cy="405419"/>
              </a:xfrm>
              <a:prstGeom prst="rect">
                <a:avLst/>
              </a:prstGeom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2580569" y="5053317"/>
              <a:ext cx="4554013" cy="777343"/>
              <a:chOff x="2580569" y="5053317"/>
              <a:chExt cx="4554013" cy="77734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AD9EA57-132D-481F-96E5-5482B6451297}"/>
                  </a:ext>
                </a:extLst>
              </p:cNvPr>
              <p:cNvSpPr txBox="1"/>
              <p:nvPr/>
            </p:nvSpPr>
            <p:spPr>
              <a:xfrm>
                <a:off x="2580569" y="5571494"/>
                <a:ext cx="602181" cy="259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块存储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770008B-FF87-4262-9313-69B8D7F07091}"/>
                  </a:ext>
                </a:extLst>
              </p:cNvPr>
              <p:cNvSpPr txBox="1"/>
              <p:nvPr/>
            </p:nvSpPr>
            <p:spPr>
              <a:xfrm>
                <a:off x="3525569" y="5568031"/>
                <a:ext cx="1097575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文件存储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770008B-FF87-4262-9313-69B8D7F07091}"/>
                  </a:ext>
                </a:extLst>
              </p:cNvPr>
              <p:cNvSpPr txBox="1"/>
              <p:nvPr/>
            </p:nvSpPr>
            <p:spPr>
              <a:xfrm>
                <a:off x="6037007" y="5568031"/>
                <a:ext cx="1097575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离线存储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770008B-FF87-4262-9313-69B8D7F07091}"/>
                  </a:ext>
                </a:extLst>
              </p:cNvPr>
              <p:cNvSpPr txBox="1"/>
              <p:nvPr/>
            </p:nvSpPr>
            <p:spPr>
              <a:xfrm>
                <a:off x="4816918" y="5564569"/>
                <a:ext cx="1097575" cy="25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对象存储</a:t>
                </a: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4683" y="5053317"/>
                <a:ext cx="494080" cy="494079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5730" y="5066275"/>
                <a:ext cx="485633" cy="485633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9621" y="5062614"/>
                <a:ext cx="530953" cy="530953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3098" y="5067606"/>
                <a:ext cx="533600" cy="533600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7159530" y="3179072"/>
              <a:ext cx="2240065" cy="1612169"/>
              <a:chOff x="7159530" y="3179072"/>
              <a:chExt cx="2240065" cy="1612169"/>
            </a:xfrm>
          </p:grpSpPr>
          <p:sp>
            <p:nvSpPr>
              <p:cNvPr id="7" name="等腰三角形 6"/>
              <p:cNvSpPr/>
              <p:nvPr/>
            </p:nvSpPr>
            <p:spPr>
              <a:xfrm rot="5400000">
                <a:off x="6775387" y="3648448"/>
                <a:ext cx="1612169" cy="67341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8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5D43766-3F67-4C35-835D-DD066F155C29}"/>
                  </a:ext>
                </a:extLst>
              </p:cNvPr>
              <p:cNvSpPr txBox="1"/>
              <p:nvPr/>
            </p:nvSpPr>
            <p:spPr>
              <a:xfrm>
                <a:off x="7159530" y="3523269"/>
                <a:ext cx="11507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云归档</a:t>
                </a:r>
                <a:r>
                  <a:rPr lang="en-US" altLang="zh-CN" sz="1100" b="0" dirty="0">
                    <a:solidFill>
                      <a:schemeClr val="bg1"/>
                    </a:solidFill>
                  </a:rPr>
                  <a:t>/</a:t>
                </a:r>
                <a:r>
                  <a:rPr lang="zh-CN" altLang="en-US" sz="1100" b="0" dirty="0">
                    <a:solidFill>
                      <a:schemeClr val="bg1"/>
                    </a:solidFill>
                  </a:rPr>
                  <a:t>云复制</a:t>
                </a: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7865346" y="3392918"/>
                <a:ext cx="1534249" cy="1002973"/>
                <a:chOff x="430433" y="3360721"/>
                <a:chExt cx="1522589" cy="995351"/>
              </a:xfrm>
            </p:grpSpPr>
            <p:pic>
              <p:nvPicPr>
                <p:cNvPr id="53" name="图片 52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433" y="3360721"/>
                  <a:ext cx="1522589" cy="995351"/>
                </a:xfrm>
                <a:prstGeom prst="rect">
                  <a:avLst/>
                </a:prstGeom>
              </p:spPr>
            </p:pic>
            <p:sp>
              <p:nvSpPr>
                <p:cNvPr id="56" name="矩形 55"/>
                <p:cNvSpPr/>
                <p:nvPr/>
              </p:nvSpPr>
              <p:spPr>
                <a:xfrm>
                  <a:off x="741034" y="3680468"/>
                  <a:ext cx="1002626" cy="635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本地</a:t>
                  </a: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私有云</a:t>
                  </a:r>
                  <a:endPara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公有云</a:t>
                  </a:r>
                  <a:endPara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托管云</a:t>
                  </a:r>
                  <a:endPara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164234" y="3246960"/>
              <a:ext cx="2058114" cy="1476392"/>
              <a:chOff x="164234" y="3246960"/>
              <a:chExt cx="2058114" cy="1476392"/>
            </a:xfrm>
          </p:grpSpPr>
          <p:sp>
            <p:nvSpPr>
              <p:cNvPr id="6" name="等腰三角形 5"/>
              <p:cNvSpPr/>
              <p:nvPr/>
            </p:nvSpPr>
            <p:spPr>
              <a:xfrm rot="5400000">
                <a:off x="1149831" y="3650835"/>
                <a:ext cx="1476392" cy="66864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8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5D43766-3F67-4C35-835D-DD066F155C29}"/>
                  </a:ext>
                </a:extLst>
              </p:cNvPr>
              <p:cNvSpPr txBox="1"/>
              <p:nvPr/>
            </p:nvSpPr>
            <p:spPr>
              <a:xfrm>
                <a:off x="1293561" y="3439144"/>
                <a:ext cx="9286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1100" b="0" dirty="0">
                    <a:solidFill>
                      <a:schemeClr val="bg1"/>
                    </a:solidFill>
                  </a:rPr>
                  <a:t>备份</a:t>
                </a:r>
                <a:r>
                  <a:rPr lang="en-US" altLang="zh-CN" sz="1100" b="0" dirty="0">
                    <a:solidFill>
                      <a:schemeClr val="bg1"/>
                    </a:solidFill>
                  </a:rPr>
                  <a:t>/</a:t>
                </a:r>
                <a:r>
                  <a:rPr lang="zh-CN" altLang="en-US" sz="1100" b="0" dirty="0">
                    <a:solidFill>
                      <a:schemeClr val="bg1"/>
                    </a:solidFill>
                  </a:rPr>
                  <a:t>复制</a:t>
                </a: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164234" y="3392919"/>
                <a:ext cx="1534250" cy="1002974"/>
                <a:chOff x="711368" y="3507277"/>
                <a:chExt cx="1522590" cy="995351"/>
              </a:xfrm>
            </p:grpSpPr>
            <p:pic>
              <p:nvPicPr>
                <p:cNvPr id="59" name="图片 58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368" y="3507277"/>
                  <a:ext cx="1522590" cy="995351"/>
                </a:xfrm>
                <a:prstGeom prst="rect">
                  <a:avLst/>
                </a:prstGeom>
              </p:spPr>
            </p:pic>
            <p:sp>
              <p:nvSpPr>
                <p:cNvPr id="62" name="矩形 61"/>
                <p:cNvSpPr/>
                <p:nvPr/>
              </p:nvSpPr>
              <p:spPr>
                <a:xfrm>
                  <a:off x="976390" y="3944709"/>
                  <a:ext cx="1002626" cy="2723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本地</a:t>
                  </a:r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私有云</a:t>
                  </a:r>
                  <a:endPara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51" name="直接箭头连接符 50"/>
              <p:cNvCxnSpPr/>
              <p:nvPr/>
            </p:nvCxnSpPr>
            <p:spPr>
              <a:xfrm flipV="1">
                <a:off x="1687062" y="3961362"/>
                <a:ext cx="521665" cy="9165"/>
              </a:xfrm>
              <a:prstGeom prst="straightConnector1">
                <a:avLst/>
              </a:prstGeom>
              <a:ln w="15875">
                <a:solidFill>
                  <a:schemeClr val="tx2">
                    <a:lumMod val="75000"/>
                    <a:alpha val="26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接箭头连接符 51"/>
            <p:cNvCxnSpPr/>
            <p:nvPr/>
          </p:nvCxnSpPr>
          <p:spPr>
            <a:xfrm>
              <a:off x="7159531" y="3961362"/>
              <a:ext cx="772990" cy="9165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  <a:alpha val="26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组合 73"/>
            <p:cNvGrpSpPr/>
            <p:nvPr/>
          </p:nvGrpSpPr>
          <p:grpSpPr>
            <a:xfrm>
              <a:off x="3652795" y="2979968"/>
              <a:ext cx="2006888" cy="417672"/>
              <a:chOff x="3652795" y="2979968"/>
              <a:chExt cx="2006888" cy="417672"/>
            </a:xfrm>
          </p:grpSpPr>
          <p:cxnSp>
            <p:nvCxnSpPr>
              <p:cNvPr id="72" name="直接箭头连接符 71"/>
              <p:cNvCxnSpPr/>
              <p:nvPr/>
            </p:nvCxnSpPr>
            <p:spPr>
              <a:xfrm flipV="1">
                <a:off x="3652795" y="2979968"/>
                <a:ext cx="0" cy="41767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/>
              <p:cNvCxnSpPr/>
              <p:nvPr/>
            </p:nvCxnSpPr>
            <p:spPr>
              <a:xfrm flipV="1">
                <a:off x="5659683" y="2979968"/>
                <a:ext cx="0" cy="41295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4C0AB09A-8C01-419D-9CBC-1E484EBE1554}"/>
              </a:ext>
            </a:extLst>
          </p:cNvPr>
          <p:cNvSpPr txBox="1"/>
          <p:nvPr/>
        </p:nvSpPr>
        <p:spPr>
          <a:xfrm>
            <a:off x="9255882" y="4077071"/>
            <a:ext cx="26060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适用场景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本地集中备份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本地备份及异地灾备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多分支机构共享灾备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云备份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0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  <p:bldP spid="54" grpId="0"/>
      <p:bldP spid="55" grpId="0" animBg="1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AnyBackup Express 7.0</a:t>
            </a:r>
            <a:r>
              <a:rPr lang="zh-CN" altLang="en-US" dirty="0">
                <a:solidFill>
                  <a:schemeClr val="bg1"/>
                </a:solidFill>
              </a:rPr>
              <a:t> 全家福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081984" y="3762280"/>
            <a:ext cx="9999111" cy="2598963"/>
            <a:chOff x="1081984" y="3762280"/>
            <a:chExt cx="9999111" cy="2598963"/>
          </a:xfrm>
        </p:grpSpPr>
        <p:grpSp>
          <p:nvGrpSpPr>
            <p:cNvPr id="18" name="组合 17"/>
            <p:cNvGrpSpPr/>
            <p:nvPr/>
          </p:nvGrpSpPr>
          <p:grpSpPr>
            <a:xfrm>
              <a:off x="1081984" y="3762280"/>
              <a:ext cx="9997034" cy="2598963"/>
              <a:chOff x="1081984" y="3762280"/>
              <a:chExt cx="9997034" cy="259896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464796" y="3766306"/>
                <a:ext cx="9614222" cy="2960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156267" y="4061951"/>
                <a:ext cx="9913443" cy="326404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" name="直接连接符 6"/>
              <p:cNvCxnSpPr>
                <a:cxnSpLocks/>
              </p:cNvCxnSpPr>
              <p:nvPr/>
            </p:nvCxnSpPr>
            <p:spPr>
              <a:xfrm>
                <a:off x="3400023" y="3762280"/>
                <a:ext cx="3916" cy="259896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6752848" y="4110443"/>
                <a:ext cx="915690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0735"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VX820</a:t>
                </a: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346" y="4400874"/>
                <a:ext cx="782385" cy="398540"/>
              </a:xfrm>
              <a:prstGeom prst="rect">
                <a:avLst/>
              </a:prstGeom>
            </p:spPr>
          </p:pic>
          <p:sp>
            <p:nvSpPr>
              <p:cNvPr id="13" name="Text Box 33"/>
              <p:cNvSpPr txBox="1">
                <a:spLocks noChangeArrowheads="1"/>
              </p:cNvSpPr>
              <p:nvPr/>
            </p:nvSpPr>
            <p:spPr bwMode="auto">
              <a:xfrm>
                <a:off x="6459769" y="4816089"/>
                <a:ext cx="1546820" cy="152349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颗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1.7GHz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八核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Intel Bronze 3106 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处理器</a:t>
                </a: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32GB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高速缓存</a:t>
                </a:r>
                <a:endParaRPr lang="en-US" altLang="zh-CN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单节点存储容量</a:t>
                </a:r>
                <a:r>
                  <a:rPr lang="en-US" altLang="zh-CN" sz="1100" kern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64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TB</a:t>
                </a: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支持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Scale-out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扩展，最多扩展至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个节点</a:t>
                </a:r>
                <a:endParaRPr lang="en-US" altLang="zh-CN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flipV="1">
                <a:off x="1146959" y="6306970"/>
                <a:ext cx="9923479" cy="50069"/>
              </a:xfrm>
              <a:prstGeom prst="line">
                <a:avLst/>
              </a:prstGeom>
              <a:ln w="158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9269669" y="4122030"/>
                <a:ext cx="1127196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0735"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VX1220</a:t>
                </a: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7890" y="4447886"/>
                <a:ext cx="782385" cy="39854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1595665" y="4102573"/>
                <a:ext cx="1630883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0735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软件版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4526" y="4432460"/>
                <a:ext cx="387983" cy="399174"/>
              </a:xfrm>
              <a:prstGeom prst="rect">
                <a:avLst/>
              </a:prstGeom>
            </p:spPr>
          </p:pic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1420269" y="3818678"/>
                <a:ext cx="2149944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0735"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纯软件产品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5468938" y="3807762"/>
                <a:ext cx="3147732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0735"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备份一体机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 Box 33"/>
              <p:cNvSpPr txBox="1">
                <a:spLocks noChangeArrowheads="1"/>
              </p:cNvSpPr>
              <p:nvPr/>
            </p:nvSpPr>
            <p:spPr bwMode="auto">
              <a:xfrm>
                <a:off x="1606406" y="4760008"/>
                <a:ext cx="1593364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可自主式安装部署在企业级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Linux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平台或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windows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平台上</a:t>
                </a: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可兼容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Intel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</a:t>
                </a: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8491571" y="4032822"/>
                <a:ext cx="0" cy="230542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9118433" y="4817925"/>
                <a:ext cx="1604635" cy="152349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颗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2.1GHz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八核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Intel Silver 4110 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处理器</a:t>
                </a: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64GB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高速缓存</a:t>
                </a: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单节点存储容量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96TB</a:t>
                </a: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支持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Scale-out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扩展，最多扩展至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个节点</a:t>
                </a:r>
                <a:endParaRPr lang="en-US" altLang="zh-CN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081984" y="3781084"/>
                <a:ext cx="430887" cy="2571859"/>
                <a:chOff x="1081984" y="3781084"/>
                <a:chExt cx="430887" cy="2571859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1156267" y="3781084"/>
                  <a:ext cx="298279" cy="2571859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>
                    <a:defRPr/>
                  </a:pPr>
                  <a:endParaRPr lang="zh-CN" altLang="en-US" sz="3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081984" y="4477740"/>
                  <a:ext cx="430887" cy="913070"/>
                </a:xfrm>
                <a:prstGeom prst="rect">
                  <a:avLst/>
                </a:prstGeom>
                <a:noFill/>
              </p:spPr>
              <p:txBody>
                <a:bodyPr vert="eaVert" wrap="none">
                  <a:spAutoFit/>
                </a:bodyPr>
                <a:lstStyle/>
                <a:p>
                  <a:pPr defTabSz="1218565">
                    <a:defRPr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硬件规格</a:t>
                  </a:r>
                </a:p>
              </p:txBody>
            </p:sp>
          </p:grpSp>
          <p:cxnSp>
            <p:nvCxnSpPr>
              <p:cNvPr id="72" name="直接连接符 71"/>
              <p:cNvCxnSpPr/>
              <p:nvPr/>
            </p:nvCxnSpPr>
            <p:spPr>
              <a:xfrm>
                <a:off x="5788400" y="4061951"/>
                <a:ext cx="0" cy="228641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4022014" y="4110443"/>
                <a:ext cx="915690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0735"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E6020</a:t>
                </a:r>
              </a:p>
            </p:txBody>
          </p:sp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1512" y="4400874"/>
                <a:ext cx="782385" cy="398540"/>
              </a:xfrm>
              <a:prstGeom prst="rect">
                <a:avLst/>
              </a:prstGeom>
            </p:spPr>
          </p:pic>
          <p:sp>
            <p:nvSpPr>
              <p:cNvPr id="77" name="Text Box 33"/>
              <p:cNvSpPr txBox="1">
                <a:spLocks noChangeArrowheads="1"/>
              </p:cNvSpPr>
              <p:nvPr/>
            </p:nvSpPr>
            <p:spPr bwMode="auto">
              <a:xfrm>
                <a:off x="3728933" y="4816089"/>
                <a:ext cx="1579869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颗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1.7GHz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八核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Intel Bronze 3106 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处理器</a:t>
                </a: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32GB</a:t>
                </a: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高速缓存</a:t>
                </a:r>
                <a:endParaRPr lang="en-US" altLang="zh-CN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 defTabSz="800735">
                  <a:lnSpc>
                    <a:spcPct val="150000"/>
                  </a:lnSpc>
                  <a:buSzPct val="60000"/>
                  <a:buFont typeface="Arial" panose="020B0604020202020204" pitchFamily="34" charset="0"/>
                  <a:buChar char="•"/>
                  <a:tabLst>
                    <a:tab pos="456565" algn="l"/>
                  </a:tabLst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存储容量</a:t>
                </a:r>
                <a:r>
                  <a:rPr lang="en-US" altLang="zh-CN" sz="1100" kern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36</a:t>
                </a:r>
                <a:r>
                  <a:rPr lang="en-US" altLang="zh-CN" sz="11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TB</a:t>
                </a:r>
              </a:p>
            </p:txBody>
          </p:sp>
        </p:grpSp>
        <p:cxnSp>
          <p:nvCxnSpPr>
            <p:cNvPr id="15" name="直接连接符 14"/>
            <p:cNvCxnSpPr>
              <a:cxnSpLocks/>
            </p:cNvCxnSpPr>
            <p:nvPr/>
          </p:nvCxnSpPr>
          <p:spPr>
            <a:xfrm>
              <a:off x="11079018" y="3766306"/>
              <a:ext cx="2077" cy="2551357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077403" y="2288217"/>
            <a:ext cx="10003692" cy="1581771"/>
            <a:chOff x="1077403" y="2288217"/>
            <a:chExt cx="10003692" cy="1581771"/>
          </a:xfrm>
        </p:grpSpPr>
        <p:grpSp>
          <p:nvGrpSpPr>
            <p:cNvPr id="19" name="组合 18"/>
            <p:cNvGrpSpPr/>
            <p:nvPr/>
          </p:nvGrpSpPr>
          <p:grpSpPr>
            <a:xfrm>
              <a:off x="1077403" y="2288217"/>
              <a:ext cx="9992307" cy="1581771"/>
              <a:chOff x="1077403" y="2288217"/>
              <a:chExt cx="9992307" cy="158177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477496" y="2289796"/>
                <a:ext cx="9592214" cy="2960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1077403" y="2288217"/>
                <a:ext cx="430887" cy="1465570"/>
                <a:chOff x="32390" y="1634585"/>
                <a:chExt cx="391390" cy="1374071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92453" y="1634585"/>
                  <a:ext cx="295910" cy="137407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24713">
                    <a:defRPr/>
                  </a:pPr>
                  <a:endParaRPr lang="zh-CN" altLang="en-US" sz="1867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32390" y="1807499"/>
                  <a:ext cx="391390" cy="939957"/>
                </a:xfrm>
                <a:prstGeom prst="rect">
                  <a:avLst/>
                </a:prstGeom>
                <a:noFill/>
              </p:spPr>
              <p:txBody>
                <a:bodyPr vert="eaVert" wrap="square">
                  <a:spAutoFit/>
                </a:bodyPr>
                <a:lstStyle/>
                <a:p>
                  <a:pPr algn="ctr" defTabSz="1624713">
                    <a:defRPr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技术特性</a:t>
                  </a:r>
                </a:p>
              </p:txBody>
            </p:sp>
          </p:grpSp>
          <p:cxnSp>
            <p:nvCxnSpPr>
              <p:cNvPr id="41" name="直接连接符 40"/>
              <p:cNvCxnSpPr/>
              <p:nvPr/>
            </p:nvCxnSpPr>
            <p:spPr>
              <a:xfrm>
                <a:off x="7824900" y="2308119"/>
                <a:ext cx="0" cy="147296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4283479" y="2289796"/>
                <a:ext cx="0" cy="1464765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 bwMode="auto">
              <a:xfrm>
                <a:off x="2098980" y="2527484"/>
                <a:ext cx="1721808" cy="134250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0800" tIns="70400" rIns="140800" bIns="70400" numCol="1" rtlCol="0" anchor="t" anchorCtr="0" compatLnSpc="1">
                <a:spAutoFit/>
              </a:bodyPr>
              <a:lstStyle/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重复数据删除</a:t>
                </a: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LAN-Free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备份恢复</a:t>
                </a: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永久增量备份</a:t>
                </a: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持续数据保护</a:t>
                </a: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云备份</a:t>
                </a: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5194897" y="2587013"/>
                <a:ext cx="2360612" cy="11024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0800" tIns="70400" rIns="140800" bIns="70400" numCol="1" rtlCol="0" anchor="t" anchorCtr="0" compatLnSpc="1">
                <a:spAutoFit/>
              </a:bodyPr>
              <a:lstStyle/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SAP HANA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保护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Hadoop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保护</a:t>
                </a: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云平台保护</a:t>
                </a: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非结构化数据保护</a:t>
                </a:r>
              </a:p>
            </p:txBody>
          </p:sp>
          <p:sp>
            <p:nvSpPr>
              <p:cNvPr id="48" name="Rectangle 22"/>
              <p:cNvSpPr>
                <a:spLocks noChangeArrowheads="1"/>
              </p:cNvSpPr>
              <p:nvPr/>
            </p:nvSpPr>
            <p:spPr bwMode="auto">
              <a:xfrm>
                <a:off x="2163315" y="2349899"/>
                <a:ext cx="1665670" cy="20512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67620">
                  <a:defRPr/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企业级数据保护技术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Rectangle 22"/>
              <p:cNvSpPr>
                <a:spLocks noChangeArrowheads="1"/>
              </p:cNvSpPr>
              <p:nvPr/>
            </p:nvSpPr>
            <p:spPr bwMode="auto">
              <a:xfrm>
                <a:off x="5160460" y="2350373"/>
                <a:ext cx="1689400" cy="20512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67620">
                  <a:defRPr/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全面的数据保护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Rectangle 22"/>
              <p:cNvSpPr>
                <a:spLocks noChangeArrowheads="1"/>
              </p:cNvSpPr>
              <p:nvPr/>
            </p:nvSpPr>
            <p:spPr bwMode="auto">
              <a:xfrm>
                <a:off x="8663977" y="2323032"/>
                <a:ext cx="1560133" cy="20512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67620">
                  <a:defRPr/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简易的运维管理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8372500" y="2623710"/>
                <a:ext cx="2248019" cy="11024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0800" tIns="70400" rIns="140800" bIns="70400" numCol="1" rtlCol="0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轻松实现产品选购、部署、扩展、使用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112181" indent="-112181" defTabSz="1424904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无缝集成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AnyBackup Master Server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73" name="直接连接符 72"/>
            <p:cNvCxnSpPr>
              <a:cxnSpLocks/>
            </p:cNvCxnSpPr>
            <p:nvPr/>
          </p:nvCxnSpPr>
          <p:spPr>
            <a:xfrm>
              <a:off x="11077907" y="2320998"/>
              <a:ext cx="3188" cy="1441282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089014" y="912800"/>
            <a:ext cx="9995061" cy="1388993"/>
            <a:chOff x="1089014" y="912800"/>
            <a:chExt cx="9995061" cy="1388993"/>
          </a:xfrm>
        </p:grpSpPr>
        <p:grpSp>
          <p:nvGrpSpPr>
            <p:cNvPr id="20" name="组合 19"/>
            <p:cNvGrpSpPr/>
            <p:nvPr/>
          </p:nvGrpSpPr>
          <p:grpSpPr>
            <a:xfrm>
              <a:off x="1089014" y="912800"/>
              <a:ext cx="9980696" cy="1388993"/>
              <a:chOff x="1089014" y="912800"/>
              <a:chExt cx="9980696" cy="138899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089014" y="912800"/>
                <a:ext cx="430887" cy="1342907"/>
                <a:chOff x="1089014" y="912800"/>
                <a:chExt cx="430887" cy="1342907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140830" y="912800"/>
                  <a:ext cx="327257" cy="1342907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624713">
                    <a:defRPr/>
                  </a:pPr>
                  <a:endParaRPr lang="zh-CN" altLang="en-US" sz="1867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>
                <a:xfrm>
                  <a:off x="1089014" y="1070647"/>
                  <a:ext cx="430887" cy="1102751"/>
                </a:xfrm>
                <a:prstGeom prst="rect">
                  <a:avLst/>
                </a:prstGeom>
                <a:noFill/>
              </p:spPr>
              <p:txBody>
                <a:bodyPr vert="eaVert" wrap="square">
                  <a:spAutoFit/>
                </a:bodyPr>
                <a:lstStyle/>
                <a:p>
                  <a:pPr algn="ctr" defTabSz="1624713">
                    <a:defRPr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应用场景</a:t>
                  </a:r>
                </a:p>
              </p:txBody>
            </p:sp>
          </p:grpSp>
          <p:sp>
            <p:nvSpPr>
              <p:cNvPr id="64" name="矩形 63"/>
              <p:cNvSpPr/>
              <p:nvPr/>
            </p:nvSpPr>
            <p:spPr bwMode="auto">
              <a:xfrm>
                <a:off x="1984207" y="1804052"/>
                <a:ext cx="1212352" cy="3588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0800" tIns="70400" rIns="140800" bIns="70400" numCol="1" rtlCol="0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424904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本地集中备份</a:t>
                </a: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6034183" y="1839832"/>
                <a:ext cx="2362531" cy="3588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0800" tIns="70400" rIns="140800" bIns="70400" numCol="1" rtlCol="0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424904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多分支机构共享灾备</a:t>
                </a: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8859822" y="1825382"/>
                <a:ext cx="1775005" cy="3822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0800" tIns="70400" rIns="140800" bIns="70400" numCol="1" rtlCol="0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424904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云备份</a:t>
                </a:r>
              </a:p>
            </p:txBody>
          </p:sp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74067" y="1313797"/>
                <a:ext cx="580912" cy="580912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932450" y="1305872"/>
                <a:ext cx="514714" cy="520699"/>
              </a:xfrm>
              <a:prstGeom prst="rect">
                <a:avLst/>
              </a:prstGeom>
            </p:spPr>
          </p:pic>
          <p:sp>
            <p:nvSpPr>
              <p:cNvPr id="78" name="矩形 77"/>
              <p:cNvSpPr/>
              <p:nvPr/>
            </p:nvSpPr>
            <p:spPr>
              <a:xfrm>
                <a:off x="1477496" y="919228"/>
                <a:ext cx="9592214" cy="2960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 flipH="1">
                <a:off x="3551969" y="1215274"/>
                <a:ext cx="18244" cy="108651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22"/>
              <p:cNvSpPr>
                <a:spLocks noChangeArrowheads="1"/>
              </p:cNvSpPr>
              <p:nvPr/>
            </p:nvSpPr>
            <p:spPr bwMode="auto">
              <a:xfrm>
                <a:off x="4981963" y="958027"/>
                <a:ext cx="2149944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0735"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应用场景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8447301" y="1197107"/>
                <a:ext cx="0" cy="110468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6043294" y="1215274"/>
                <a:ext cx="13641" cy="108651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09257" y="1305100"/>
                <a:ext cx="345460" cy="477065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87650" y="1391412"/>
                <a:ext cx="494313" cy="488631"/>
              </a:xfrm>
              <a:prstGeom prst="rect">
                <a:avLst/>
              </a:prstGeom>
            </p:spPr>
          </p:pic>
          <p:sp>
            <p:nvSpPr>
              <p:cNvPr id="69" name="矩形 68"/>
              <p:cNvSpPr/>
              <p:nvPr/>
            </p:nvSpPr>
            <p:spPr bwMode="auto">
              <a:xfrm>
                <a:off x="3934546" y="1804052"/>
                <a:ext cx="1705247" cy="3588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0800" tIns="70400" rIns="140800" bIns="70400" numCol="1" rtlCol="0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424904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本地备份及异地灾备</a:t>
                </a:r>
              </a:p>
            </p:txBody>
          </p:sp>
        </p:grpSp>
        <p:cxnSp>
          <p:nvCxnSpPr>
            <p:cNvPr id="79" name="直接连接符 78"/>
            <p:cNvCxnSpPr>
              <a:cxnSpLocks/>
            </p:cNvCxnSpPr>
            <p:nvPr/>
          </p:nvCxnSpPr>
          <p:spPr>
            <a:xfrm flipH="1">
              <a:off x="11081095" y="912800"/>
              <a:ext cx="2980" cy="1386867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32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34" y="170751"/>
            <a:ext cx="10515600" cy="69320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AnyBackup Express 7.0 </a:t>
            </a:r>
            <a:r>
              <a:rPr lang="zh-CN" altLang="en-US" dirty="0">
                <a:solidFill>
                  <a:schemeClr val="bg1"/>
                </a:solidFill>
              </a:rPr>
              <a:t>核心亮点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286390" y="1812068"/>
            <a:ext cx="1778609" cy="1754457"/>
            <a:chOff x="4286390" y="1812068"/>
            <a:chExt cx="1778609" cy="1754457"/>
          </a:xfrm>
        </p:grpSpPr>
        <p:sp>
          <p:nvSpPr>
            <p:cNvPr id="4" name="Freeform 6"/>
            <p:cNvSpPr/>
            <p:nvPr/>
          </p:nvSpPr>
          <p:spPr bwMode="auto">
            <a:xfrm>
              <a:off x="4286390" y="1812068"/>
              <a:ext cx="1778609" cy="1754457"/>
            </a:xfrm>
            <a:custGeom>
              <a:avLst/>
              <a:gdLst>
                <a:gd name="T0" fmla="*/ 87 w 87"/>
                <a:gd name="T1" fmla="*/ 86 h 86"/>
                <a:gd name="T2" fmla="*/ 23 w 87"/>
                <a:gd name="T3" fmla="*/ 86 h 86"/>
                <a:gd name="T4" fmla="*/ 0 w 87"/>
                <a:gd name="T5" fmla="*/ 63 h 86"/>
                <a:gd name="T6" fmla="*/ 0 w 87"/>
                <a:gd name="T7" fmla="*/ 0 h 86"/>
                <a:gd name="T8" fmla="*/ 64 w 87"/>
                <a:gd name="T9" fmla="*/ 0 h 86"/>
                <a:gd name="T10" fmla="*/ 87 w 87"/>
                <a:gd name="T11" fmla="*/ 22 h 86"/>
                <a:gd name="T12" fmla="*/ 87 w 87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87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0" y="86"/>
                    <a:pt x="0" y="7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7" y="0"/>
                    <a:pt x="87" y="10"/>
                    <a:pt x="87" y="22"/>
                  </a:cubicBezTo>
                  <a:lnTo>
                    <a:pt x="87" y="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8" name="矩形 37"/>
            <p:cNvSpPr>
              <a:spLocks noChangeArrowheads="1"/>
            </p:cNvSpPr>
            <p:nvPr/>
          </p:nvSpPr>
          <p:spPr bwMode="auto">
            <a:xfrm>
              <a:off x="4735691" y="2262087"/>
              <a:ext cx="763334" cy="83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itchFamily="50" charset="-78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itchFamily="50" charset="-7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40905" y="1812068"/>
            <a:ext cx="1754456" cy="1754457"/>
            <a:chOff x="6140905" y="1812068"/>
            <a:chExt cx="1754456" cy="1754457"/>
          </a:xfrm>
        </p:grpSpPr>
        <p:sp>
          <p:nvSpPr>
            <p:cNvPr id="3" name="Freeform 5"/>
            <p:cNvSpPr/>
            <p:nvPr/>
          </p:nvSpPr>
          <p:spPr bwMode="auto">
            <a:xfrm>
              <a:off x="6140905" y="1812068"/>
              <a:ext cx="1754456" cy="1754457"/>
            </a:xfrm>
            <a:custGeom>
              <a:avLst/>
              <a:gdLst>
                <a:gd name="T0" fmla="*/ 0 w 86"/>
                <a:gd name="T1" fmla="*/ 86 h 86"/>
                <a:gd name="T2" fmla="*/ 0 w 86"/>
                <a:gd name="T3" fmla="*/ 22 h 86"/>
                <a:gd name="T4" fmla="*/ 23 w 86"/>
                <a:gd name="T5" fmla="*/ 0 h 86"/>
                <a:gd name="T6" fmla="*/ 86 w 86"/>
                <a:gd name="T7" fmla="*/ 0 h 86"/>
                <a:gd name="T8" fmla="*/ 86 w 86"/>
                <a:gd name="T9" fmla="*/ 63 h 86"/>
                <a:gd name="T10" fmla="*/ 64 w 86"/>
                <a:gd name="T11" fmla="*/ 86 h 86"/>
                <a:gd name="T12" fmla="*/ 0 w 8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76"/>
                    <a:pt x="76" y="86"/>
                    <a:pt x="64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9" name="矩形 38"/>
            <p:cNvSpPr>
              <a:spLocks noChangeArrowheads="1"/>
            </p:cNvSpPr>
            <p:nvPr/>
          </p:nvSpPr>
          <p:spPr bwMode="auto">
            <a:xfrm>
              <a:off x="6657662" y="2179121"/>
              <a:ext cx="838239" cy="83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itchFamily="50" charset="-78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itchFamily="50" charset="-7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86390" y="3651056"/>
            <a:ext cx="1778609" cy="1769983"/>
            <a:chOff x="4286390" y="3651056"/>
            <a:chExt cx="1778609" cy="1769983"/>
          </a:xfrm>
        </p:grpSpPr>
        <p:sp>
          <p:nvSpPr>
            <p:cNvPr id="6" name="Freeform 8"/>
            <p:cNvSpPr/>
            <p:nvPr/>
          </p:nvSpPr>
          <p:spPr bwMode="auto">
            <a:xfrm>
              <a:off x="4286390" y="3651056"/>
              <a:ext cx="1778609" cy="1769983"/>
            </a:xfrm>
            <a:custGeom>
              <a:avLst/>
              <a:gdLst>
                <a:gd name="T0" fmla="*/ 0 w 87"/>
                <a:gd name="T1" fmla="*/ 87 h 87"/>
                <a:gd name="T2" fmla="*/ 0 w 87"/>
                <a:gd name="T3" fmla="*/ 23 h 87"/>
                <a:gd name="T4" fmla="*/ 23 w 87"/>
                <a:gd name="T5" fmla="*/ 0 h 87"/>
                <a:gd name="T6" fmla="*/ 87 w 87"/>
                <a:gd name="T7" fmla="*/ 0 h 87"/>
                <a:gd name="T8" fmla="*/ 87 w 87"/>
                <a:gd name="T9" fmla="*/ 64 h 87"/>
                <a:gd name="T10" fmla="*/ 64 w 87"/>
                <a:gd name="T11" fmla="*/ 87 h 87"/>
                <a:gd name="T12" fmla="*/ 0 w 8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76"/>
                    <a:pt x="77" y="87"/>
                    <a:pt x="64" y="87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4766612" y="4148515"/>
              <a:ext cx="836498" cy="83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itchFamily="50" charset="-78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itchFamily="50" charset="-7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40905" y="3651056"/>
            <a:ext cx="1754456" cy="1769983"/>
            <a:chOff x="6140905" y="3651056"/>
            <a:chExt cx="1754456" cy="1769983"/>
          </a:xfrm>
        </p:grpSpPr>
        <p:sp>
          <p:nvSpPr>
            <p:cNvPr id="5" name="Freeform 7"/>
            <p:cNvSpPr/>
            <p:nvPr/>
          </p:nvSpPr>
          <p:spPr bwMode="auto">
            <a:xfrm>
              <a:off x="6140905" y="3651056"/>
              <a:ext cx="1754456" cy="1769983"/>
            </a:xfrm>
            <a:custGeom>
              <a:avLst/>
              <a:gdLst>
                <a:gd name="T0" fmla="*/ 86 w 86"/>
                <a:gd name="T1" fmla="*/ 87 h 87"/>
                <a:gd name="T2" fmla="*/ 23 w 86"/>
                <a:gd name="T3" fmla="*/ 87 h 87"/>
                <a:gd name="T4" fmla="*/ 0 w 86"/>
                <a:gd name="T5" fmla="*/ 64 h 87"/>
                <a:gd name="T6" fmla="*/ 0 w 86"/>
                <a:gd name="T7" fmla="*/ 0 h 87"/>
                <a:gd name="T8" fmla="*/ 64 w 86"/>
                <a:gd name="T9" fmla="*/ 0 h 87"/>
                <a:gd name="T10" fmla="*/ 86 w 86"/>
                <a:gd name="T11" fmla="*/ 23 h 87"/>
                <a:gd name="T12" fmla="*/ 86 w 86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23" y="87"/>
                    <a:pt x="23" y="87"/>
                    <a:pt x="23" y="87"/>
                  </a:cubicBezTo>
                  <a:cubicBezTo>
                    <a:pt x="10" y="87"/>
                    <a:pt x="0" y="76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6" y="0"/>
                    <a:pt x="86" y="10"/>
                    <a:pt x="86" y="23"/>
                  </a:cubicBezTo>
                  <a:lnTo>
                    <a:pt x="86" y="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11" name="矩形 40"/>
            <p:cNvSpPr>
              <a:spLocks noChangeArrowheads="1"/>
            </p:cNvSpPr>
            <p:nvPr/>
          </p:nvSpPr>
          <p:spPr bwMode="auto">
            <a:xfrm>
              <a:off x="6695747" y="4129378"/>
              <a:ext cx="855659" cy="83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itchFamily="50" charset="-78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itchFamily="50" charset="-78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30075" y="1670772"/>
            <a:ext cx="3080409" cy="1793562"/>
            <a:chOff x="1130075" y="1670772"/>
            <a:chExt cx="3080409" cy="1793562"/>
          </a:xfrm>
        </p:grpSpPr>
        <p:sp>
          <p:nvSpPr>
            <p:cNvPr id="42" name="TextBox 57"/>
            <p:cNvSpPr txBox="1"/>
            <p:nvPr/>
          </p:nvSpPr>
          <p:spPr bwMode="auto">
            <a:xfrm>
              <a:off x="1600402" y="2233228"/>
              <a:ext cx="2610082" cy="1231106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285750" indent="-285750">
                <a:buFont typeface="Arial" panose="020B0604020202020204" pitchFamily="34" charset="0"/>
                <a:buChar char="•"/>
                <a:defRPr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全面的</a:t>
              </a:r>
              <a:r>
                <a:rPr lang="en-US" altLang="zh-CN" dirty="0">
                  <a:solidFill>
                    <a:schemeClr val="bg1"/>
                  </a:solidFill>
                </a:rPr>
                <a:t>IT</a:t>
              </a:r>
              <a:r>
                <a:rPr lang="zh-CN" altLang="en-US" dirty="0">
                  <a:solidFill>
                    <a:schemeClr val="bg1"/>
                  </a:solidFill>
                </a:rPr>
                <a:t>环境兼容性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广泛的云环境兼容性</a:t>
              </a:r>
            </a:p>
            <a:p>
              <a:pPr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</a:rPr>
                <a:t>SAP HANA/Hadoop</a:t>
              </a:r>
              <a:r>
                <a:rPr lang="zh-CN" altLang="en-US" dirty="0">
                  <a:solidFill>
                    <a:schemeClr val="bg1"/>
                  </a:solidFill>
                </a:rPr>
                <a:t>等应用平台兼容性</a:t>
              </a: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1130075" y="1670772"/>
              <a:ext cx="2871160" cy="573813"/>
            </a:xfrm>
            <a:prstGeom prst="round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全面保护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5187" y="3813874"/>
            <a:ext cx="3260390" cy="1512171"/>
            <a:chOff x="955187" y="3813874"/>
            <a:chExt cx="3260390" cy="1512171"/>
          </a:xfrm>
        </p:grpSpPr>
        <p:sp>
          <p:nvSpPr>
            <p:cNvPr id="45" name="TextBox 57"/>
            <p:cNvSpPr txBox="1"/>
            <p:nvPr/>
          </p:nvSpPr>
          <p:spPr bwMode="auto">
            <a:xfrm>
              <a:off x="1614385" y="4341160"/>
              <a:ext cx="2601192" cy="98488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 sz="1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>
                  <a:solidFill>
                    <a:schemeClr val="bg1"/>
                  </a:solidFill>
                </a:rPr>
                <a:t>基于功能的授权模式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</a:rPr>
                <a:t>支持经济弹性的云存储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</a:rPr>
                <a:t>可整合多种利旧存储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55187" y="3813874"/>
              <a:ext cx="3071185" cy="573813"/>
            </a:xfrm>
            <a:prstGeom prst="round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超低</a:t>
              </a:r>
              <a:r>
                <a:rPr lang="en-US" altLang="zh-CN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TCO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12658" y="1656862"/>
            <a:ext cx="3037513" cy="1845944"/>
            <a:chOff x="8012658" y="1656862"/>
            <a:chExt cx="3037513" cy="1845944"/>
          </a:xfrm>
        </p:grpSpPr>
        <p:sp>
          <p:nvSpPr>
            <p:cNvPr id="49" name="TextBox 57"/>
            <p:cNvSpPr txBox="1"/>
            <p:nvPr/>
          </p:nvSpPr>
          <p:spPr bwMode="auto">
            <a:xfrm>
              <a:off x="8012658" y="2194756"/>
              <a:ext cx="2964810" cy="130805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 sz="1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>
                  <a:solidFill>
                    <a:schemeClr val="bg1"/>
                  </a:solidFill>
                </a:rPr>
                <a:t>重复数据删除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</a:rPr>
                <a:t>永久增量备份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</a:rPr>
                <a:t>LAN-Free</a:t>
              </a:r>
              <a:r>
                <a:rPr lang="zh-CN" altLang="en-US" sz="1600" dirty="0">
                  <a:solidFill>
                    <a:schemeClr val="bg1"/>
                  </a:solidFill>
                </a:rPr>
                <a:t>备份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</a:rPr>
                <a:t>持续数据保护</a:t>
              </a: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8179011" y="1656862"/>
              <a:ext cx="2871160" cy="573813"/>
            </a:xfrm>
            <a:prstGeom prst="round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卓越性能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12658" y="3769608"/>
            <a:ext cx="3256476" cy="1849185"/>
            <a:chOff x="8012658" y="3769608"/>
            <a:chExt cx="3256476" cy="1849185"/>
          </a:xfrm>
        </p:grpSpPr>
        <p:sp>
          <p:nvSpPr>
            <p:cNvPr id="21" name="TextBox 57"/>
            <p:cNvSpPr txBox="1"/>
            <p:nvPr/>
          </p:nvSpPr>
          <p:spPr bwMode="auto">
            <a:xfrm>
              <a:off x="8012658" y="4387687"/>
              <a:ext cx="3256476" cy="1231106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 sz="1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>
                  <a:solidFill>
                    <a:schemeClr val="bg1"/>
                  </a:solidFill>
                </a:rPr>
                <a:t>一体机部署方式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</a:rPr>
                <a:t>All-in-One-Web</a:t>
              </a:r>
              <a:r>
                <a:rPr lang="zh-CN" altLang="en-US" sz="1600" dirty="0">
                  <a:solidFill>
                    <a:schemeClr val="bg1"/>
                  </a:solidFill>
                </a:rPr>
                <a:t>管理模式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</a:rPr>
                <a:t>无缝集成</a:t>
              </a:r>
              <a:r>
                <a:rPr lang="en-US" altLang="zh-CN" sz="1600" dirty="0">
                  <a:solidFill>
                    <a:schemeClr val="bg1"/>
                  </a:solidFill>
                </a:rPr>
                <a:t>AnyBackup Master Server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8220612" y="3769608"/>
              <a:ext cx="2871160" cy="573813"/>
            </a:xfrm>
            <a:prstGeom prst="round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简易管理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11117" y="2836795"/>
            <a:ext cx="1566418" cy="1550892"/>
            <a:chOff x="5311117" y="2836795"/>
            <a:chExt cx="1566418" cy="1550892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311117" y="2836795"/>
              <a:ext cx="1566418" cy="15508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74619" y="3220653"/>
              <a:ext cx="1015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核心亮点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673960" y="335025"/>
            <a:ext cx="45719" cy="4996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12060</TotalTime>
  <Words>2253</Words>
  <Application>Microsoft Office PowerPoint</Application>
  <PresentationFormat>宽屏</PresentationFormat>
  <Paragraphs>616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Adobe Gothic Std B</vt:lpstr>
      <vt:lpstr>Microsoft YaHei</vt:lpstr>
      <vt:lpstr>Microsoft YaHei</vt:lpstr>
      <vt:lpstr>Arial</vt:lpstr>
      <vt:lpstr>Calibri</vt:lpstr>
      <vt:lpstr>Calibri Light</vt:lpstr>
      <vt:lpstr>Franklin Gothic Medium</vt:lpstr>
      <vt:lpstr>Impact</vt:lpstr>
      <vt:lpstr>Wingdings</vt:lpstr>
      <vt:lpstr>Office 主题</vt:lpstr>
      <vt:lpstr>1_Office 主题</vt:lpstr>
      <vt:lpstr>2_Office 主题</vt:lpstr>
      <vt:lpstr>AnyBackup Express 7.0 产品介绍</vt:lpstr>
      <vt:lpstr>PowerPoint 演示文稿</vt:lpstr>
      <vt:lpstr>PowerPoint 演示文稿</vt:lpstr>
      <vt:lpstr>数字化时代，用户面临的数据保护挑战 </vt:lpstr>
      <vt:lpstr>PowerPoint 演示文稿</vt:lpstr>
      <vt:lpstr>PowerPoint 演示文稿</vt:lpstr>
      <vt:lpstr>AnyBackup Express 7.0，有效满足上述需求</vt:lpstr>
      <vt:lpstr>AnyBackup Express 7.0 全家福</vt:lpstr>
      <vt:lpstr>AnyBackup Express 7.0 核心亮点</vt:lpstr>
      <vt:lpstr>AnyBackup Express 7.0 市场成果</vt:lpstr>
      <vt:lpstr>PowerPoint 演示文稿</vt:lpstr>
      <vt:lpstr>PowerPoint 演示文稿</vt:lpstr>
      <vt:lpstr>应用场景：本地集中备份</vt:lpstr>
      <vt:lpstr>应用场景：本地备份及异地灾备</vt:lpstr>
      <vt:lpstr>应用场景：多分支机构共享灾备</vt:lpstr>
      <vt:lpstr>应用场景：云备份</vt:lpstr>
      <vt:lpstr>PowerPoint 演示文稿</vt:lpstr>
      <vt:lpstr>AnyBackup Express 7.0 核心能力</vt:lpstr>
      <vt:lpstr>企业级数据保护技术：重复数据删除 &amp; LAN-Free备份恢复</vt:lpstr>
      <vt:lpstr>企业级数据保护技术：永久增量备份</vt:lpstr>
      <vt:lpstr>PowerPoint 演示文稿</vt:lpstr>
      <vt:lpstr>企业级数据保护技术：云备份</vt:lpstr>
      <vt:lpstr>全面的数据保护：SAP HANA保护</vt:lpstr>
      <vt:lpstr>PowerPoint 演示文稿</vt:lpstr>
      <vt:lpstr>PowerPoint 演示文稿</vt:lpstr>
      <vt:lpstr>PowerPoint 演示文稿</vt:lpstr>
      <vt:lpstr>简易的运维管理：轻松实现产品选购、部署、扩展、使用</vt:lpstr>
      <vt:lpstr>简易的运维管理：无缝集成AnyBackup Master Server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liqiong</dc:creator>
  <cp:lastModifiedBy>Xin23 PF.</cp:lastModifiedBy>
  <cp:revision>245</cp:revision>
  <dcterms:created xsi:type="dcterms:W3CDTF">2018-03-29T02:31:09Z</dcterms:created>
  <dcterms:modified xsi:type="dcterms:W3CDTF">2019-01-07T05:43:37Z</dcterms:modified>
</cp:coreProperties>
</file>